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7"/>
  </p:notesMasterIdLst>
  <p:sldIdLst>
    <p:sldId id="309" r:id="rId3"/>
    <p:sldId id="265" r:id="rId4"/>
    <p:sldId id="264" r:id="rId5"/>
    <p:sldId id="308" r:id="rId6"/>
    <p:sldId id="262" r:id="rId7"/>
    <p:sldId id="266" r:id="rId8"/>
    <p:sldId id="267" r:id="rId9"/>
    <p:sldId id="310" r:id="rId10"/>
    <p:sldId id="274" r:id="rId11"/>
    <p:sldId id="281" r:id="rId12"/>
    <p:sldId id="311" r:id="rId13"/>
    <p:sldId id="287" r:id="rId14"/>
    <p:sldId id="290" r:id="rId15"/>
    <p:sldId id="312" r:id="rId16"/>
    <p:sldId id="294" r:id="rId17"/>
    <p:sldId id="313" r:id="rId18"/>
    <p:sldId id="314" r:id="rId19"/>
    <p:sldId id="315" r:id="rId20"/>
    <p:sldId id="317" r:id="rId21"/>
    <p:sldId id="316" r:id="rId22"/>
    <p:sldId id="318" r:id="rId23"/>
    <p:sldId id="319" r:id="rId24"/>
    <p:sldId id="320" r:id="rId25"/>
    <p:sldId id="321" r:id="rId26"/>
    <p:sldId id="322" r:id="rId27"/>
    <p:sldId id="324" r:id="rId28"/>
    <p:sldId id="323" r:id="rId29"/>
    <p:sldId id="325" r:id="rId30"/>
    <p:sldId id="326" r:id="rId31"/>
    <p:sldId id="327" r:id="rId32"/>
    <p:sldId id="328" r:id="rId33"/>
    <p:sldId id="329" r:id="rId34"/>
    <p:sldId id="330" r:id="rId35"/>
    <p:sldId id="331" r:id="rId36"/>
  </p:sldIdLst>
  <p:sldSz cx="12195175"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FFFFF"/>
    <a:srgbClr val="E62A2A"/>
    <a:srgbClr val="CD2232"/>
    <a:srgbClr val="CD2237"/>
    <a:srgbClr val="2C3637"/>
    <a:srgbClr val="000000"/>
    <a:srgbClr val="31859C"/>
    <a:srgbClr val="1C666E"/>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69" autoAdjust="0"/>
    <p:restoredTop sz="94221" autoAdjust="0"/>
  </p:normalViewPr>
  <p:slideViewPr>
    <p:cSldViewPr showGuides="1">
      <p:cViewPr varScale="1">
        <p:scale>
          <a:sx n="81" d="100"/>
          <a:sy n="81" d="100"/>
        </p:scale>
        <p:origin x="744" y="53"/>
      </p:cViewPr>
      <p:guideLst>
        <p:guide orient="horz" pos="391"/>
        <p:guide pos="3841"/>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2D108D-23A9-466F-9360-CF31B0D447FE}" type="datetimeFigureOut">
              <a:rPr lang="zh-CN" altLang="en-US" smtClean="0"/>
              <a:pPr/>
              <a:t>2016/11/6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E0A07-2C1C-45C5-985B-D6CD99FDD0F0}" type="slidenum">
              <a:rPr lang="zh-CN" altLang="en-US" smtClean="0"/>
              <a:pPr/>
              <a:t>‹#›</a:t>
            </a:fld>
            <a:endParaRPr lang="zh-CN" altLang="en-US"/>
          </a:p>
        </p:txBody>
      </p:sp>
    </p:spTree>
    <p:extLst>
      <p:ext uri="{BB962C8B-B14F-4D97-AF65-F5344CB8AC3E}">
        <p14:creationId xmlns:p14="http://schemas.microsoft.com/office/powerpoint/2010/main" val="20837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1</a:t>
            </a:fld>
            <a:endParaRPr lang="zh-CN" altLang="en-US"/>
          </a:p>
        </p:txBody>
      </p:sp>
    </p:spTree>
    <p:extLst>
      <p:ext uri="{BB962C8B-B14F-4D97-AF65-F5344CB8AC3E}">
        <p14:creationId xmlns:p14="http://schemas.microsoft.com/office/powerpoint/2010/main" val="3079416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10</a:t>
            </a:fld>
            <a:endParaRPr lang="zh-CN" altLang="en-US"/>
          </a:p>
        </p:txBody>
      </p:sp>
    </p:spTree>
    <p:extLst>
      <p:ext uri="{BB962C8B-B14F-4D97-AF65-F5344CB8AC3E}">
        <p14:creationId xmlns:p14="http://schemas.microsoft.com/office/powerpoint/2010/main" val="2321300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11</a:t>
            </a:fld>
            <a:endParaRPr lang="zh-CN" altLang="en-US"/>
          </a:p>
        </p:txBody>
      </p:sp>
    </p:spTree>
    <p:extLst>
      <p:ext uri="{BB962C8B-B14F-4D97-AF65-F5344CB8AC3E}">
        <p14:creationId xmlns:p14="http://schemas.microsoft.com/office/powerpoint/2010/main" val="1124509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12</a:t>
            </a:fld>
            <a:endParaRPr lang="zh-CN" altLang="en-US"/>
          </a:p>
        </p:txBody>
      </p:sp>
    </p:spTree>
    <p:extLst>
      <p:ext uri="{BB962C8B-B14F-4D97-AF65-F5344CB8AC3E}">
        <p14:creationId xmlns:p14="http://schemas.microsoft.com/office/powerpoint/2010/main" val="592709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13</a:t>
            </a:fld>
            <a:endParaRPr lang="zh-CN" altLang="en-US"/>
          </a:p>
        </p:txBody>
      </p:sp>
    </p:spTree>
    <p:extLst>
      <p:ext uri="{BB962C8B-B14F-4D97-AF65-F5344CB8AC3E}">
        <p14:creationId xmlns:p14="http://schemas.microsoft.com/office/powerpoint/2010/main" val="1124583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14</a:t>
            </a:fld>
            <a:endParaRPr lang="zh-CN" altLang="en-US"/>
          </a:p>
        </p:txBody>
      </p:sp>
    </p:spTree>
    <p:extLst>
      <p:ext uri="{BB962C8B-B14F-4D97-AF65-F5344CB8AC3E}">
        <p14:creationId xmlns:p14="http://schemas.microsoft.com/office/powerpoint/2010/main" val="1939433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15</a:t>
            </a:fld>
            <a:endParaRPr lang="zh-CN" altLang="en-US"/>
          </a:p>
        </p:txBody>
      </p:sp>
    </p:spTree>
    <p:extLst>
      <p:ext uri="{BB962C8B-B14F-4D97-AF65-F5344CB8AC3E}">
        <p14:creationId xmlns:p14="http://schemas.microsoft.com/office/powerpoint/2010/main" val="1624709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16</a:t>
            </a:fld>
            <a:endParaRPr lang="zh-CN" altLang="en-US"/>
          </a:p>
        </p:txBody>
      </p:sp>
    </p:spTree>
    <p:extLst>
      <p:ext uri="{BB962C8B-B14F-4D97-AF65-F5344CB8AC3E}">
        <p14:creationId xmlns:p14="http://schemas.microsoft.com/office/powerpoint/2010/main" val="938309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17</a:t>
            </a:fld>
            <a:endParaRPr lang="zh-CN" altLang="en-US"/>
          </a:p>
        </p:txBody>
      </p:sp>
    </p:spTree>
    <p:extLst>
      <p:ext uri="{BB962C8B-B14F-4D97-AF65-F5344CB8AC3E}">
        <p14:creationId xmlns:p14="http://schemas.microsoft.com/office/powerpoint/2010/main" val="156958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18</a:t>
            </a:fld>
            <a:endParaRPr lang="zh-CN" altLang="en-US"/>
          </a:p>
        </p:txBody>
      </p:sp>
    </p:spTree>
    <p:extLst>
      <p:ext uri="{BB962C8B-B14F-4D97-AF65-F5344CB8AC3E}">
        <p14:creationId xmlns:p14="http://schemas.microsoft.com/office/powerpoint/2010/main" val="573811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19</a:t>
            </a:fld>
            <a:endParaRPr lang="zh-CN" altLang="en-US"/>
          </a:p>
        </p:txBody>
      </p:sp>
    </p:spTree>
    <p:extLst>
      <p:ext uri="{BB962C8B-B14F-4D97-AF65-F5344CB8AC3E}">
        <p14:creationId xmlns:p14="http://schemas.microsoft.com/office/powerpoint/2010/main" val="1939433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2</a:t>
            </a:fld>
            <a:endParaRPr lang="zh-CN" altLang="en-US"/>
          </a:p>
        </p:txBody>
      </p:sp>
    </p:spTree>
    <p:extLst>
      <p:ext uri="{BB962C8B-B14F-4D97-AF65-F5344CB8AC3E}">
        <p14:creationId xmlns:p14="http://schemas.microsoft.com/office/powerpoint/2010/main" val="3558504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20</a:t>
            </a:fld>
            <a:endParaRPr lang="zh-CN" altLang="en-US"/>
          </a:p>
        </p:txBody>
      </p:sp>
    </p:spTree>
    <p:extLst>
      <p:ext uri="{BB962C8B-B14F-4D97-AF65-F5344CB8AC3E}">
        <p14:creationId xmlns:p14="http://schemas.microsoft.com/office/powerpoint/2010/main" val="3954384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21</a:t>
            </a:fld>
            <a:endParaRPr lang="zh-CN" altLang="en-US"/>
          </a:p>
        </p:txBody>
      </p:sp>
    </p:spTree>
    <p:extLst>
      <p:ext uri="{BB962C8B-B14F-4D97-AF65-F5344CB8AC3E}">
        <p14:creationId xmlns:p14="http://schemas.microsoft.com/office/powerpoint/2010/main" val="319022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22</a:t>
            </a:fld>
            <a:endParaRPr lang="zh-CN" altLang="en-US"/>
          </a:p>
        </p:txBody>
      </p:sp>
    </p:spTree>
    <p:extLst>
      <p:ext uri="{BB962C8B-B14F-4D97-AF65-F5344CB8AC3E}">
        <p14:creationId xmlns:p14="http://schemas.microsoft.com/office/powerpoint/2010/main" val="1576449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23</a:t>
            </a:fld>
            <a:endParaRPr lang="zh-CN" altLang="en-US"/>
          </a:p>
        </p:txBody>
      </p:sp>
    </p:spTree>
    <p:extLst>
      <p:ext uri="{BB962C8B-B14F-4D97-AF65-F5344CB8AC3E}">
        <p14:creationId xmlns:p14="http://schemas.microsoft.com/office/powerpoint/2010/main" val="2421664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24</a:t>
            </a:fld>
            <a:endParaRPr lang="zh-CN" altLang="en-US"/>
          </a:p>
        </p:txBody>
      </p:sp>
    </p:spTree>
    <p:extLst>
      <p:ext uri="{BB962C8B-B14F-4D97-AF65-F5344CB8AC3E}">
        <p14:creationId xmlns:p14="http://schemas.microsoft.com/office/powerpoint/2010/main" val="41369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25</a:t>
            </a:fld>
            <a:endParaRPr lang="zh-CN" altLang="en-US"/>
          </a:p>
        </p:txBody>
      </p:sp>
    </p:spTree>
    <p:extLst>
      <p:ext uri="{BB962C8B-B14F-4D97-AF65-F5344CB8AC3E}">
        <p14:creationId xmlns:p14="http://schemas.microsoft.com/office/powerpoint/2010/main" val="334473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26</a:t>
            </a:fld>
            <a:endParaRPr lang="zh-CN" altLang="en-US"/>
          </a:p>
        </p:txBody>
      </p:sp>
    </p:spTree>
    <p:extLst>
      <p:ext uri="{BB962C8B-B14F-4D97-AF65-F5344CB8AC3E}">
        <p14:creationId xmlns:p14="http://schemas.microsoft.com/office/powerpoint/2010/main" val="1939433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27</a:t>
            </a:fld>
            <a:endParaRPr lang="zh-CN" altLang="en-US"/>
          </a:p>
        </p:txBody>
      </p:sp>
    </p:spTree>
    <p:extLst>
      <p:ext uri="{BB962C8B-B14F-4D97-AF65-F5344CB8AC3E}">
        <p14:creationId xmlns:p14="http://schemas.microsoft.com/office/powerpoint/2010/main" val="3602949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28</a:t>
            </a:fld>
            <a:endParaRPr lang="zh-CN" altLang="en-US"/>
          </a:p>
        </p:txBody>
      </p:sp>
    </p:spTree>
    <p:extLst>
      <p:ext uri="{BB962C8B-B14F-4D97-AF65-F5344CB8AC3E}">
        <p14:creationId xmlns:p14="http://schemas.microsoft.com/office/powerpoint/2010/main" val="4282365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29</a:t>
            </a:fld>
            <a:endParaRPr lang="zh-CN" altLang="en-US"/>
          </a:p>
        </p:txBody>
      </p:sp>
    </p:spTree>
    <p:extLst>
      <p:ext uri="{BB962C8B-B14F-4D97-AF65-F5344CB8AC3E}">
        <p14:creationId xmlns:p14="http://schemas.microsoft.com/office/powerpoint/2010/main" val="3504674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3</a:t>
            </a:fld>
            <a:endParaRPr lang="zh-CN" altLang="en-US"/>
          </a:p>
        </p:txBody>
      </p:sp>
    </p:spTree>
    <p:extLst>
      <p:ext uri="{BB962C8B-B14F-4D97-AF65-F5344CB8AC3E}">
        <p14:creationId xmlns:p14="http://schemas.microsoft.com/office/powerpoint/2010/main" val="17987634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30</a:t>
            </a:fld>
            <a:endParaRPr lang="zh-CN" altLang="en-US"/>
          </a:p>
        </p:txBody>
      </p:sp>
    </p:spTree>
    <p:extLst>
      <p:ext uri="{BB962C8B-B14F-4D97-AF65-F5344CB8AC3E}">
        <p14:creationId xmlns:p14="http://schemas.microsoft.com/office/powerpoint/2010/main" val="1571411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31</a:t>
            </a:fld>
            <a:endParaRPr lang="zh-CN" altLang="en-US"/>
          </a:p>
        </p:txBody>
      </p:sp>
    </p:spTree>
    <p:extLst>
      <p:ext uri="{BB962C8B-B14F-4D97-AF65-F5344CB8AC3E}">
        <p14:creationId xmlns:p14="http://schemas.microsoft.com/office/powerpoint/2010/main" val="1131667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32</a:t>
            </a:fld>
            <a:endParaRPr lang="zh-CN" altLang="en-US"/>
          </a:p>
        </p:txBody>
      </p:sp>
    </p:spTree>
    <p:extLst>
      <p:ext uri="{BB962C8B-B14F-4D97-AF65-F5344CB8AC3E}">
        <p14:creationId xmlns:p14="http://schemas.microsoft.com/office/powerpoint/2010/main" val="1815600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4</a:t>
            </a:fld>
            <a:endParaRPr lang="zh-CN" altLang="en-US"/>
          </a:p>
        </p:txBody>
      </p:sp>
    </p:spTree>
    <p:extLst>
      <p:ext uri="{BB962C8B-B14F-4D97-AF65-F5344CB8AC3E}">
        <p14:creationId xmlns:p14="http://schemas.microsoft.com/office/powerpoint/2010/main" val="1939433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5</a:t>
            </a:fld>
            <a:endParaRPr lang="zh-CN" altLang="en-US"/>
          </a:p>
        </p:txBody>
      </p:sp>
    </p:spTree>
    <p:extLst>
      <p:ext uri="{BB962C8B-B14F-4D97-AF65-F5344CB8AC3E}">
        <p14:creationId xmlns:p14="http://schemas.microsoft.com/office/powerpoint/2010/main" val="1096803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6</a:t>
            </a:fld>
            <a:endParaRPr lang="zh-CN" altLang="en-US"/>
          </a:p>
        </p:txBody>
      </p:sp>
    </p:spTree>
    <p:extLst>
      <p:ext uri="{BB962C8B-B14F-4D97-AF65-F5344CB8AC3E}">
        <p14:creationId xmlns:p14="http://schemas.microsoft.com/office/powerpoint/2010/main" val="1799884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7</a:t>
            </a:fld>
            <a:endParaRPr lang="zh-CN" altLang="en-US"/>
          </a:p>
        </p:txBody>
      </p:sp>
    </p:spTree>
    <p:extLst>
      <p:ext uri="{BB962C8B-B14F-4D97-AF65-F5344CB8AC3E}">
        <p14:creationId xmlns:p14="http://schemas.microsoft.com/office/powerpoint/2010/main" val="3730658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8</a:t>
            </a:fld>
            <a:endParaRPr lang="zh-CN" altLang="en-US"/>
          </a:p>
        </p:txBody>
      </p:sp>
    </p:spTree>
    <p:extLst>
      <p:ext uri="{BB962C8B-B14F-4D97-AF65-F5344CB8AC3E}">
        <p14:creationId xmlns:p14="http://schemas.microsoft.com/office/powerpoint/2010/main" val="1939433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9</a:t>
            </a:fld>
            <a:endParaRPr lang="zh-CN" altLang="en-US"/>
          </a:p>
        </p:txBody>
      </p:sp>
    </p:spTree>
    <p:extLst>
      <p:ext uri="{BB962C8B-B14F-4D97-AF65-F5344CB8AC3E}">
        <p14:creationId xmlns:p14="http://schemas.microsoft.com/office/powerpoint/2010/main" val="2084085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7A518EE-751A-493E-82A1-3D6BEF00C280}" type="datetimeFigureOut">
              <a:rPr lang="zh-CN" altLang="en-US" smtClean="0"/>
              <a:pPr/>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pPr/>
              <a:t>‹#›</a:t>
            </a:fld>
            <a:endParaRPr lang="zh-CN" altLang="en-US"/>
          </a:p>
        </p:txBody>
      </p:sp>
    </p:spTree>
    <p:extLst>
      <p:ext uri="{BB962C8B-B14F-4D97-AF65-F5344CB8AC3E}">
        <p14:creationId xmlns:p14="http://schemas.microsoft.com/office/powerpoint/2010/main" val="1678293849"/>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7A518EE-751A-493E-82A1-3D6BEF00C280}" type="datetimeFigureOut">
              <a:rPr lang="zh-CN" altLang="en-US" smtClean="0"/>
              <a:pPr/>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pPr/>
              <a:t>‹#›</a:t>
            </a:fld>
            <a:endParaRPr lang="zh-CN" altLang="en-US"/>
          </a:p>
        </p:txBody>
      </p:sp>
    </p:spTree>
    <p:extLst>
      <p:ext uri="{BB962C8B-B14F-4D97-AF65-F5344CB8AC3E}">
        <p14:creationId xmlns:p14="http://schemas.microsoft.com/office/powerpoint/2010/main" val="482716775"/>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7A518EE-751A-493E-82A1-3D6BEF00C280}" type="datetimeFigureOut">
              <a:rPr lang="zh-CN" altLang="en-US" smtClean="0"/>
              <a:pPr/>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pPr/>
              <a:t>‹#›</a:t>
            </a:fld>
            <a:endParaRPr lang="zh-CN" altLang="en-US"/>
          </a:p>
        </p:txBody>
      </p:sp>
    </p:spTree>
    <p:extLst>
      <p:ext uri="{BB962C8B-B14F-4D97-AF65-F5344CB8AC3E}">
        <p14:creationId xmlns:p14="http://schemas.microsoft.com/office/powerpoint/2010/main" val="3768133963"/>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397" y="1122363"/>
            <a:ext cx="9146381"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397" y="3602038"/>
            <a:ext cx="914638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0393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30511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067" y="1709739"/>
            <a:ext cx="10518338"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2067" y="4589464"/>
            <a:ext cx="1051833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61486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418" y="1825625"/>
            <a:ext cx="5182949"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808" y="1825625"/>
            <a:ext cx="5182949"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16869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007" y="365126"/>
            <a:ext cx="10518338"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007" y="1681163"/>
            <a:ext cx="51591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007" y="2505075"/>
            <a:ext cx="515913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3807" y="1681163"/>
            <a:ext cx="51845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3807" y="2505075"/>
            <a:ext cx="518453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07775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5474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97977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007" y="457200"/>
            <a:ext cx="3933261"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4538" y="987426"/>
            <a:ext cx="617380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007" y="2057400"/>
            <a:ext cx="3933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17572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7A518EE-751A-493E-82A1-3D6BEF00C280}" type="datetimeFigureOut">
              <a:rPr lang="zh-CN" altLang="en-US" smtClean="0"/>
              <a:pPr/>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pPr/>
              <a:t>‹#›</a:t>
            </a:fld>
            <a:endParaRPr lang="zh-CN" altLang="en-US"/>
          </a:p>
        </p:txBody>
      </p:sp>
    </p:spTree>
    <p:extLst>
      <p:ext uri="{BB962C8B-B14F-4D97-AF65-F5344CB8AC3E}">
        <p14:creationId xmlns:p14="http://schemas.microsoft.com/office/powerpoint/2010/main" val="417705328"/>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007" y="457200"/>
            <a:ext cx="3933261"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4538" y="987426"/>
            <a:ext cx="617380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007" y="2057400"/>
            <a:ext cx="3933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41759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98853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7172" y="365125"/>
            <a:ext cx="262958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418" y="365125"/>
            <a:ext cx="7736314"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3970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7A518EE-751A-493E-82A1-3D6BEF00C280}" type="datetimeFigureOut">
              <a:rPr lang="zh-CN" altLang="en-US" smtClean="0"/>
              <a:pPr/>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pPr/>
              <a:t>‹#›</a:t>
            </a:fld>
            <a:endParaRPr lang="zh-CN" altLang="en-US"/>
          </a:p>
        </p:txBody>
      </p:sp>
    </p:spTree>
    <p:extLst>
      <p:ext uri="{BB962C8B-B14F-4D97-AF65-F5344CB8AC3E}">
        <p14:creationId xmlns:p14="http://schemas.microsoft.com/office/powerpoint/2010/main" val="1227958402"/>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7A518EE-751A-493E-82A1-3D6BEF00C280}" type="datetimeFigureOut">
              <a:rPr lang="zh-CN" altLang="en-US" smtClean="0"/>
              <a:pPr/>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2177AA-A7BA-483D-9ED8-AE8A7305EACF}" type="slidenum">
              <a:rPr lang="zh-CN" altLang="en-US" smtClean="0"/>
              <a:pPr/>
              <a:t>‹#›</a:t>
            </a:fld>
            <a:endParaRPr lang="zh-CN" altLang="en-US"/>
          </a:p>
        </p:txBody>
      </p:sp>
    </p:spTree>
    <p:extLst>
      <p:ext uri="{BB962C8B-B14F-4D97-AF65-F5344CB8AC3E}">
        <p14:creationId xmlns:p14="http://schemas.microsoft.com/office/powerpoint/2010/main" val="3697125907"/>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7A518EE-751A-493E-82A1-3D6BEF00C280}" type="datetimeFigureOut">
              <a:rPr lang="zh-CN" altLang="en-US" smtClean="0"/>
              <a:pPr/>
              <a:t>2016/11/6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A2177AA-A7BA-483D-9ED8-AE8A7305EACF}" type="slidenum">
              <a:rPr lang="zh-CN" altLang="en-US" smtClean="0"/>
              <a:pPr/>
              <a:t>‹#›</a:t>
            </a:fld>
            <a:endParaRPr lang="zh-CN" altLang="en-US"/>
          </a:p>
        </p:txBody>
      </p:sp>
    </p:spTree>
    <p:extLst>
      <p:ext uri="{BB962C8B-B14F-4D97-AF65-F5344CB8AC3E}">
        <p14:creationId xmlns:p14="http://schemas.microsoft.com/office/powerpoint/2010/main" val="897507484"/>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7A518EE-751A-493E-82A1-3D6BEF00C280}" type="datetimeFigureOut">
              <a:rPr lang="zh-CN" altLang="en-US" smtClean="0"/>
              <a:pPr/>
              <a:t>2016/11/6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2177AA-A7BA-483D-9ED8-AE8A7305EACF}" type="slidenum">
              <a:rPr lang="zh-CN" altLang="en-US" smtClean="0"/>
              <a:pPr/>
              <a:t>‹#›</a:t>
            </a:fld>
            <a:endParaRPr lang="zh-CN" altLang="en-US"/>
          </a:p>
        </p:txBody>
      </p:sp>
    </p:spTree>
    <p:extLst>
      <p:ext uri="{BB962C8B-B14F-4D97-AF65-F5344CB8AC3E}">
        <p14:creationId xmlns:p14="http://schemas.microsoft.com/office/powerpoint/2010/main" val="3222601159"/>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7A518EE-751A-493E-82A1-3D6BEF00C280}" type="datetimeFigureOut">
              <a:rPr lang="zh-CN" altLang="en-US" smtClean="0"/>
              <a:pPr/>
              <a:t>2016/11/6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A2177AA-A7BA-483D-9ED8-AE8A7305EACF}" type="slidenum">
              <a:rPr lang="zh-CN" altLang="en-US" smtClean="0"/>
              <a:pPr/>
              <a:t>‹#›</a:t>
            </a:fld>
            <a:endParaRPr lang="zh-CN" altLang="en-US"/>
          </a:p>
        </p:txBody>
      </p:sp>
    </p:spTree>
    <p:extLst>
      <p:ext uri="{BB962C8B-B14F-4D97-AF65-F5344CB8AC3E}">
        <p14:creationId xmlns:p14="http://schemas.microsoft.com/office/powerpoint/2010/main" val="2932684911"/>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7A518EE-751A-493E-82A1-3D6BEF00C280}" type="datetimeFigureOut">
              <a:rPr lang="zh-CN" altLang="en-US" smtClean="0"/>
              <a:pPr/>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2177AA-A7BA-483D-9ED8-AE8A7305EACF}" type="slidenum">
              <a:rPr lang="zh-CN" altLang="en-US" smtClean="0"/>
              <a:pPr/>
              <a:t>‹#›</a:t>
            </a:fld>
            <a:endParaRPr lang="zh-CN" altLang="en-US"/>
          </a:p>
        </p:txBody>
      </p:sp>
    </p:spTree>
    <p:extLst>
      <p:ext uri="{BB962C8B-B14F-4D97-AF65-F5344CB8AC3E}">
        <p14:creationId xmlns:p14="http://schemas.microsoft.com/office/powerpoint/2010/main" val="3497099726"/>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7A518EE-751A-493E-82A1-3D6BEF00C280}" type="datetimeFigureOut">
              <a:rPr lang="zh-CN" altLang="en-US" smtClean="0"/>
              <a:pPr/>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2177AA-A7BA-483D-9ED8-AE8A7305EACF}" type="slidenum">
              <a:rPr lang="zh-CN" altLang="en-US" smtClean="0"/>
              <a:pPr/>
              <a:t>‹#›</a:t>
            </a:fld>
            <a:endParaRPr lang="zh-CN" altLang="en-US"/>
          </a:p>
        </p:txBody>
      </p:sp>
    </p:spTree>
    <p:extLst>
      <p:ext uri="{BB962C8B-B14F-4D97-AF65-F5344CB8AC3E}">
        <p14:creationId xmlns:p14="http://schemas.microsoft.com/office/powerpoint/2010/main" val="1869387218"/>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9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518EE-751A-493E-82A1-3D6BEF00C280}" type="datetimeFigureOut">
              <a:rPr lang="zh-CN" altLang="en-US" smtClean="0"/>
              <a:pPr/>
              <a:t>2016/11/6</a:t>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177AA-A7BA-483D-9ED8-AE8A7305EACF}" type="slidenum">
              <a:rPr lang="zh-CN" altLang="en-US" smtClean="0"/>
              <a:pPr/>
              <a:t>‹#›</a:t>
            </a:fld>
            <a:endParaRPr lang="zh-CN" altLang="en-US"/>
          </a:p>
        </p:txBody>
      </p:sp>
    </p:spTree>
    <p:extLst>
      <p:ext uri="{BB962C8B-B14F-4D97-AF65-F5344CB8AC3E}">
        <p14:creationId xmlns:p14="http://schemas.microsoft.com/office/powerpoint/2010/main" val="3361641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419" y="365126"/>
            <a:ext cx="10518338"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419" y="1825625"/>
            <a:ext cx="10518338"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418" y="6356351"/>
            <a:ext cx="274391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9652" y="6356351"/>
            <a:ext cx="411587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2843" y="6356351"/>
            <a:ext cx="27439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0413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png"/><Relationship Id="rId3" Type="http://schemas.openxmlformats.org/officeDocument/2006/relationships/audio" Target="../media/media1.wav"/><Relationship Id="rId7" Type="http://schemas.microsoft.com/office/2007/relationships/hdphoto" Target="../media/hdphoto2.wdp"/><Relationship Id="rId12" Type="http://schemas.openxmlformats.org/officeDocument/2006/relationships/image" Target="../media/image6.png"/><Relationship Id="rId2" Type="http://schemas.microsoft.com/office/2007/relationships/media" Target="../media/media1.wav"/><Relationship Id="rId1" Type="http://schemas.openxmlformats.org/officeDocument/2006/relationships/audio" Target="file:///C:\&#29992;&#25143;\Desktop\&#20004;&#23398;&#19968;&#20570;%20(Web)\7888\&#20013;&#22269;&#20154;&#27665;&#35299;&#25918;&#20891;&#20891;&#20048;&#22242;%20-%20&#27426;&#36814;&#36827;&#34892;&#26354;%20-%20&#20132;&#21709;&#20048;&#29256;&#32431;&#38899;&#20048;.mp3" TargetMode="External"/><Relationship Id="rId6" Type="http://schemas.openxmlformats.org/officeDocument/2006/relationships/image" Target="../media/image2.jpeg"/><Relationship Id="rId11" Type="http://schemas.openxmlformats.org/officeDocument/2006/relationships/image" Target="../media/image5.png"/><Relationship Id="rId5" Type="http://schemas.openxmlformats.org/officeDocument/2006/relationships/notesSlide" Target="../notesSlides/notesSlide1.xml"/><Relationship Id="rId10" Type="http://schemas.openxmlformats.org/officeDocument/2006/relationships/image" Target="../media/image4.png"/><Relationship Id="rId4" Type="http://schemas.openxmlformats.org/officeDocument/2006/relationships/slideLayout" Target="../slideLayouts/slideLayout7.xml"/><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2.jpe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6.wdp"/><Relationship Id="rId11" Type="http://schemas.openxmlformats.org/officeDocument/2006/relationships/image" Target="../media/image21.png"/><Relationship Id="rId5" Type="http://schemas.openxmlformats.org/officeDocument/2006/relationships/image" Target="../media/image18.png"/><Relationship Id="rId10" Type="http://schemas.microsoft.com/office/2007/relationships/hdphoto" Target="../media/hdphoto8.wdp"/><Relationship Id="rId4" Type="http://schemas.openxmlformats.org/officeDocument/2006/relationships/image" Target="../media/image11.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2.jpe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2.jpeg"/><Relationship Id="rId7" Type="http://schemas.microsoft.com/office/2007/relationships/hdphoto" Target="../media/hdphoto7.wdp"/><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9.png"/><Relationship Id="rId11" Type="http://schemas.microsoft.com/office/2007/relationships/hdphoto" Target="../media/hdphoto9.wdp"/><Relationship Id="rId5" Type="http://schemas.openxmlformats.org/officeDocument/2006/relationships/image" Target="../media/image23.png"/><Relationship Id="rId10" Type="http://schemas.openxmlformats.org/officeDocument/2006/relationships/image" Target="../media/image24.png"/><Relationship Id="rId4" Type="http://schemas.openxmlformats.org/officeDocument/2006/relationships/image" Target="../media/image11.png"/><Relationship Id="rId9"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jpg"/><Relationship Id="rId7" Type="http://schemas.microsoft.com/office/2007/relationships/hdphoto" Target="../media/hdphoto5.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5.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microsoft.com/office/2007/relationships/hdphoto" Target="../media/hdphoto10.wdp"/><Relationship Id="rId5" Type="http://schemas.openxmlformats.org/officeDocument/2006/relationships/image" Target="../media/image35.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56929" y="0"/>
            <a:ext cx="12252104" cy="6869016"/>
          </a:xfrm>
          <a:prstGeom prst="rect">
            <a:avLst/>
          </a:prstGeom>
          <a:noFill/>
          <a:extLst>
            <a:ext uri="{909E8E84-426E-40DD-AFC4-6F175D3DCCD1}">
              <a14:hiddenFill xmlns:a14="http://schemas.microsoft.com/office/drawing/2010/main">
                <a:solidFill>
                  <a:srgbClr val="FFFFFF"/>
                </a:solidFill>
              </a14:hiddenFill>
            </a:ext>
          </a:extLst>
        </p:spPr>
      </p:pic>
      <p:pic>
        <p:nvPicPr>
          <p:cNvPr id="70" name="图片 69"/>
          <p:cNvPicPr>
            <a:picLocks noChangeAspect="1"/>
          </p:cNvPicPr>
          <p:nvPr/>
        </p:nvPicPr>
        <p:blipFill rotWithShape="1">
          <a:blip r:embed="rId8">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l="21596" t="68393" r="20426"/>
          <a:stretch/>
        </p:blipFill>
        <p:spPr>
          <a:xfrm>
            <a:off x="-56929" y="1039891"/>
            <a:ext cx="12282497" cy="3751032"/>
          </a:xfrm>
          <a:prstGeom prst="rect">
            <a:avLst/>
          </a:prstGeom>
        </p:spPr>
      </p:pic>
      <p:sp>
        <p:nvSpPr>
          <p:cNvPr id="30" name="矩形 29"/>
          <p:cNvSpPr/>
          <p:nvPr/>
        </p:nvSpPr>
        <p:spPr>
          <a:xfrm>
            <a:off x="4141090" y="5253040"/>
            <a:ext cx="4288353" cy="400110"/>
          </a:xfrm>
          <a:prstGeom prst="rect">
            <a:avLst/>
          </a:prstGeom>
        </p:spPr>
        <p:txBody>
          <a:bodyPr wrap="none">
            <a:spAutoFit/>
          </a:bodyPr>
          <a:lstStyle/>
          <a:p>
            <a:r>
              <a:rPr lang="zh-CN" altLang="en-US" sz="2000" b="1" dirty="0" smtClean="0">
                <a:solidFill>
                  <a:srgbClr val="FFFF00"/>
                </a:solidFill>
                <a:latin typeface="微软雅黑" pitchFamily="34" charset="-122"/>
                <a:ea typeface="微软雅黑" pitchFamily="34" charset="-122"/>
              </a:rPr>
              <a:t>“两学一做”学习教育方案专题党课</a:t>
            </a:r>
            <a:endParaRPr lang="zh-CN" altLang="en-US" sz="2000" b="1" dirty="0">
              <a:solidFill>
                <a:srgbClr val="FFFF00"/>
              </a:solidFill>
              <a:latin typeface="微软雅黑" pitchFamily="34" charset="-122"/>
              <a:ea typeface="微软雅黑" pitchFamily="34" charset="-122"/>
            </a:endParaRPr>
          </a:p>
        </p:txBody>
      </p:sp>
      <p:sp>
        <p:nvSpPr>
          <p:cNvPr id="40" name="标题 4"/>
          <p:cNvSpPr txBox="1">
            <a:spLocks/>
          </p:cNvSpPr>
          <p:nvPr/>
        </p:nvSpPr>
        <p:spPr>
          <a:xfrm>
            <a:off x="3145259" y="3404263"/>
            <a:ext cx="5544616" cy="535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2400" dirty="0">
              <a:solidFill>
                <a:srgbClr val="FFFFFF"/>
              </a:solidFill>
              <a:latin typeface="微软雅黑" pitchFamily="34" charset="-122"/>
              <a:ea typeface="微软雅黑" pitchFamily="34" charset="-122"/>
            </a:endParaRPr>
          </a:p>
        </p:txBody>
      </p:sp>
      <p:sp>
        <p:nvSpPr>
          <p:cNvPr id="41" name="TextBox 40"/>
          <p:cNvSpPr txBox="1"/>
          <p:nvPr/>
        </p:nvSpPr>
        <p:spPr>
          <a:xfrm>
            <a:off x="2336373" y="4790922"/>
            <a:ext cx="7897788" cy="523220"/>
          </a:xfrm>
          <a:prstGeom prst="rect">
            <a:avLst/>
          </a:prstGeom>
          <a:noFill/>
        </p:spPr>
        <p:txBody>
          <a:bodyPr wrap="square" rtlCol="0">
            <a:spAutoFit/>
          </a:bodyPr>
          <a:lstStyle/>
          <a:p>
            <a:pPr algn="ctr"/>
            <a:r>
              <a:rPr lang="zh-CN" altLang="en-US" sz="2800" b="1" dirty="0" smtClean="0">
                <a:solidFill>
                  <a:srgbClr val="FFFF00"/>
                </a:solidFill>
                <a:latin typeface="微软雅黑" panose="020B0503020204020204" pitchFamily="34" charset="-122"/>
                <a:ea typeface="微软雅黑" panose="020B0503020204020204" pitchFamily="34" charset="-122"/>
              </a:rPr>
              <a:t>两学一做学习课件</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pic>
        <p:nvPicPr>
          <p:cNvPr id="20" name="Picture 5" descr="C:\Documents and Settings\Administrator\桌面\05.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266302" y="1312153"/>
            <a:ext cx="1964926" cy="1481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 name="图片 7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92241" y="27054"/>
            <a:ext cx="5586050" cy="4898729"/>
          </a:xfrm>
          <a:prstGeom prst="rect">
            <a:avLst/>
          </a:prstGeom>
        </p:spPr>
      </p:pic>
      <p:grpSp>
        <p:nvGrpSpPr>
          <p:cNvPr id="24" name="Group 550"/>
          <p:cNvGrpSpPr>
            <a:grpSpLocks/>
          </p:cNvGrpSpPr>
          <p:nvPr/>
        </p:nvGrpSpPr>
        <p:grpSpPr bwMode="auto">
          <a:xfrm>
            <a:off x="4799367" y="1039891"/>
            <a:ext cx="2971800" cy="2968625"/>
            <a:chOff x="295" y="3475"/>
            <a:chExt cx="1407" cy="1407"/>
          </a:xfrm>
        </p:grpSpPr>
        <p:sp>
          <p:nvSpPr>
            <p:cNvPr id="25" name="Oval 551"/>
            <p:cNvSpPr>
              <a:spLocks noChangeArrowheads="1"/>
            </p:cNvSpPr>
            <p:nvPr/>
          </p:nvSpPr>
          <p:spPr bwMode="auto">
            <a:xfrm>
              <a:off x="295" y="3475"/>
              <a:ext cx="1407" cy="1407"/>
            </a:xfrm>
            <a:prstGeom prst="ellipse">
              <a:avLst/>
            </a:prstGeom>
            <a:gradFill rotWithShape="1">
              <a:gsLst>
                <a:gs pos="0">
                  <a:srgbClr val="FFFFFF">
                    <a:alpha val="0"/>
                  </a:srgbClr>
                </a:gs>
                <a:gs pos="100000">
                  <a:srgbClr val="D1D1D1">
                    <a:alpha val="1200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fontAlgn="base" hangingPunct="1">
                <a:buClrTx/>
                <a:buSzTx/>
                <a:defRPr/>
              </a:pPr>
              <a:endParaRPr lang="zh-CN" altLang="en-US" sz="6000" baseline="0">
                <a:latin typeface="Arial" charset="0"/>
                <a:ea typeface="华文彩云" pitchFamily="2" charset="-122"/>
              </a:endParaRPr>
            </a:p>
          </p:txBody>
        </p:sp>
        <p:grpSp>
          <p:nvGrpSpPr>
            <p:cNvPr id="26" name="Group 552"/>
            <p:cNvGrpSpPr>
              <a:grpSpLocks/>
            </p:cNvGrpSpPr>
            <p:nvPr/>
          </p:nvGrpSpPr>
          <p:grpSpPr bwMode="auto">
            <a:xfrm>
              <a:off x="476" y="3657"/>
              <a:ext cx="1051" cy="1050"/>
              <a:chOff x="-6056" y="-2208"/>
              <a:chExt cx="2210" cy="2208"/>
            </a:xfrm>
          </p:grpSpPr>
          <p:sp>
            <p:nvSpPr>
              <p:cNvPr id="27" name="Oval 553"/>
              <p:cNvSpPr>
                <a:spLocks noChangeArrowheads="1"/>
              </p:cNvSpPr>
              <p:nvPr/>
            </p:nvSpPr>
            <p:spPr bwMode="auto">
              <a:xfrm>
                <a:off x="-6056" y="-2132"/>
                <a:ext cx="2132" cy="2132"/>
              </a:xfrm>
              <a:prstGeom prst="ellipse">
                <a:avLst/>
              </a:prstGeom>
              <a:gradFill rotWithShape="1">
                <a:gsLst>
                  <a:gs pos="0">
                    <a:srgbClr val="FFFFFF"/>
                  </a:gs>
                  <a:gs pos="100000">
                    <a:srgbClr val="000000">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fontAlgn="base" hangingPunct="1">
                  <a:buClrTx/>
                  <a:buSzTx/>
                </a:pPr>
                <a:endParaRPr lang="zh-CN" altLang="en-US" sz="6000" baseline="0">
                  <a:latin typeface="Arial" pitchFamily="34" charset="0"/>
                  <a:ea typeface="华文彩云" pitchFamily="2" charset="-122"/>
                </a:endParaRPr>
              </a:p>
            </p:txBody>
          </p:sp>
          <p:grpSp>
            <p:nvGrpSpPr>
              <p:cNvPr id="29" name="Group 554"/>
              <p:cNvGrpSpPr>
                <a:grpSpLocks/>
              </p:cNvGrpSpPr>
              <p:nvPr/>
            </p:nvGrpSpPr>
            <p:grpSpPr bwMode="auto">
              <a:xfrm>
                <a:off x="-6056" y="-2208"/>
                <a:ext cx="2210" cy="2208"/>
                <a:chOff x="-4060" y="-879"/>
                <a:chExt cx="2210" cy="2208"/>
              </a:xfrm>
            </p:grpSpPr>
            <p:grpSp>
              <p:nvGrpSpPr>
                <p:cNvPr id="31" name="Group 555"/>
                <p:cNvGrpSpPr>
                  <a:grpSpLocks/>
                </p:cNvGrpSpPr>
                <p:nvPr/>
              </p:nvGrpSpPr>
              <p:grpSpPr bwMode="auto">
                <a:xfrm>
                  <a:off x="-4060" y="-879"/>
                  <a:ext cx="2210" cy="2208"/>
                  <a:chOff x="-3924" y="-788"/>
                  <a:chExt cx="2210" cy="2208"/>
                </a:xfrm>
              </p:grpSpPr>
              <p:grpSp>
                <p:nvGrpSpPr>
                  <p:cNvPr id="56" name="Group 556"/>
                  <p:cNvGrpSpPr>
                    <a:grpSpLocks noChangeAspect="1"/>
                  </p:cNvGrpSpPr>
                  <p:nvPr/>
                </p:nvGrpSpPr>
                <p:grpSpPr bwMode="auto">
                  <a:xfrm>
                    <a:off x="-3924" y="-788"/>
                    <a:ext cx="2210" cy="2202"/>
                    <a:chOff x="168" y="696"/>
                    <a:chExt cx="1430" cy="1429"/>
                  </a:xfrm>
                </p:grpSpPr>
                <p:grpSp>
                  <p:nvGrpSpPr>
                    <p:cNvPr id="64" name="Group 557"/>
                    <p:cNvGrpSpPr>
                      <a:grpSpLocks noChangeAspect="1"/>
                    </p:cNvGrpSpPr>
                    <p:nvPr/>
                  </p:nvGrpSpPr>
                  <p:grpSpPr bwMode="auto">
                    <a:xfrm>
                      <a:off x="854" y="696"/>
                      <a:ext cx="56" cy="1429"/>
                      <a:chOff x="845" y="696"/>
                      <a:chExt cx="56" cy="1429"/>
                    </a:xfrm>
                  </p:grpSpPr>
                  <p:sp>
                    <p:nvSpPr>
                      <p:cNvPr id="68" name="AutoShape 558"/>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fontAlgn="base" hangingPunct="1">
                          <a:buClrTx/>
                          <a:buSzTx/>
                        </a:pPr>
                        <a:endParaRPr lang="zh-CN" altLang="en-US" sz="6000" baseline="0">
                          <a:latin typeface="Arial" pitchFamily="34" charset="0"/>
                          <a:ea typeface="华文彩云" pitchFamily="2" charset="-122"/>
                        </a:endParaRPr>
                      </a:p>
                    </p:txBody>
                  </p:sp>
                  <p:sp>
                    <p:nvSpPr>
                      <p:cNvPr id="69" name="AutoShape 559"/>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eaLnBrk="1" fontAlgn="base" hangingPunct="1">
                          <a:buClrTx/>
                          <a:buSzTx/>
                        </a:pPr>
                        <a:endParaRPr lang="zh-CN" altLang="en-US" sz="6000" baseline="0">
                          <a:latin typeface="Arial" pitchFamily="34" charset="0"/>
                          <a:ea typeface="华文彩云" pitchFamily="2" charset="-122"/>
                        </a:endParaRPr>
                      </a:p>
                    </p:txBody>
                  </p:sp>
                </p:grpSp>
                <p:grpSp>
                  <p:nvGrpSpPr>
                    <p:cNvPr id="65" name="Group 560"/>
                    <p:cNvGrpSpPr>
                      <a:grpSpLocks noChangeAspect="1"/>
                    </p:cNvGrpSpPr>
                    <p:nvPr/>
                  </p:nvGrpSpPr>
                  <p:grpSpPr bwMode="auto">
                    <a:xfrm rot="5400000">
                      <a:off x="855" y="695"/>
                      <a:ext cx="56" cy="1430"/>
                      <a:chOff x="845" y="695"/>
                      <a:chExt cx="56" cy="1430"/>
                    </a:xfrm>
                  </p:grpSpPr>
                  <p:sp>
                    <p:nvSpPr>
                      <p:cNvPr id="66" name="AutoShape 561"/>
                      <p:cNvSpPr>
                        <a:spLocks noChangeAspect="1" noChangeArrowheads="1"/>
                      </p:cNvSpPr>
                      <p:nvPr/>
                    </p:nvSpPr>
                    <p:spPr bwMode="auto">
                      <a:xfrm>
                        <a:off x="845" y="695"/>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l" eaLnBrk="1" fontAlgn="base" hangingPunct="1">
                          <a:buClrTx/>
                          <a:buSzTx/>
                        </a:pPr>
                        <a:endParaRPr lang="zh-CN" altLang="en-US" sz="6000" baseline="0">
                          <a:latin typeface="Arial" pitchFamily="34" charset="0"/>
                          <a:ea typeface="华文彩云" pitchFamily="2" charset="-122"/>
                        </a:endParaRPr>
                      </a:p>
                    </p:txBody>
                  </p:sp>
                  <p:sp>
                    <p:nvSpPr>
                      <p:cNvPr id="67" name="AutoShape 562"/>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l" eaLnBrk="1" fontAlgn="base" hangingPunct="1">
                          <a:buClrTx/>
                          <a:buSzTx/>
                        </a:pPr>
                        <a:endParaRPr lang="zh-CN" altLang="en-US" sz="6000" baseline="0">
                          <a:latin typeface="Arial" pitchFamily="34" charset="0"/>
                          <a:ea typeface="华文彩云" pitchFamily="2" charset="-122"/>
                        </a:endParaRPr>
                      </a:p>
                    </p:txBody>
                  </p:sp>
                </p:grpSp>
              </p:grpSp>
              <p:grpSp>
                <p:nvGrpSpPr>
                  <p:cNvPr id="57" name="Group 563"/>
                  <p:cNvGrpSpPr>
                    <a:grpSpLocks noChangeAspect="1"/>
                  </p:cNvGrpSpPr>
                  <p:nvPr/>
                </p:nvGrpSpPr>
                <p:grpSpPr bwMode="auto">
                  <a:xfrm rot="2700000">
                    <a:off x="-3927" y="-785"/>
                    <a:ext cx="2208" cy="2202"/>
                    <a:chOff x="168" y="696"/>
                    <a:chExt cx="1429" cy="1429"/>
                  </a:xfrm>
                </p:grpSpPr>
                <p:grpSp>
                  <p:nvGrpSpPr>
                    <p:cNvPr id="58" name="Group 564"/>
                    <p:cNvGrpSpPr>
                      <a:grpSpLocks noChangeAspect="1"/>
                    </p:cNvGrpSpPr>
                    <p:nvPr/>
                  </p:nvGrpSpPr>
                  <p:grpSpPr bwMode="auto">
                    <a:xfrm>
                      <a:off x="854" y="696"/>
                      <a:ext cx="56" cy="1429"/>
                      <a:chOff x="845" y="696"/>
                      <a:chExt cx="56" cy="1429"/>
                    </a:xfrm>
                  </p:grpSpPr>
                  <p:sp>
                    <p:nvSpPr>
                      <p:cNvPr id="62" name="AutoShape 565"/>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l" eaLnBrk="1" fontAlgn="base" hangingPunct="1">
                          <a:buClrTx/>
                          <a:buSzTx/>
                        </a:pPr>
                        <a:endParaRPr lang="zh-CN" altLang="en-US" sz="6000" baseline="0">
                          <a:latin typeface="Arial" pitchFamily="34" charset="0"/>
                          <a:ea typeface="华文彩云" pitchFamily="2" charset="-122"/>
                        </a:endParaRPr>
                      </a:p>
                    </p:txBody>
                  </p:sp>
                  <p:sp>
                    <p:nvSpPr>
                      <p:cNvPr id="63" name="AutoShape 566"/>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eaLnBrk="1" fontAlgn="base" hangingPunct="1">
                          <a:buClrTx/>
                          <a:buSzTx/>
                        </a:pPr>
                        <a:endParaRPr lang="zh-CN" altLang="en-US" sz="6000" baseline="0">
                          <a:latin typeface="Arial" pitchFamily="34" charset="0"/>
                          <a:ea typeface="华文彩云" pitchFamily="2" charset="-122"/>
                        </a:endParaRPr>
                      </a:p>
                    </p:txBody>
                  </p:sp>
                </p:grpSp>
                <p:grpSp>
                  <p:nvGrpSpPr>
                    <p:cNvPr id="59" name="Group 567"/>
                    <p:cNvGrpSpPr>
                      <a:grpSpLocks noChangeAspect="1"/>
                    </p:cNvGrpSpPr>
                    <p:nvPr/>
                  </p:nvGrpSpPr>
                  <p:grpSpPr bwMode="auto">
                    <a:xfrm rot="5400000">
                      <a:off x="855" y="696"/>
                      <a:ext cx="56" cy="1429"/>
                      <a:chOff x="845" y="696"/>
                      <a:chExt cx="56" cy="1429"/>
                    </a:xfrm>
                  </p:grpSpPr>
                  <p:sp>
                    <p:nvSpPr>
                      <p:cNvPr id="60" name="AutoShape 568"/>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eaLnBrk="1" fontAlgn="base" hangingPunct="1">
                          <a:buClrTx/>
                          <a:buSzTx/>
                        </a:pPr>
                        <a:endParaRPr lang="zh-CN" altLang="en-US" sz="6000" baseline="0">
                          <a:latin typeface="Arial" pitchFamily="34" charset="0"/>
                          <a:ea typeface="华文彩云" pitchFamily="2" charset="-122"/>
                        </a:endParaRPr>
                      </a:p>
                    </p:txBody>
                  </p:sp>
                  <p:sp>
                    <p:nvSpPr>
                      <p:cNvPr id="61" name="AutoShape 569"/>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l" eaLnBrk="1" fontAlgn="base" hangingPunct="1">
                          <a:buClrTx/>
                          <a:buSzTx/>
                        </a:pPr>
                        <a:endParaRPr lang="zh-CN" altLang="en-US" sz="6000" baseline="0">
                          <a:latin typeface="Arial" pitchFamily="34" charset="0"/>
                          <a:ea typeface="华文彩云" pitchFamily="2" charset="-122"/>
                        </a:endParaRPr>
                      </a:p>
                    </p:txBody>
                  </p:sp>
                </p:grpSp>
              </p:grpSp>
            </p:grpSp>
            <p:grpSp>
              <p:nvGrpSpPr>
                <p:cNvPr id="35" name="Group 570"/>
                <p:cNvGrpSpPr>
                  <a:grpSpLocks/>
                </p:cNvGrpSpPr>
                <p:nvPr/>
              </p:nvGrpSpPr>
              <p:grpSpPr bwMode="auto">
                <a:xfrm rot="1320000">
                  <a:off x="-3743" y="-520"/>
                  <a:ext cx="1547" cy="1546"/>
                  <a:chOff x="-3924" y="-788"/>
                  <a:chExt cx="2209" cy="2208"/>
                </a:xfrm>
              </p:grpSpPr>
              <p:grpSp>
                <p:nvGrpSpPr>
                  <p:cNvPr id="39" name="Group 571"/>
                  <p:cNvGrpSpPr>
                    <a:grpSpLocks noChangeAspect="1"/>
                  </p:cNvGrpSpPr>
                  <p:nvPr/>
                </p:nvGrpSpPr>
                <p:grpSpPr bwMode="auto">
                  <a:xfrm>
                    <a:off x="-3918" y="-788"/>
                    <a:ext cx="2203" cy="2202"/>
                    <a:chOff x="172" y="696"/>
                    <a:chExt cx="1426" cy="1429"/>
                  </a:xfrm>
                </p:grpSpPr>
                <p:grpSp>
                  <p:nvGrpSpPr>
                    <p:cNvPr id="50" name="Group 572"/>
                    <p:cNvGrpSpPr>
                      <a:grpSpLocks noChangeAspect="1"/>
                    </p:cNvGrpSpPr>
                    <p:nvPr/>
                  </p:nvGrpSpPr>
                  <p:grpSpPr bwMode="auto">
                    <a:xfrm>
                      <a:off x="854" y="696"/>
                      <a:ext cx="56" cy="1429"/>
                      <a:chOff x="845" y="696"/>
                      <a:chExt cx="56" cy="1429"/>
                    </a:xfrm>
                  </p:grpSpPr>
                  <p:sp>
                    <p:nvSpPr>
                      <p:cNvPr id="54" name="AutoShape 573"/>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fontAlgn="base" hangingPunct="1">
                          <a:buClrTx/>
                          <a:buSzTx/>
                        </a:pPr>
                        <a:endParaRPr lang="zh-CN" altLang="en-US" sz="6000" baseline="0">
                          <a:latin typeface="Arial" pitchFamily="34" charset="0"/>
                          <a:ea typeface="华文彩云" pitchFamily="2" charset="-122"/>
                        </a:endParaRPr>
                      </a:p>
                    </p:txBody>
                  </p:sp>
                  <p:sp>
                    <p:nvSpPr>
                      <p:cNvPr id="55" name="AutoShape 574"/>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eaLnBrk="1" fontAlgn="base" hangingPunct="1">
                          <a:buClrTx/>
                          <a:buSzTx/>
                        </a:pPr>
                        <a:endParaRPr lang="zh-CN" altLang="en-US" sz="6000" baseline="0">
                          <a:latin typeface="Arial" pitchFamily="34" charset="0"/>
                          <a:ea typeface="华文彩云" pitchFamily="2" charset="-122"/>
                        </a:endParaRPr>
                      </a:p>
                    </p:txBody>
                  </p:sp>
                </p:grpSp>
                <p:grpSp>
                  <p:nvGrpSpPr>
                    <p:cNvPr id="51" name="Group 575"/>
                    <p:cNvGrpSpPr>
                      <a:grpSpLocks noChangeAspect="1"/>
                    </p:cNvGrpSpPr>
                    <p:nvPr/>
                  </p:nvGrpSpPr>
                  <p:grpSpPr bwMode="auto">
                    <a:xfrm rot="5400000">
                      <a:off x="856" y="697"/>
                      <a:ext cx="57" cy="1426"/>
                      <a:chOff x="844" y="696"/>
                      <a:chExt cx="57" cy="1426"/>
                    </a:xfrm>
                  </p:grpSpPr>
                  <p:sp>
                    <p:nvSpPr>
                      <p:cNvPr id="52" name="AutoShape 576"/>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l" eaLnBrk="1" fontAlgn="base" hangingPunct="1">
                          <a:buClrTx/>
                          <a:buSzTx/>
                        </a:pPr>
                        <a:endParaRPr lang="zh-CN" altLang="en-US" sz="6000" baseline="0">
                          <a:latin typeface="Arial" pitchFamily="34" charset="0"/>
                          <a:ea typeface="华文彩云" pitchFamily="2" charset="-122"/>
                        </a:endParaRPr>
                      </a:p>
                    </p:txBody>
                  </p:sp>
                  <p:sp>
                    <p:nvSpPr>
                      <p:cNvPr id="53" name="AutoShape 577"/>
                      <p:cNvSpPr>
                        <a:spLocks noChangeAspect="1" noChangeArrowheads="1"/>
                      </p:cNvSpPr>
                      <p:nvPr/>
                    </p:nvSpPr>
                    <p:spPr bwMode="auto">
                      <a:xfrm flipV="1">
                        <a:off x="844" y="1407"/>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l" eaLnBrk="1" fontAlgn="base" hangingPunct="1">
                          <a:buClrTx/>
                          <a:buSzTx/>
                        </a:pPr>
                        <a:endParaRPr lang="zh-CN" altLang="en-US" sz="6000" baseline="0">
                          <a:latin typeface="Arial" pitchFamily="34" charset="0"/>
                          <a:ea typeface="华文彩云" pitchFamily="2" charset="-122"/>
                        </a:endParaRPr>
                      </a:p>
                    </p:txBody>
                  </p:sp>
                </p:grpSp>
              </p:grpSp>
              <p:grpSp>
                <p:nvGrpSpPr>
                  <p:cNvPr id="43" name="Group 578"/>
                  <p:cNvGrpSpPr>
                    <a:grpSpLocks noChangeAspect="1"/>
                  </p:cNvGrpSpPr>
                  <p:nvPr/>
                </p:nvGrpSpPr>
                <p:grpSpPr bwMode="auto">
                  <a:xfrm rot="2700000">
                    <a:off x="-3927" y="-785"/>
                    <a:ext cx="2208" cy="2202"/>
                    <a:chOff x="168" y="696"/>
                    <a:chExt cx="1429" cy="1429"/>
                  </a:xfrm>
                </p:grpSpPr>
                <p:grpSp>
                  <p:nvGrpSpPr>
                    <p:cNvPr id="44" name="Group 579"/>
                    <p:cNvGrpSpPr>
                      <a:grpSpLocks noChangeAspect="1"/>
                    </p:cNvGrpSpPr>
                    <p:nvPr/>
                  </p:nvGrpSpPr>
                  <p:grpSpPr bwMode="auto">
                    <a:xfrm>
                      <a:off x="854" y="696"/>
                      <a:ext cx="56" cy="1429"/>
                      <a:chOff x="845" y="696"/>
                      <a:chExt cx="56" cy="1429"/>
                    </a:xfrm>
                  </p:grpSpPr>
                  <p:sp>
                    <p:nvSpPr>
                      <p:cNvPr id="48" name="AutoShape 580"/>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l" eaLnBrk="1" fontAlgn="base" hangingPunct="1">
                          <a:buClrTx/>
                          <a:buSzTx/>
                        </a:pPr>
                        <a:endParaRPr lang="zh-CN" altLang="en-US" sz="6000" baseline="0">
                          <a:latin typeface="Arial" pitchFamily="34" charset="0"/>
                          <a:ea typeface="华文彩云" pitchFamily="2" charset="-122"/>
                        </a:endParaRPr>
                      </a:p>
                    </p:txBody>
                  </p:sp>
                  <p:sp>
                    <p:nvSpPr>
                      <p:cNvPr id="49" name="AutoShape 581"/>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l" eaLnBrk="1" fontAlgn="base" hangingPunct="1">
                          <a:buClrTx/>
                          <a:buSzTx/>
                        </a:pPr>
                        <a:endParaRPr lang="zh-CN" altLang="en-US" sz="6000" baseline="0">
                          <a:latin typeface="Arial" pitchFamily="34" charset="0"/>
                          <a:ea typeface="华文彩云" pitchFamily="2" charset="-122"/>
                        </a:endParaRPr>
                      </a:p>
                    </p:txBody>
                  </p:sp>
                </p:grpSp>
                <p:grpSp>
                  <p:nvGrpSpPr>
                    <p:cNvPr id="45" name="Group 582"/>
                    <p:cNvGrpSpPr>
                      <a:grpSpLocks noChangeAspect="1"/>
                    </p:cNvGrpSpPr>
                    <p:nvPr/>
                  </p:nvGrpSpPr>
                  <p:grpSpPr bwMode="auto">
                    <a:xfrm rot="5400000">
                      <a:off x="855" y="696"/>
                      <a:ext cx="56" cy="1429"/>
                      <a:chOff x="845" y="696"/>
                      <a:chExt cx="56" cy="1429"/>
                    </a:xfrm>
                  </p:grpSpPr>
                  <p:sp>
                    <p:nvSpPr>
                      <p:cNvPr id="46" name="AutoShape 583"/>
                      <p:cNvSpPr>
                        <a:spLocks noChangeAspect="1" noChangeArrowheads="1"/>
                      </p:cNvSpPr>
                      <p:nvPr/>
                    </p:nvSpPr>
                    <p:spPr bwMode="auto">
                      <a:xfrm>
                        <a:off x="845" y="696"/>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l" eaLnBrk="1" fontAlgn="base" hangingPunct="1">
                          <a:buClrTx/>
                          <a:buSzTx/>
                        </a:pPr>
                        <a:endParaRPr lang="zh-CN" altLang="en-US" sz="6000" baseline="0">
                          <a:latin typeface="Arial" pitchFamily="34" charset="0"/>
                          <a:ea typeface="华文彩云" pitchFamily="2" charset="-122"/>
                        </a:endParaRPr>
                      </a:p>
                    </p:txBody>
                  </p:sp>
                  <p:sp>
                    <p:nvSpPr>
                      <p:cNvPr id="47" name="AutoShape 584"/>
                      <p:cNvSpPr>
                        <a:spLocks noChangeAspect="1" noChangeArrowheads="1"/>
                      </p:cNvSpPr>
                      <p:nvPr/>
                    </p:nvSpPr>
                    <p:spPr bwMode="auto">
                      <a:xfrm flipV="1">
                        <a:off x="845" y="1410"/>
                        <a:ext cx="56" cy="715"/>
                      </a:xfrm>
                      <a:prstGeom prst="triangle">
                        <a:avLst>
                          <a:gd name="adj" fmla="val 50000"/>
                        </a:avLst>
                      </a:prstGeom>
                      <a:solidFill>
                        <a:srgbClr val="FFFFFF">
                          <a:alpha val="18823"/>
                        </a:srgbClr>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fontAlgn="base" hangingPunct="1">
                          <a:buClrTx/>
                          <a:buSzTx/>
                        </a:pPr>
                        <a:endParaRPr lang="zh-CN" altLang="en-US" sz="6000" baseline="0">
                          <a:latin typeface="Arial" pitchFamily="34" charset="0"/>
                          <a:ea typeface="华文彩云" pitchFamily="2" charset="-122"/>
                        </a:endParaRPr>
                      </a:p>
                    </p:txBody>
                  </p:sp>
                </p:grpSp>
              </p:grpSp>
            </p:grpSp>
          </p:grpSp>
        </p:grpSp>
      </p:grpSp>
      <p:pic>
        <p:nvPicPr>
          <p:cNvPr id="73" name="中国人民解放军军乐团 - 欢迎进行曲 - 交响乐版纯音乐.mp3">
            <a:hlinkClick r:id="" action="ppaction://media"/>
          </p:cNvPr>
          <p:cNvPicPr>
            <a:picLocks noRot="1" noChangeAspect="1"/>
          </p:cNvPicPr>
          <p:nvPr>
            <a:audioFile r:link="rId1"/>
          </p:nvPr>
        </p:nvPicPr>
        <p:blipFill>
          <a:blip r:embed="rId12"/>
          <a:stretch>
            <a:fillRect/>
          </a:stretch>
        </p:blipFill>
        <p:spPr>
          <a:xfrm>
            <a:off x="-831899" y="-304800"/>
            <a:ext cx="304800" cy="304800"/>
          </a:xfrm>
          <a:prstGeom prst="rect">
            <a:avLst/>
          </a:prstGeom>
        </p:spPr>
      </p:pic>
      <p:pic>
        <p:nvPicPr>
          <p:cNvPr id="3" name="音频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11369675" y="6032500"/>
            <a:ext cx="609600" cy="609600"/>
          </a:xfrm>
          <a:prstGeom prst="rect">
            <a:avLst/>
          </a:prstGeom>
        </p:spPr>
      </p:pic>
      <p:pic>
        <p:nvPicPr>
          <p:cNvPr id="7" name="图片 6"/>
          <p:cNvPicPr>
            <a:picLocks noChangeAspect="1"/>
          </p:cNvPicPr>
          <p:nvPr/>
        </p:nvPicPr>
        <p:blipFill>
          <a:blip r:embed="rId8">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5447" y="1060842"/>
            <a:ext cx="12281016" cy="5817323"/>
          </a:xfrm>
          <a:prstGeom prst="rect">
            <a:avLst/>
          </a:prstGeom>
        </p:spPr>
      </p:pic>
    </p:spTree>
    <p:extLst>
      <p:ext uri="{BB962C8B-B14F-4D97-AF65-F5344CB8AC3E}">
        <p14:creationId xmlns:p14="http://schemas.microsoft.com/office/powerpoint/2010/main" val="4261636719"/>
      </p:ext>
    </p:extLst>
  </p:cSld>
  <p:clrMapOvr>
    <a:masterClrMapping/>
  </p:clrMapOvr>
  <mc:AlternateContent xmlns:mc="http://schemas.openxmlformats.org/markup-compatibility/2006" xmlns:p14="http://schemas.microsoft.com/office/powerpoint/2010/main">
    <mc:Choice Requires="p14">
      <p:transition spd="slow" p14:dur="2000" advClick="0" advTm="18000">
        <p14:ferris dir="l"/>
      </p:transition>
    </mc:Choice>
    <mc:Fallback xmlns="">
      <p:transition spd="slow" advClick="0"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 presetClass="mediacall" presetSubtype="0" fill="hold" nodeType="withEffect">
                                  <p:stCondLst>
                                    <p:cond delay="0"/>
                                  </p:stCondLst>
                                  <p:childTnLst>
                                    <p:cmd type="call" cmd="playFrom(0.0)">
                                      <p:cBhvr>
                                        <p:cTn id="8" dur="1" fill="hold"/>
                                        <p:tgtEl>
                                          <p:spTgt spid="73"/>
                                        </p:tgtEl>
                                      </p:cBhvr>
                                    </p:cmd>
                                  </p:childTnLst>
                                </p:cTn>
                              </p:par>
                            </p:childTnLst>
                          </p:cTn>
                        </p:par>
                        <p:par>
                          <p:cTn id="9" fill="hold">
                            <p:stCondLst>
                              <p:cond delay="1"/>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0"/>
                                        </p:tgtEl>
                                        <p:attrNameLst>
                                          <p:attrName>style.visibility</p:attrName>
                                        </p:attrNameLst>
                                      </p:cBhvr>
                                      <p:to>
                                        <p:strVal val="visible"/>
                                      </p:to>
                                    </p:set>
                                    <p:anim calcmode="lin" valueType="num">
                                      <p:cBhvr>
                                        <p:cTn id="12" dur="30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13" dur="3000" fill="hold"/>
                                        <p:tgtEl>
                                          <p:spTgt spid="30"/>
                                        </p:tgtEl>
                                        <p:attrNameLst>
                                          <p:attrName>ppt_y</p:attrName>
                                        </p:attrNameLst>
                                      </p:cBhvr>
                                      <p:tavLst>
                                        <p:tav tm="0">
                                          <p:val>
                                            <p:strVal val="#ppt_y"/>
                                          </p:val>
                                        </p:tav>
                                        <p:tav tm="100000">
                                          <p:val>
                                            <p:strVal val="#ppt_y"/>
                                          </p:val>
                                        </p:tav>
                                      </p:tavLst>
                                    </p:anim>
                                    <p:anim calcmode="lin" valueType="num">
                                      <p:cBhvr>
                                        <p:cTn id="14" dur="30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5" dur="30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0" tmFilter="0,0; .5, 1; 1, 1"/>
                                        <p:tgtEl>
                                          <p:spTgt spid="30"/>
                                        </p:tgtEl>
                                      </p:cBhvr>
                                    </p:animEffect>
                                  </p:childTnLst>
                                </p:cTn>
                              </p:par>
                              <p:par>
                                <p:cTn id="17" presetID="22" presetClass="entr" presetSubtype="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5000"/>
                                        <p:tgtEl>
                                          <p:spTgt spid="7"/>
                                        </p:tgtEl>
                                      </p:cBhvr>
                                    </p:animEffect>
                                  </p:childTnLst>
                                </p:cTn>
                              </p:par>
                              <p:par>
                                <p:cTn id="20" presetID="31" presetClass="entr" presetSubtype="0" fill="hold" nodeType="withEffect">
                                  <p:stCondLst>
                                    <p:cond delay="1500"/>
                                  </p:stCondLst>
                                  <p:iterate type="lt">
                                    <p:tmPct val="5000"/>
                                  </p:iterate>
                                  <p:childTnLst>
                                    <p:set>
                                      <p:cBhvr>
                                        <p:cTn id="21" dur="1" fill="hold">
                                          <p:stCondLst>
                                            <p:cond delay="0"/>
                                          </p:stCondLst>
                                        </p:cTn>
                                        <p:tgtEl>
                                          <p:spTgt spid="72"/>
                                        </p:tgtEl>
                                        <p:attrNameLst>
                                          <p:attrName>style.visibility</p:attrName>
                                        </p:attrNameLst>
                                      </p:cBhvr>
                                      <p:to>
                                        <p:strVal val="visible"/>
                                      </p:to>
                                    </p:set>
                                    <p:anim calcmode="lin" valueType="num">
                                      <p:cBhvr>
                                        <p:cTn id="22" dur="3500" fill="hold"/>
                                        <p:tgtEl>
                                          <p:spTgt spid="72"/>
                                        </p:tgtEl>
                                        <p:attrNameLst>
                                          <p:attrName>ppt_w</p:attrName>
                                        </p:attrNameLst>
                                      </p:cBhvr>
                                      <p:tavLst>
                                        <p:tav tm="0">
                                          <p:val>
                                            <p:fltVal val="0"/>
                                          </p:val>
                                        </p:tav>
                                        <p:tav tm="100000">
                                          <p:val>
                                            <p:strVal val="#ppt_w"/>
                                          </p:val>
                                        </p:tav>
                                      </p:tavLst>
                                    </p:anim>
                                    <p:anim calcmode="lin" valueType="num">
                                      <p:cBhvr>
                                        <p:cTn id="23" dur="3500" fill="hold"/>
                                        <p:tgtEl>
                                          <p:spTgt spid="72"/>
                                        </p:tgtEl>
                                        <p:attrNameLst>
                                          <p:attrName>ppt_h</p:attrName>
                                        </p:attrNameLst>
                                      </p:cBhvr>
                                      <p:tavLst>
                                        <p:tav tm="0">
                                          <p:val>
                                            <p:fltVal val="0"/>
                                          </p:val>
                                        </p:tav>
                                        <p:tav tm="100000">
                                          <p:val>
                                            <p:strVal val="#ppt_h"/>
                                          </p:val>
                                        </p:tav>
                                      </p:tavLst>
                                    </p:anim>
                                    <p:anim calcmode="lin" valueType="num">
                                      <p:cBhvr>
                                        <p:cTn id="24" dur="3500" fill="hold"/>
                                        <p:tgtEl>
                                          <p:spTgt spid="72"/>
                                        </p:tgtEl>
                                        <p:attrNameLst>
                                          <p:attrName>style.rotation</p:attrName>
                                        </p:attrNameLst>
                                      </p:cBhvr>
                                      <p:tavLst>
                                        <p:tav tm="0">
                                          <p:val>
                                            <p:fltVal val="90"/>
                                          </p:val>
                                        </p:tav>
                                        <p:tav tm="100000">
                                          <p:val>
                                            <p:fltVal val="0"/>
                                          </p:val>
                                        </p:tav>
                                      </p:tavLst>
                                    </p:anim>
                                    <p:animEffect transition="in" filter="fade">
                                      <p:cBhvr>
                                        <p:cTn id="25" dur="3500"/>
                                        <p:tgtEl>
                                          <p:spTgt spid="72"/>
                                        </p:tgtEl>
                                      </p:cBhvr>
                                    </p:animEffect>
                                  </p:childTnLst>
                                </p:cTn>
                              </p:par>
                            </p:childTnLst>
                          </p:cTn>
                        </p:par>
                        <p:par>
                          <p:cTn id="26" fill="hold">
                            <p:stCondLst>
                              <p:cond delay="7501"/>
                            </p:stCondLst>
                            <p:childTnLst>
                              <p:par>
                                <p:cTn id="27" presetID="41" presetClass="entr" presetSubtype="0" fill="hold" grpId="0" nodeType="afterEffect" nodePh="1">
                                  <p:stCondLst>
                                    <p:cond delay="0"/>
                                  </p:stCondLst>
                                  <p:endCondLst>
                                    <p:cond evt="begin" delay="0">
                                      <p:tn val="27"/>
                                    </p:cond>
                                  </p:endCondLst>
                                  <p:iterate type="lt">
                                    <p:tmPct val="10000"/>
                                  </p:iterate>
                                  <p:childTnLst>
                                    <p:set>
                                      <p:cBhvr>
                                        <p:cTn id="28" dur="1" fill="hold">
                                          <p:stCondLst>
                                            <p:cond delay="0"/>
                                          </p:stCondLst>
                                        </p:cTn>
                                        <p:tgtEl>
                                          <p:spTgt spid="40"/>
                                        </p:tgtEl>
                                        <p:attrNameLst>
                                          <p:attrName>style.visibility</p:attrName>
                                        </p:attrNameLst>
                                      </p:cBhvr>
                                      <p:to>
                                        <p:strVal val="visible"/>
                                      </p:to>
                                    </p:set>
                                    <p:anim calcmode="lin" valueType="num">
                                      <p:cBhvr>
                                        <p:cTn id="29"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40"/>
                                        </p:tgtEl>
                                        <p:attrNameLst>
                                          <p:attrName>ppt_y</p:attrName>
                                        </p:attrNameLst>
                                      </p:cBhvr>
                                      <p:tavLst>
                                        <p:tav tm="0">
                                          <p:val>
                                            <p:strVal val="#ppt_y"/>
                                          </p:val>
                                        </p:tav>
                                        <p:tav tm="100000">
                                          <p:val>
                                            <p:strVal val="#ppt_y"/>
                                          </p:val>
                                        </p:tav>
                                      </p:tavLst>
                                    </p:anim>
                                    <p:anim calcmode="lin" valueType="num">
                                      <p:cBhvr>
                                        <p:cTn id="31"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40"/>
                                        </p:tgtEl>
                                      </p:cBhvr>
                                    </p:animEffect>
                                  </p:childTnLst>
                                </p:cTn>
                              </p:par>
                              <p:par>
                                <p:cTn id="34" presetID="22" presetClass="entr" presetSubtype="2"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wipe(right)">
                                      <p:cBhvr>
                                        <p:cTn id="36" dur="5000"/>
                                        <p:tgtEl>
                                          <p:spTgt spid="70"/>
                                        </p:tgtEl>
                                      </p:cBhvr>
                                    </p:animEffect>
                                  </p:childTnLst>
                                </p:cTn>
                              </p:par>
                            </p:childTnLst>
                          </p:cTn>
                        </p:par>
                        <p:par>
                          <p:cTn id="37" fill="hold">
                            <p:stCondLst>
                              <p:cond delay="12501"/>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41"/>
                                        </p:tgtEl>
                                        <p:attrNameLst>
                                          <p:attrName>style.visibility</p:attrName>
                                        </p:attrNameLst>
                                      </p:cBhvr>
                                      <p:to>
                                        <p:strVal val="visible"/>
                                      </p:to>
                                    </p:set>
                                    <p:anim calcmode="lin" valueType="num">
                                      <p:cBhvr>
                                        <p:cTn id="40" dur="20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41" dur="2000" fill="hold"/>
                                        <p:tgtEl>
                                          <p:spTgt spid="41"/>
                                        </p:tgtEl>
                                        <p:attrNameLst>
                                          <p:attrName>ppt_y</p:attrName>
                                        </p:attrNameLst>
                                      </p:cBhvr>
                                      <p:tavLst>
                                        <p:tav tm="0">
                                          <p:val>
                                            <p:strVal val="#ppt_y"/>
                                          </p:val>
                                        </p:tav>
                                        <p:tav tm="100000">
                                          <p:val>
                                            <p:strVal val="#ppt_y"/>
                                          </p:val>
                                        </p:tav>
                                      </p:tavLst>
                                    </p:anim>
                                    <p:anim calcmode="lin" valueType="num">
                                      <p:cBhvr>
                                        <p:cTn id="42" dur="20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43" dur="20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44" dur="2000" tmFilter="0,0; .5, 1; 1, 1"/>
                                        <p:tgtEl>
                                          <p:spTgt spid="41"/>
                                        </p:tgtEl>
                                      </p:cBhvr>
                                    </p:animEffect>
                                  </p:childTnLst>
                                </p:cTn>
                              </p:par>
                            </p:childTnLst>
                          </p:cTn>
                        </p:par>
                        <p:par>
                          <p:cTn id="45" fill="hold">
                            <p:stCondLst>
                              <p:cond delay="15901"/>
                            </p:stCondLst>
                            <p:childTnLst>
                              <p:par>
                                <p:cTn id="46" presetID="2" presetClass="entr" presetSubtype="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1000" fill="hold"/>
                                        <p:tgtEl>
                                          <p:spTgt spid="20"/>
                                        </p:tgtEl>
                                        <p:attrNameLst>
                                          <p:attrName>ppt_x</p:attrName>
                                        </p:attrNameLst>
                                      </p:cBhvr>
                                      <p:tavLst>
                                        <p:tav tm="0">
                                          <p:val>
                                            <p:strVal val="1+#ppt_w/2"/>
                                          </p:val>
                                        </p:tav>
                                        <p:tav tm="100000">
                                          <p:val>
                                            <p:strVal val="#ppt_x"/>
                                          </p:val>
                                        </p:tav>
                                      </p:tavLst>
                                    </p:anim>
                                    <p:anim calcmode="lin" valueType="num">
                                      <p:cBhvr>
                                        <p:cTn id="49" dur="1000" fill="hold"/>
                                        <p:tgtEl>
                                          <p:spTgt spid="20"/>
                                        </p:tgtEl>
                                        <p:attrNameLst>
                                          <p:attrName>ppt_y</p:attrName>
                                        </p:attrNameLst>
                                      </p:cBhvr>
                                      <p:tavLst>
                                        <p:tav tm="0">
                                          <p:val>
                                            <p:strVal val="1+#ppt_h/2"/>
                                          </p:val>
                                        </p:tav>
                                        <p:tav tm="100000">
                                          <p:val>
                                            <p:strVal val="#ppt_y"/>
                                          </p:val>
                                        </p:tav>
                                      </p:tavLst>
                                    </p:anim>
                                  </p:childTnLst>
                                </p:cTn>
                              </p:par>
                            </p:childTnLst>
                          </p:cTn>
                        </p:par>
                        <p:par>
                          <p:cTn id="50" fill="hold">
                            <p:stCondLst>
                              <p:cond delay="16901"/>
                            </p:stCondLst>
                            <p:childTnLst>
                              <p:par>
                                <p:cTn id="51" presetID="1" presetClass="entr" presetSubtype="0"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par>
                          <p:cTn id="53" fill="hold">
                            <p:stCondLst>
                              <p:cond delay="16901"/>
                            </p:stCondLst>
                            <p:childTnLst>
                              <p:par>
                                <p:cTn id="54" presetID="6" presetClass="emph" presetSubtype="0" fill="hold" nodeType="afterEffect">
                                  <p:stCondLst>
                                    <p:cond delay="0"/>
                                  </p:stCondLst>
                                  <p:childTnLst>
                                    <p:animScale>
                                      <p:cBhvr>
                                        <p:cTn id="55" dur="2000" fill="hold"/>
                                        <p:tgtEl>
                                          <p:spTgt spid="24"/>
                                        </p:tgtEl>
                                      </p:cBhvr>
                                      <p:by x="400000" y="400000"/>
                                    </p:animScale>
                                  </p:childTnLst>
                                </p:cTn>
                              </p:par>
                              <p:par>
                                <p:cTn id="56" presetID="6" presetClass="emph" presetSubtype="0" autoRev="1" fill="hold" nodeType="withEffect">
                                  <p:stCondLst>
                                    <p:cond delay="0"/>
                                  </p:stCondLst>
                                  <p:childTnLst>
                                    <p:animScale>
                                      <p:cBhvr>
                                        <p:cTn id="57" dur="3000" fill="hold"/>
                                        <p:tgtEl>
                                          <p:spTgt spid="24"/>
                                        </p:tgtEl>
                                      </p:cBhvr>
                                      <p:by x="400000" y="400000"/>
                                    </p:animScale>
                                  </p:childTnLst>
                                </p:cTn>
                              </p:par>
                              <p:par>
                                <p:cTn id="58" presetID="10" presetClass="exit" presetSubtype="0" fill="hold" nodeType="withEffect">
                                  <p:stCondLst>
                                    <p:cond delay="0"/>
                                  </p:stCondLst>
                                  <p:childTnLst>
                                    <p:animEffect transition="out" filter="fade">
                                      <p:cBhvr>
                                        <p:cTn id="59" dur="4600"/>
                                        <p:tgtEl>
                                          <p:spTgt spid="24"/>
                                        </p:tgtEl>
                                      </p:cBhvr>
                                    </p:animEffect>
                                    <p:set>
                                      <p:cBhvr>
                                        <p:cTn id="60" dur="1" fill="hold">
                                          <p:stCondLst>
                                            <p:cond delay="45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61" repeatCount="indefinite" fill="hold" display="0">
                  <p:stCondLst>
                    <p:cond delay="indefinite"/>
                  </p:stCondLst>
                  <p:endCondLst>
                    <p:cond evt="onPrev" delay="0">
                      <p:tgtEl>
                        <p:sldTgt/>
                      </p:tgtEl>
                    </p:cond>
                    <p:cond evt="onStopAudio" delay="0">
                      <p:tgtEl>
                        <p:sldTgt/>
                      </p:tgtEl>
                    </p:cond>
                  </p:endCondLst>
                </p:cTn>
                <p:tgtEl>
                  <p:spTgt spid="73"/>
                </p:tgtEl>
              </p:cMediaNode>
            </p:audio>
            <p:audio isNarration="1">
              <p:cMediaNode vol="80000" showWhenStopped="0">
                <p:cTn id="62" fill="hold" display="0">
                  <p:stCondLst>
                    <p:cond delay="indefinite"/>
                  </p:stCondLst>
                  <p:endCondLst>
                    <p:cond evt="onStopAudio" delay="0">
                      <p:tgtEl>
                        <p:sldTgt/>
                      </p:tgtEl>
                    </p:cond>
                  </p:endCondLst>
                </p:cTn>
                <p:tgtEl>
                  <p:spTgt spid="3"/>
                </p:tgtEl>
              </p:cMediaNode>
            </p:audio>
          </p:childTnLst>
        </p:cTn>
      </p:par>
    </p:tnLst>
    <p:bldLst>
      <p:bldP spid="30" grpId="0"/>
      <p:bldP spid="40" grpId="0"/>
      <p:bldP spid="41" grpId="0"/>
    </p:bldLst>
  </p:timing>
  <p:extLst mod="1">
    <p:ext uri="{E180D4A7-C9FB-4DFB-919C-405C955672EB}">
      <p14:showEvtLst xmlns:p14="http://schemas.microsoft.com/office/powerpoint/2010/main">
        <p14:playEvt time="0" objId="7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图片 5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1551"/>
            <a:ext cx="12343068" cy="6945841"/>
          </a:xfrm>
          <a:prstGeom prst="rect">
            <a:avLst/>
          </a:prstGeom>
        </p:spPr>
      </p:pic>
      <p:pic>
        <p:nvPicPr>
          <p:cNvPr id="61" name="图片 6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846" y="-144515"/>
            <a:ext cx="1658692" cy="1269259"/>
          </a:xfrm>
          <a:prstGeom prst="rect">
            <a:avLst/>
          </a:prstGeom>
        </p:spPr>
      </p:pic>
      <p:grpSp>
        <p:nvGrpSpPr>
          <p:cNvPr id="86" name="组合 85"/>
          <p:cNvGrpSpPr/>
          <p:nvPr/>
        </p:nvGrpSpPr>
        <p:grpSpPr>
          <a:xfrm>
            <a:off x="877888" y="2946400"/>
            <a:ext cx="1939925" cy="1939925"/>
            <a:chOff x="877888" y="2946400"/>
            <a:chExt cx="1939925" cy="1939925"/>
          </a:xfrm>
        </p:grpSpPr>
        <p:sp>
          <p:nvSpPr>
            <p:cNvPr id="87" name="Oval 5"/>
            <p:cNvSpPr>
              <a:spLocks noChangeArrowheads="1"/>
            </p:cNvSpPr>
            <p:nvPr/>
          </p:nvSpPr>
          <p:spPr bwMode="auto">
            <a:xfrm>
              <a:off x="877888" y="2946400"/>
              <a:ext cx="1939925" cy="19399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88" name="TextBox 87"/>
            <p:cNvSpPr txBox="1"/>
            <p:nvPr/>
          </p:nvSpPr>
          <p:spPr>
            <a:xfrm>
              <a:off x="1078684" y="3099890"/>
              <a:ext cx="1538332" cy="1648528"/>
            </a:xfrm>
            <a:prstGeom prst="rect">
              <a:avLst/>
            </a:prstGeom>
            <a:noFill/>
          </p:spPr>
          <p:txBody>
            <a:bodyPr wrap="square" rtlCol="0">
              <a:spAutoFit/>
            </a:bodyPr>
            <a:lstStyle/>
            <a:p>
              <a:pPr algn="ctr">
                <a:lnSpc>
                  <a:spcPct val="120000"/>
                </a:lnSpc>
              </a:pPr>
              <a:r>
                <a:rPr lang="zh-CN" altLang="en-US" sz="4400" b="1" dirty="0">
                  <a:solidFill>
                    <a:schemeClr val="bg1"/>
                  </a:solidFill>
                  <a:latin typeface="微软雅黑" panose="020B0503020204020204" pitchFamily="34" charset="-122"/>
                  <a:ea typeface="微软雅黑" panose="020B0503020204020204" pitchFamily="34" charset="-122"/>
                </a:rPr>
                <a:t>着力</a:t>
              </a:r>
              <a:endParaRPr lang="en-US" altLang="zh-CN" sz="4400" b="1"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4400" b="1" dirty="0">
                  <a:solidFill>
                    <a:schemeClr val="bg1"/>
                  </a:solidFill>
                  <a:latin typeface="微软雅黑" panose="020B0503020204020204" pitchFamily="34" charset="-122"/>
                  <a:ea typeface="微软雅黑" panose="020B0503020204020204" pitchFamily="34" charset="-122"/>
                </a:rPr>
                <a:t>解决</a:t>
              </a:r>
            </a:p>
          </p:txBody>
        </p:sp>
      </p:grpSp>
      <p:sp>
        <p:nvSpPr>
          <p:cNvPr id="89" name="TextBox 88"/>
          <p:cNvSpPr txBox="1"/>
          <p:nvPr/>
        </p:nvSpPr>
        <p:spPr>
          <a:xfrm>
            <a:off x="3578101" y="1259468"/>
            <a:ext cx="7992094" cy="1089529"/>
          </a:xfrm>
          <a:prstGeom prst="rect">
            <a:avLst/>
          </a:prstGeom>
          <a:noFill/>
        </p:spPr>
        <p:txBody>
          <a:bodyPr wrap="square" rtlCol="0">
            <a:spAutoFit/>
          </a:bodyPr>
          <a:lstStyle/>
          <a:p>
            <a:pPr>
              <a:lnSpc>
                <a:spcPct val="120000"/>
              </a:lnSpc>
            </a:pPr>
            <a:r>
              <a:rPr lang="zh-CN" altLang="en-US" b="1" dirty="0"/>
              <a:t>一些党员理想信念模糊动摇的问题，主要是对共产主义缺乏信仰，对中国特色社会主义缺乏信心，精神空虚，推崇西方价值观念，热衷于组织、参加封建迷信活动等</a:t>
            </a:r>
            <a:endParaRPr lang="en-US" altLang="zh-CN" b="1"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91" name="TextBox 90"/>
          <p:cNvSpPr txBox="1"/>
          <p:nvPr/>
        </p:nvSpPr>
        <p:spPr>
          <a:xfrm>
            <a:off x="3731053" y="5363924"/>
            <a:ext cx="7992093" cy="725968"/>
          </a:xfrm>
          <a:prstGeom prst="rect">
            <a:avLst/>
          </a:prstGeom>
          <a:noFill/>
        </p:spPr>
        <p:txBody>
          <a:bodyPr wrap="square" rtlCol="0">
            <a:spAutoFit/>
          </a:bodyPr>
          <a:lstStyle/>
          <a:p>
            <a:pPr>
              <a:lnSpc>
                <a:spcPct val="120000"/>
              </a:lnSpc>
            </a:pPr>
            <a:r>
              <a:rPr lang="zh-CN" altLang="en-US" b="1" dirty="0"/>
              <a:t>一些党员精神不振的问题，主要是工作消极懈怠，不作为、不会为、不善为，逃避责任，不起先锋模范作用等</a:t>
            </a:r>
            <a:endParaRPr lang="en-US" altLang="zh-CN" b="1"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4083067" y="3933056"/>
            <a:ext cx="7487127" cy="1089529"/>
          </a:xfrm>
          <a:prstGeom prst="rect">
            <a:avLst/>
          </a:prstGeom>
          <a:noFill/>
        </p:spPr>
        <p:txBody>
          <a:bodyPr wrap="square" rtlCol="0">
            <a:spAutoFit/>
          </a:bodyPr>
          <a:lstStyle/>
          <a:p>
            <a:pPr>
              <a:lnSpc>
                <a:spcPct val="120000"/>
              </a:lnSpc>
            </a:pPr>
            <a:r>
              <a:rPr lang="zh-CN" altLang="en-US" b="1" dirty="0"/>
              <a:t>一些党员宗旨观念淡薄的问题，主要是利己主义严重，漠视群众疾苦、与民争利、执法不公、吃拿卡要、假公济私、损害群众利益，在人民群众生命财产安全受到威胁时临危退缩等</a:t>
            </a:r>
            <a:endParaRPr lang="en-US" altLang="zh-CN" b="1"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95" name="TextBox 94"/>
          <p:cNvSpPr txBox="1"/>
          <p:nvPr/>
        </p:nvSpPr>
        <p:spPr>
          <a:xfrm>
            <a:off x="4083067" y="2388926"/>
            <a:ext cx="7775159" cy="1421928"/>
          </a:xfrm>
          <a:prstGeom prst="rect">
            <a:avLst/>
          </a:prstGeom>
          <a:noFill/>
        </p:spPr>
        <p:txBody>
          <a:bodyPr wrap="square" rtlCol="0">
            <a:spAutoFit/>
          </a:bodyPr>
          <a:lstStyle/>
          <a:p>
            <a:pPr>
              <a:lnSpc>
                <a:spcPct val="120000"/>
              </a:lnSpc>
            </a:pPr>
            <a:r>
              <a:rPr lang="zh-CN" altLang="en-US" b="1" dirty="0"/>
              <a:t>些党员党的意识淡化的问题，主要是看齐意识不强，不守政治纪律政治规矩，在党不言党、不爱党、不护党、不为党，组织纪律散漫，不按规定参加党的组织生活，不按时交纳党费，不完成党组织分配的任务，不按党的组织原则办事等</a:t>
            </a:r>
            <a:endParaRPr lang="en-US" altLang="zh-CN" b="1"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sp>
        <p:nvSpPr>
          <p:cNvPr id="62" name="矩形 61"/>
          <p:cNvSpPr/>
          <p:nvPr/>
        </p:nvSpPr>
        <p:spPr>
          <a:xfrm>
            <a:off x="1777107" y="165869"/>
            <a:ext cx="5109091"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增强“</a:t>
            </a:r>
            <a:r>
              <a:rPr lang="zh-CN" altLang="en-US" sz="2400" b="1" dirty="0">
                <a:latin typeface="微软雅黑" pitchFamily="34" charset="-122"/>
                <a:ea typeface="微软雅黑" pitchFamily="34" charset="-122"/>
              </a:rPr>
              <a:t>两学一做”学习</a:t>
            </a:r>
            <a:r>
              <a:rPr lang="zh-CN" altLang="en-US" sz="2400" b="1" dirty="0" smtClean="0">
                <a:latin typeface="微软雅黑" pitchFamily="34" charset="-122"/>
                <a:ea typeface="微软雅黑" pitchFamily="34" charset="-122"/>
              </a:rPr>
              <a:t>教育</a:t>
            </a:r>
            <a:r>
              <a:rPr lang="zh-CN" altLang="en-US" sz="2400" b="1" dirty="0">
                <a:latin typeface="微软雅黑" pitchFamily="34" charset="-122"/>
                <a:ea typeface="微软雅黑" pitchFamily="34" charset="-122"/>
              </a:rPr>
              <a:t>的</a:t>
            </a:r>
            <a:r>
              <a:rPr lang="zh-CN" altLang="en-US" sz="2400" b="1" dirty="0" smtClean="0">
                <a:latin typeface="微软雅黑" pitchFamily="34" charset="-122"/>
                <a:ea typeface="微软雅黑" pitchFamily="34" charset="-122"/>
              </a:rPr>
              <a:t>针对性</a:t>
            </a:r>
            <a:endParaRPr lang="zh-CN" altLang="en-US" sz="2400" b="1" dirty="0">
              <a:latin typeface="微软雅黑" pitchFamily="34" charset="-122"/>
              <a:ea typeface="微软雅黑" pitchFamily="34" charset="-122"/>
            </a:endParaRPr>
          </a:p>
        </p:txBody>
      </p:sp>
      <p:pic>
        <p:nvPicPr>
          <p:cNvPr id="63" name="图片 6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43136" y="1458704"/>
            <a:ext cx="1658692" cy="1269259"/>
          </a:xfrm>
          <a:prstGeom prst="rect">
            <a:avLst/>
          </a:prstGeom>
        </p:spPr>
      </p:pic>
      <p:cxnSp>
        <p:nvCxnSpPr>
          <p:cNvPr id="3" name="直接箭头连接符 2"/>
          <p:cNvCxnSpPr/>
          <p:nvPr/>
        </p:nvCxnSpPr>
        <p:spPr>
          <a:xfrm flipV="1">
            <a:off x="2117080" y="2316163"/>
            <a:ext cx="608658" cy="6938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p:nvPr/>
        </p:nvCxnSpPr>
        <p:spPr>
          <a:xfrm flipV="1">
            <a:off x="2735066" y="3370602"/>
            <a:ext cx="551059" cy="1764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p:nvPr/>
        </p:nvCxnSpPr>
        <p:spPr>
          <a:xfrm>
            <a:off x="2590604" y="4414146"/>
            <a:ext cx="622206" cy="2416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p:nvPr/>
        </p:nvCxnSpPr>
        <p:spPr>
          <a:xfrm>
            <a:off x="2243136" y="4860995"/>
            <a:ext cx="604424" cy="72522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9" name="图片 9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11160" y="2654895"/>
            <a:ext cx="1658692" cy="1269259"/>
          </a:xfrm>
          <a:prstGeom prst="rect">
            <a:avLst/>
          </a:prstGeom>
        </p:spPr>
      </p:pic>
      <p:pic>
        <p:nvPicPr>
          <p:cNvPr id="100" name="图片 9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01707" y="4021204"/>
            <a:ext cx="1658692" cy="1269259"/>
          </a:xfrm>
          <a:prstGeom prst="rect">
            <a:avLst/>
          </a:prstGeom>
        </p:spPr>
      </p:pic>
      <p:pic>
        <p:nvPicPr>
          <p:cNvPr id="101" name="图片 10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21409" y="5262471"/>
            <a:ext cx="1658692" cy="1269259"/>
          </a:xfrm>
          <a:prstGeom prst="rect">
            <a:avLst/>
          </a:prstGeom>
        </p:spPr>
      </p:pic>
    </p:spTree>
    <p:extLst>
      <p:ext uri="{BB962C8B-B14F-4D97-AF65-F5344CB8AC3E}">
        <p14:creationId xmlns:p14="http://schemas.microsoft.com/office/powerpoint/2010/main" val="516049676"/>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Scale>
                                      <p:cBhvr>
                                        <p:cTn id="11" dur="1000" decel="50000" fill="hold">
                                          <p:stCondLst>
                                            <p:cond delay="0"/>
                                          </p:stCondLst>
                                        </p:cTn>
                                        <p:tgtEl>
                                          <p:spTgt spid="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86"/>
                                        </p:tgtEl>
                                        <p:attrNameLst>
                                          <p:attrName>ppt_x</p:attrName>
                                          <p:attrName>ppt_y</p:attrName>
                                        </p:attrNameLst>
                                      </p:cBhvr>
                                    </p:animMotion>
                                    <p:animEffect transition="in" filter="fade">
                                      <p:cBhvr>
                                        <p:cTn id="13" dur="1000"/>
                                        <p:tgtEl>
                                          <p:spTgt spid="8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wipe(down)">
                                      <p:cBhvr>
                                        <p:cTn id="30" dur="500"/>
                                        <p:tgtEl>
                                          <p:spTgt spid="6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9"/>
                                        </p:tgtEl>
                                        <p:attrNameLst>
                                          <p:attrName>style.visibility</p:attrName>
                                        </p:attrNameLst>
                                      </p:cBhvr>
                                      <p:to>
                                        <p:strVal val="visible"/>
                                      </p:to>
                                    </p:set>
                                    <p:animEffect transition="in" filter="fade">
                                      <p:cBhvr>
                                        <p:cTn id="35" dur="1000"/>
                                        <p:tgtEl>
                                          <p:spTgt spid="99"/>
                                        </p:tgtEl>
                                      </p:cBhvr>
                                    </p:animEffect>
                                    <p:anim calcmode="lin" valueType="num">
                                      <p:cBhvr>
                                        <p:cTn id="36" dur="1000" fill="hold"/>
                                        <p:tgtEl>
                                          <p:spTgt spid="99"/>
                                        </p:tgtEl>
                                        <p:attrNameLst>
                                          <p:attrName>ppt_x</p:attrName>
                                        </p:attrNameLst>
                                      </p:cBhvr>
                                      <p:tavLst>
                                        <p:tav tm="0">
                                          <p:val>
                                            <p:strVal val="#ppt_x"/>
                                          </p:val>
                                        </p:tav>
                                        <p:tav tm="100000">
                                          <p:val>
                                            <p:strVal val="#ppt_x"/>
                                          </p:val>
                                        </p:tav>
                                      </p:tavLst>
                                    </p:anim>
                                    <p:anim calcmode="lin" valueType="num">
                                      <p:cBhvr>
                                        <p:cTn id="37"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wipe(left)">
                                      <p:cBhvr>
                                        <p:cTn id="42" dur="500"/>
                                        <p:tgtEl>
                                          <p:spTgt spid="97"/>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1000"/>
                                        <p:tgtEl>
                                          <p:spTgt spid="100"/>
                                        </p:tgtEl>
                                      </p:cBhvr>
                                    </p:animEffect>
                                    <p:anim calcmode="lin" valueType="num">
                                      <p:cBhvr>
                                        <p:cTn id="48" dur="1000" fill="hold"/>
                                        <p:tgtEl>
                                          <p:spTgt spid="100"/>
                                        </p:tgtEl>
                                        <p:attrNameLst>
                                          <p:attrName>ppt_x</p:attrName>
                                        </p:attrNameLst>
                                      </p:cBhvr>
                                      <p:tavLst>
                                        <p:tav tm="0">
                                          <p:val>
                                            <p:strVal val="#ppt_x"/>
                                          </p:val>
                                        </p:tav>
                                        <p:tav tm="100000">
                                          <p:val>
                                            <p:strVal val="#ppt_x"/>
                                          </p:val>
                                        </p:tav>
                                      </p:tavLst>
                                    </p:anim>
                                    <p:anim calcmode="lin" valueType="num">
                                      <p:cBhvr>
                                        <p:cTn id="49"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98"/>
                                        </p:tgtEl>
                                        <p:attrNameLst>
                                          <p:attrName>style.visibility</p:attrName>
                                        </p:attrNameLst>
                                      </p:cBhvr>
                                      <p:to>
                                        <p:strVal val="visible"/>
                                      </p:to>
                                    </p:set>
                                    <p:animEffect transition="in" filter="wipe(left)">
                                      <p:cBhvr>
                                        <p:cTn id="54" dur="500"/>
                                        <p:tgtEl>
                                          <p:spTgt spid="98"/>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1000" fill="hold"/>
                                        <p:tgtEl>
                                          <p:spTgt spid="101"/>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31" presetClass="entr" presetSubtype="0" fill="hold" grpId="0"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300" fill="hold"/>
                                        <p:tgtEl>
                                          <p:spTgt spid="89"/>
                                        </p:tgtEl>
                                        <p:attrNameLst>
                                          <p:attrName>ppt_w</p:attrName>
                                        </p:attrNameLst>
                                      </p:cBhvr>
                                      <p:tavLst>
                                        <p:tav tm="0">
                                          <p:val>
                                            <p:fltVal val="0"/>
                                          </p:val>
                                        </p:tav>
                                        <p:tav tm="100000">
                                          <p:val>
                                            <p:strVal val="#ppt_w"/>
                                          </p:val>
                                        </p:tav>
                                      </p:tavLst>
                                    </p:anim>
                                    <p:anim calcmode="lin" valueType="num">
                                      <p:cBhvr>
                                        <p:cTn id="66" dur="300" fill="hold"/>
                                        <p:tgtEl>
                                          <p:spTgt spid="89"/>
                                        </p:tgtEl>
                                        <p:attrNameLst>
                                          <p:attrName>ppt_h</p:attrName>
                                        </p:attrNameLst>
                                      </p:cBhvr>
                                      <p:tavLst>
                                        <p:tav tm="0">
                                          <p:val>
                                            <p:fltVal val="0"/>
                                          </p:val>
                                        </p:tav>
                                        <p:tav tm="100000">
                                          <p:val>
                                            <p:strVal val="#ppt_h"/>
                                          </p:val>
                                        </p:tav>
                                      </p:tavLst>
                                    </p:anim>
                                    <p:anim calcmode="lin" valueType="num">
                                      <p:cBhvr>
                                        <p:cTn id="67" dur="300" fill="hold"/>
                                        <p:tgtEl>
                                          <p:spTgt spid="89"/>
                                        </p:tgtEl>
                                        <p:attrNameLst>
                                          <p:attrName>style.rotation</p:attrName>
                                        </p:attrNameLst>
                                      </p:cBhvr>
                                      <p:tavLst>
                                        <p:tav tm="0">
                                          <p:val>
                                            <p:fltVal val="90"/>
                                          </p:val>
                                        </p:tav>
                                        <p:tav tm="100000">
                                          <p:val>
                                            <p:fltVal val="0"/>
                                          </p:val>
                                        </p:tav>
                                      </p:tavLst>
                                    </p:anim>
                                    <p:animEffect transition="in" filter="fade">
                                      <p:cBhvr>
                                        <p:cTn id="68" dur="300"/>
                                        <p:tgtEl>
                                          <p:spTgt spid="89"/>
                                        </p:tgtEl>
                                      </p:cBhvr>
                                    </p:animEffect>
                                  </p:childTnLst>
                                </p:cTn>
                              </p:par>
                            </p:childTnLst>
                          </p:cTn>
                        </p:par>
                        <p:par>
                          <p:cTn id="69" fill="hold">
                            <p:stCondLst>
                              <p:cond delay="1300"/>
                            </p:stCondLst>
                            <p:childTnLst>
                              <p:par>
                                <p:cTn id="70" presetID="31" presetClass="entr" presetSubtype="0" fill="hold" grpId="0"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300" fill="hold"/>
                                        <p:tgtEl>
                                          <p:spTgt spid="95"/>
                                        </p:tgtEl>
                                        <p:attrNameLst>
                                          <p:attrName>ppt_w</p:attrName>
                                        </p:attrNameLst>
                                      </p:cBhvr>
                                      <p:tavLst>
                                        <p:tav tm="0">
                                          <p:val>
                                            <p:fltVal val="0"/>
                                          </p:val>
                                        </p:tav>
                                        <p:tav tm="100000">
                                          <p:val>
                                            <p:strVal val="#ppt_w"/>
                                          </p:val>
                                        </p:tav>
                                      </p:tavLst>
                                    </p:anim>
                                    <p:anim calcmode="lin" valueType="num">
                                      <p:cBhvr>
                                        <p:cTn id="73" dur="300" fill="hold"/>
                                        <p:tgtEl>
                                          <p:spTgt spid="95"/>
                                        </p:tgtEl>
                                        <p:attrNameLst>
                                          <p:attrName>ppt_h</p:attrName>
                                        </p:attrNameLst>
                                      </p:cBhvr>
                                      <p:tavLst>
                                        <p:tav tm="0">
                                          <p:val>
                                            <p:fltVal val="0"/>
                                          </p:val>
                                        </p:tav>
                                        <p:tav tm="100000">
                                          <p:val>
                                            <p:strVal val="#ppt_h"/>
                                          </p:val>
                                        </p:tav>
                                      </p:tavLst>
                                    </p:anim>
                                    <p:anim calcmode="lin" valueType="num">
                                      <p:cBhvr>
                                        <p:cTn id="74" dur="300" fill="hold"/>
                                        <p:tgtEl>
                                          <p:spTgt spid="95"/>
                                        </p:tgtEl>
                                        <p:attrNameLst>
                                          <p:attrName>style.rotation</p:attrName>
                                        </p:attrNameLst>
                                      </p:cBhvr>
                                      <p:tavLst>
                                        <p:tav tm="0">
                                          <p:val>
                                            <p:fltVal val="90"/>
                                          </p:val>
                                        </p:tav>
                                        <p:tav tm="100000">
                                          <p:val>
                                            <p:fltVal val="0"/>
                                          </p:val>
                                        </p:tav>
                                      </p:tavLst>
                                    </p:anim>
                                    <p:animEffect transition="in" filter="fade">
                                      <p:cBhvr>
                                        <p:cTn id="75" dur="300"/>
                                        <p:tgtEl>
                                          <p:spTgt spid="95"/>
                                        </p:tgtEl>
                                      </p:cBhvr>
                                    </p:animEffect>
                                  </p:childTnLst>
                                </p:cTn>
                              </p:par>
                            </p:childTnLst>
                          </p:cTn>
                        </p:par>
                        <p:par>
                          <p:cTn id="76" fill="hold">
                            <p:stCondLst>
                              <p:cond delay="1600"/>
                            </p:stCondLst>
                            <p:childTnLst>
                              <p:par>
                                <p:cTn id="77" presetID="31" presetClass="entr" presetSubtype="0" fill="hold" grpId="0" nodeType="afterEffect">
                                  <p:stCondLst>
                                    <p:cond delay="0"/>
                                  </p:stCondLst>
                                  <p:childTnLst>
                                    <p:set>
                                      <p:cBhvr>
                                        <p:cTn id="78" dur="1" fill="hold">
                                          <p:stCondLst>
                                            <p:cond delay="0"/>
                                          </p:stCondLst>
                                        </p:cTn>
                                        <p:tgtEl>
                                          <p:spTgt spid="93"/>
                                        </p:tgtEl>
                                        <p:attrNameLst>
                                          <p:attrName>style.visibility</p:attrName>
                                        </p:attrNameLst>
                                      </p:cBhvr>
                                      <p:to>
                                        <p:strVal val="visible"/>
                                      </p:to>
                                    </p:set>
                                    <p:anim calcmode="lin" valueType="num">
                                      <p:cBhvr>
                                        <p:cTn id="79" dur="300" fill="hold"/>
                                        <p:tgtEl>
                                          <p:spTgt spid="93"/>
                                        </p:tgtEl>
                                        <p:attrNameLst>
                                          <p:attrName>ppt_w</p:attrName>
                                        </p:attrNameLst>
                                      </p:cBhvr>
                                      <p:tavLst>
                                        <p:tav tm="0">
                                          <p:val>
                                            <p:fltVal val="0"/>
                                          </p:val>
                                        </p:tav>
                                        <p:tav tm="100000">
                                          <p:val>
                                            <p:strVal val="#ppt_w"/>
                                          </p:val>
                                        </p:tav>
                                      </p:tavLst>
                                    </p:anim>
                                    <p:anim calcmode="lin" valueType="num">
                                      <p:cBhvr>
                                        <p:cTn id="80" dur="300" fill="hold"/>
                                        <p:tgtEl>
                                          <p:spTgt spid="93"/>
                                        </p:tgtEl>
                                        <p:attrNameLst>
                                          <p:attrName>ppt_h</p:attrName>
                                        </p:attrNameLst>
                                      </p:cBhvr>
                                      <p:tavLst>
                                        <p:tav tm="0">
                                          <p:val>
                                            <p:fltVal val="0"/>
                                          </p:val>
                                        </p:tav>
                                        <p:tav tm="100000">
                                          <p:val>
                                            <p:strVal val="#ppt_h"/>
                                          </p:val>
                                        </p:tav>
                                      </p:tavLst>
                                    </p:anim>
                                    <p:anim calcmode="lin" valueType="num">
                                      <p:cBhvr>
                                        <p:cTn id="81" dur="300" fill="hold"/>
                                        <p:tgtEl>
                                          <p:spTgt spid="93"/>
                                        </p:tgtEl>
                                        <p:attrNameLst>
                                          <p:attrName>style.rotation</p:attrName>
                                        </p:attrNameLst>
                                      </p:cBhvr>
                                      <p:tavLst>
                                        <p:tav tm="0">
                                          <p:val>
                                            <p:fltVal val="90"/>
                                          </p:val>
                                        </p:tav>
                                        <p:tav tm="100000">
                                          <p:val>
                                            <p:fltVal val="0"/>
                                          </p:val>
                                        </p:tav>
                                      </p:tavLst>
                                    </p:anim>
                                    <p:animEffect transition="in" filter="fade">
                                      <p:cBhvr>
                                        <p:cTn id="82" dur="300"/>
                                        <p:tgtEl>
                                          <p:spTgt spid="93"/>
                                        </p:tgtEl>
                                      </p:cBhvr>
                                    </p:animEffect>
                                  </p:childTnLst>
                                </p:cTn>
                              </p:par>
                            </p:childTnLst>
                          </p:cTn>
                        </p:par>
                        <p:par>
                          <p:cTn id="83" fill="hold">
                            <p:stCondLst>
                              <p:cond delay="1900"/>
                            </p:stCondLst>
                            <p:childTnLst>
                              <p:par>
                                <p:cTn id="84" presetID="31" presetClass="entr" presetSubtype="0" fill="hold" grpId="0" nodeType="afterEffect">
                                  <p:stCondLst>
                                    <p:cond delay="0"/>
                                  </p:stCondLst>
                                  <p:childTnLst>
                                    <p:set>
                                      <p:cBhvr>
                                        <p:cTn id="85" dur="1" fill="hold">
                                          <p:stCondLst>
                                            <p:cond delay="0"/>
                                          </p:stCondLst>
                                        </p:cTn>
                                        <p:tgtEl>
                                          <p:spTgt spid="91"/>
                                        </p:tgtEl>
                                        <p:attrNameLst>
                                          <p:attrName>style.visibility</p:attrName>
                                        </p:attrNameLst>
                                      </p:cBhvr>
                                      <p:to>
                                        <p:strVal val="visible"/>
                                      </p:to>
                                    </p:set>
                                    <p:anim calcmode="lin" valueType="num">
                                      <p:cBhvr>
                                        <p:cTn id="86" dur="300" fill="hold"/>
                                        <p:tgtEl>
                                          <p:spTgt spid="91"/>
                                        </p:tgtEl>
                                        <p:attrNameLst>
                                          <p:attrName>ppt_w</p:attrName>
                                        </p:attrNameLst>
                                      </p:cBhvr>
                                      <p:tavLst>
                                        <p:tav tm="0">
                                          <p:val>
                                            <p:fltVal val="0"/>
                                          </p:val>
                                        </p:tav>
                                        <p:tav tm="100000">
                                          <p:val>
                                            <p:strVal val="#ppt_w"/>
                                          </p:val>
                                        </p:tav>
                                      </p:tavLst>
                                    </p:anim>
                                    <p:anim calcmode="lin" valueType="num">
                                      <p:cBhvr>
                                        <p:cTn id="87" dur="300" fill="hold"/>
                                        <p:tgtEl>
                                          <p:spTgt spid="91"/>
                                        </p:tgtEl>
                                        <p:attrNameLst>
                                          <p:attrName>ppt_h</p:attrName>
                                        </p:attrNameLst>
                                      </p:cBhvr>
                                      <p:tavLst>
                                        <p:tav tm="0">
                                          <p:val>
                                            <p:fltVal val="0"/>
                                          </p:val>
                                        </p:tav>
                                        <p:tav tm="100000">
                                          <p:val>
                                            <p:strVal val="#ppt_h"/>
                                          </p:val>
                                        </p:tav>
                                      </p:tavLst>
                                    </p:anim>
                                    <p:anim calcmode="lin" valueType="num">
                                      <p:cBhvr>
                                        <p:cTn id="88" dur="300" fill="hold"/>
                                        <p:tgtEl>
                                          <p:spTgt spid="91"/>
                                        </p:tgtEl>
                                        <p:attrNameLst>
                                          <p:attrName>style.rotation</p:attrName>
                                        </p:attrNameLst>
                                      </p:cBhvr>
                                      <p:tavLst>
                                        <p:tav tm="0">
                                          <p:val>
                                            <p:fltVal val="90"/>
                                          </p:val>
                                        </p:tav>
                                        <p:tav tm="100000">
                                          <p:val>
                                            <p:fltVal val="0"/>
                                          </p:val>
                                        </p:tav>
                                      </p:tavLst>
                                    </p:anim>
                                    <p:animEffect transition="in" filter="fade">
                                      <p:cBhvr>
                                        <p:cTn id="89" dur="300"/>
                                        <p:tgtEl>
                                          <p:spTgt spid="91"/>
                                        </p:tgtEl>
                                      </p:cBhvr>
                                    </p:animEffect>
                                  </p:childTnLst>
                                </p:cTn>
                              </p:par>
                              <p:par>
                                <p:cTn id="90" presetID="10" presetClass="entr" presetSubtype="0" fill="hold"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1" grpId="0"/>
      <p:bldP spid="93" grpId="0"/>
      <p:bldP spid="95"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1551"/>
            <a:ext cx="12343068" cy="6945841"/>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846" y="-144515"/>
            <a:ext cx="1658692" cy="1269259"/>
          </a:xfrm>
          <a:prstGeom prst="rect">
            <a:avLst/>
          </a:prstGeom>
        </p:spPr>
      </p:pic>
      <p:sp>
        <p:nvSpPr>
          <p:cNvPr id="4" name="圆角矩形 3"/>
          <p:cNvSpPr/>
          <p:nvPr/>
        </p:nvSpPr>
        <p:spPr>
          <a:xfrm>
            <a:off x="2000652" y="3933056"/>
            <a:ext cx="7467835" cy="1070244"/>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lIns="86402" tIns="43201" rIns="86402" bIns="43201" rtlCol="0" anchor="ctr"/>
          <a:lstStyle/>
          <a:p>
            <a:pPr algn="ctr"/>
            <a:endParaRPr lang="zh-CN" altLang="en-US" sz="2400" kern="0">
              <a:solidFill>
                <a:schemeClr val="accent6">
                  <a:lumMod val="90000"/>
                  <a:lumOff val="10000"/>
                </a:schemeClr>
              </a:solidFill>
              <a:latin typeface="Calibri"/>
            </a:endParaRPr>
          </a:p>
        </p:txBody>
      </p:sp>
      <p:sp>
        <p:nvSpPr>
          <p:cNvPr id="5" name="文本框 58"/>
          <p:cNvSpPr txBox="1"/>
          <p:nvPr/>
        </p:nvSpPr>
        <p:spPr>
          <a:xfrm>
            <a:off x="4016967" y="4095675"/>
            <a:ext cx="4897823" cy="738684"/>
          </a:xfrm>
          <a:prstGeom prst="rect">
            <a:avLst/>
          </a:prstGeom>
          <a:noFill/>
        </p:spPr>
        <p:txBody>
          <a:bodyPr wrap="square" lIns="93745" tIns="46873" rIns="93745" bIns="46873" rtlCol="0">
            <a:spAutoFit/>
          </a:bodyPr>
          <a:lstStyle/>
          <a:p>
            <a:pPr>
              <a:lnSpc>
                <a:spcPct val="120000"/>
              </a:lnSpc>
            </a:pPr>
            <a:r>
              <a:rPr lang="zh-CN" altLang="en-US" sz="1200" dirty="0"/>
              <a:t>一些党员道德行为不端的问题，主要是违反社会公德、职业道德、家庭美德，不注意个人品德，贪图享受、奢侈浪费等。要持之以恒纠正“四风”，抓好不严不实突出问题整改，推动党的作风不断好转</a:t>
            </a:r>
            <a:endParaRPr lang="en-US" altLang="zh-CN" sz="1200" dirty="0">
              <a:solidFill>
                <a:schemeClr val="accent6">
                  <a:lumMod val="75000"/>
                  <a:lumOff val="2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2084741" y="4011249"/>
            <a:ext cx="1746632" cy="913858"/>
            <a:chOff x="710462" y="4437112"/>
            <a:chExt cx="2054324" cy="1106750"/>
          </a:xfrm>
        </p:grpSpPr>
        <p:grpSp>
          <p:nvGrpSpPr>
            <p:cNvPr id="7" name="组合 6"/>
            <p:cNvGrpSpPr/>
            <p:nvPr/>
          </p:nvGrpSpPr>
          <p:grpSpPr>
            <a:xfrm>
              <a:off x="710462" y="4437112"/>
              <a:ext cx="2054324" cy="1106750"/>
              <a:chOff x="717476" y="1291449"/>
              <a:chExt cx="2054324" cy="1106750"/>
            </a:xfrm>
          </p:grpSpPr>
          <p:sp>
            <p:nvSpPr>
              <p:cNvPr id="9" name="圆角矩形 8"/>
              <p:cNvSpPr/>
              <p:nvPr/>
            </p:nvSpPr>
            <p:spPr>
              <a:xfrm>
                <a:off x="717476" y="1291449"/>
                <a:ext cx="2054324" cy="1106750"/>
              </a:xfrm>
              <a:prstGeom prst="roundRect">
                <a:avLst>
                  <a:gd name="adj" fmla="val 10880"/>
                </a:avLst>
              </a:prstGeom>
              <a:solidFill>
                <a:srgbClr val="FF0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b="1">
                  <a:latin typeface="微软雅黑" panose="020B0503020204020204" pitchFamily="34" charset="-122"/>
                  <a:ea typeface="微软雅黑" panose="020B0503020204020204" pitchFamily="34" charset="-122"/>
                </a:endParaRPr>
              </a:p>
            </p:txBody>
          </p:sp>
          <p:sp>
            <p:nvSpPr>
              <p:cNvPr id="10" name="TextBox 9"/>
              <p:cNvSpPr txBox="1"/>
              <p:nvPr/>
            </p:nvSpPr>
            <p:spPr>
              <a:xfrm>
                <a:off x="1403648" y="1363995"/>
                <a:ext cx="1224138" cy="1011292"/>
              </a:xfrm>
              <a:prstGeom prst="rect">
                <a:avLst/>
              </a:prstGeom>
              <a:noFill/>
            </p:spPr>
            <p:txBody>
              <a:bodyPr wrap="square" rtlCol="0">
                <a:spAutoFit/>
              </a:bodyPr>
              <a:lstStyle/>
              <a:p>
                <a:pPr algn="ctr">
                  <a:lnSpc>
                    <a:spcPct val="120000"/>
                  </a:lnSpc>
                </a:pPr>
                <a:r>
                  <a:rPr lang="zh-CN" altLang="en-US" sz="2100" b="1" dirty="0">
                    <a:solidFill>
                      <a:schemeClr val="bg1"/>
                    </a:solidFill>
                    <a:latin typeface="微软雅黑" panose="020B0503020204020204" pitchFamily="34" charset="-122"/>
                    <a:ea typeface="微软雅黑" panose="020B0503020204020204" pitchFamily="34" charset="-122"/>
                  </a:rPr>
                  <a:t>着力</a:t>
                </a:r>
                <a:endParaRPr lang="en-US" altLang="zh-CN" sz="2100" b="1"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sz="2100" b="1" dirty="0">
                    <a:solidFill>
                      <a:schemeClr val="bg1"/>
                    </a:solidFill>
                    <a:latin typeface="微软雅黑" panose="020B0503020204020204" pitchFamily="34" charset="-122"/>
                    <a:ea typeface="微软雅黑" panose="020B0503020204020204" pitchFamily="34" charset="-122"/>
                  </a:rPr>
                  <a:t>解决</a:t>
                </a:r>
              </a:p>
            </p:txBody>
          </p:sp>
        </p:grpSp>
        <p:sp>
          <p:nvSpPr>
            <p:cNvPr id="8" name="Freeform 41"/>
            <p:cNvSpPr>
              <a:spLocks noEditPoints="1"/>
            </p:cNvSpPr>
            <p:nvPr/>
          </p:nvSpPr>
          <p:spPr bwMode="auto">
            <a:xfrm>
              <a:off x="827584" y="4743250"/>
              <a:ext cx="615527" cy="49447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headEnd/>
              <a:tailEnd/>
            </a:ln>
          </p:spPr>
          <p:txBody>
            <a:bodyPr/>
            <a:lstStyle/>
            <a:p>
              <a:pPr>
                <a:lnSpc>
                  <a:spcPct val="120000"/>
                </a:lnSpc>
              </a:pPr>
              <a:endParaRPr lang="en-US" sz="14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1" name="矩形 10"/>
          <p:cNvSpPr/>
          <p:nvPr/>
        </p:nvSpPr>
        <p:spPr>
          <a:xfrm>
            <a:off x="1331640" y="195486"/>
            <a:ext cx="5109091"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增强“</a:t>
            </a:r>
            <a:r>
              <a:rPr lang="zh-CN" altLang="en-US" sz="2400" b="1" dirty="0">
                <a:latin typeface="微软雅黑" pitchFamily="34" charset="-122"/>
                <a:ea typeface="微软雅黑" pitchFamily="34" charset="-122"/>
              </a:rPr>
              <a:t>两学一做”学习</a:t>
            </a:r>
            <a:r>
              <a:rPr lang="zh-CN" altLang="en-US" sz="2400" b="1" dirty="0" smtClean="0">
                <a:latin typeface="微软雅黑" pitchFamily="34" charset="-122"/>
                <a:ea typeface="微软雅黑" pitchFamily="34" charset="-122"/>
              </a:rPr>
              <a:t>教育</a:t>
            </a:r>
            <a:r>
              <a:rPr lang="zh-CN" altLang="en-US" sz="2400" b="1" dirty="0">
                <a:latin typeface="微软雅黑" pitchFamily="34" charset="-122"/>
                <a:ea typeface="微软雅黑" pitchFamily="34" charset="-122"/>
              </a:rPr>
              <a:t>的</a:t>
            </a:r>
            <a:r>
              <a:rPr lang="zh-CN" altLang="en-US" sz="2400" b="1" dirty="0" smtClean="0">
                <a:latin typeface="微软雅黑" pitchFamily="34" charset="-122"/>
                <a:ea typeface="微软雅黑" pitchFamily="34" charset="-122"/>
              </a:rPr>
              <a:t>针对性</a:t>
            </a:r>
            <a:endParaRPr lang="zh-CN" altLang="en-US" sz="2400" b="1" dirty="0">
              <a:latin typeface="微软雅黑" pitchFamily="34" charset="-122"/>
              <a:ea typeface="微软雅黑" pitchFamily="34" charset="-122"/>
            </a:endParaRPr>
          </a:p>
        </p:txBody>
      </p:sp>
      <p:sp>
        <p:nvSpPr>
          <p:cNvPr id="12" name="矩形 11"/>
          <p:cNvSpPr/>
          <p:nvPr/>
        </p:nvSpPr>
        <p:spPr>
          <a:xfrm>
            <a:off x="2795863" y="2852936"/>
            <a:ext cx="7188720" cy="307777"/>
          </a:xfrm>
          <a:prstGeom prst="rect">
            <a:avLst/>
          </a:prstGeom>
        </p:spPr>
        <p:txBody>
          <a:bodyPr wrap="square">
            <a:spAutoFit/>
          </a:bodyPr>
          <a:lstStyle/>
          <a:p>
            <a:r>
              <a:rPr lang="zh-CN" altLang="en-US" dirty="0">
                <a:latin typeface="微软雅黑" pitchFamily="34" charset="-122"/>
                <a:ea typeface="微软雅黑" pitchFamily="34" charset="-122"/>
              </a:rPr>
              <a:t>开展“两学一做”学习教育，要增强针对性，“学”要带着问题学，“做”要针对问题改。</a:t>
            </a:r>
          </a:p>
        </p:txBody>
      </p:sp>
      <p:sp>
        <p:nvSpPr>
          <p:cNvPr id="13" name="矩形 12"/>
          <p:cNvSpPr/>
          <p:nvPr/>
        </p:nvSpPr>
        <p:spPr>
          <a:xfrm>
            <a:off x="3172154" y="2348880"/>
            <a:ext cx="5998758" cy="461665"/>
          </a:xfrm>
          <a:prstGeom prst="rect">
            <a:avLst/>
          </a:prstGeom>
        </p:spPr>
        <p:txBody>
          <a:bodyPr wrap="none">
            <a:spAutoFit/>
          </a:bodyPr>
          <a:lstStyle/>
          <a:p>
            <a:r>
              <a:rPr lang="zh-CN" altLang="en-US" sz="2400" b="1" dirty="0">
                <a:solidFill>
                  <a:srgbClr val="C00000"/>
                </a:solidFill>
                <a:latin typeface="微软雅黑" pitchFamily="34" charset="-122"/>
                <a:ea typeface="微软雅黑" pitchFamily="34" charset="-122"/>
              </a:rPr>
              <a:t>“学”</a:t>
            </a:r>
            <a:r>
              <a:rPr lang="zh-CN" altLang="en-US" sz="2400" b="1" dirty="0">
                <a:latin typeface="微软雅黑" pitchFamily="34" charset="-122"/>
                <a:ea typeface="微软雅黑" pitchFamily="34" charset="-122"/>
              </a:rPr>
              <a:t>要带着问题</a:t>
            </a:r>
            <a:r>
              <a:rPr lang="zh-CN" altLang="en-US" sz="2400" b="1" dirty="0" smtClean="0">
                <a:latin typeface="微软雅黑" pitchFamily="34" charset="-122"/>
                <a:ea typeface="微软雅黑" pitchFamily="34" charset="-122"/>
              </a:rPr>
              <a:t>学   </a:t>
            </a:r>
            <a:r>
              <a:rPr lang="zh-CN" altLang="en-US" sz="2400" b="1" dirty="0" smtClean="0">
                <a:solidFill>
                  <a:srgbClr val="C00000"/>
                </a:solidFill>
                <a:latin typeface="微软雅黑" pitchFamily="34" charset="-122"/>
                <a:ea typeface="微软雅黑" pitchFamily="34" charset="-122"/>
              </a:rPr>
              <a:t>“做”</a:t>
            </a:r>
            <a:r>
              <a:rPr lang="zh-CN" altLang="en-US" sz="2400" b="1" dirty="0">
                <a:latin typeface="微软雅黑" pitchFamily="34" charset="-122"/>
                <a:ea typeface="微软雅黑" pitchFamily="34" charset="-122"/>
              </a:rPr>
              <a:t>要针对问题改</a:t>
            </a:r>
          </a:p>
        </p:txBody>
      </p:sp>
    </p:spTree>
    <p:extLst>
      <p:ext uri="{BB962C8B-B14F-4D97-AF65-F5344CB8AC3E}">
        <p14:creationId xmlns:p14="http://schemas.microsoft.com/office/powerpoint/2010/main" val="587696291"/>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2500"/>
                            </p:stCondLst>
                            <p:childTnLst>
                              <p:par>
                                <p:cTn id="13" presetID="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3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22" presetClass="entr" presetSubtype="8" fill="hold" grpId="0" nodeType="withEffect">
                                  <p:stCondLst>
                                    <p:cond delay="60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36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41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图片 6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1551"/>
            <a:ext cx="12343068" cy="6945841"/>
          </a:xfrm>
          <a:prstGeom prst="rect">
            <a:avLst/>
          </a:prstGeom>
        </p:spPr>
      </p:pic>
      <p:pic>
        <p:nvPicPr>
          <p:cNvPr id="68" name="图片 6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846" y="-144515"/>
            <a:ext cx="1658692" cy="1269259"/>
          </a:xfrm>
          <a:prstGeom prst="rect">
            <a:avLst/>
          </a:prstGeom>
        </p:spPr>
      </p:pic>
      <p:sp>
        <p:nvSpPr>
          <p:cNvPr id="31" name="Freeform 15"/>
          <p:cNvSpPr>
            <a:spLocks/>
          </p:cNvSpPr>
          <p:nvPr/>
        </p:nvSpPr>
        <p:spPr bwMode="auto">
          <a:xfrm>
            <a:off x="3204641" y="3044489"/>
            <a:ext cx="344488" cy="298450"/>
          </a:xfrm>
          <a:custGeom>
            <a:avLst/>
            <a:gdLst>
              <a:gd name="T0" fmla="*/ 0 w 388"/>
              <a:gd name="T1" fmla="*/ 336 h 336"/>
              <a:gd name="T2" fmla="*/ 97 w 388"/>
              <a:gd name="T3" fmla="*/ 168 h 336"/>
              <a:gd name="T4" fmla="*/ 194 w 388"/>
              <a:gd name="T5" fmla="*/ 0 h 336"/>
              <a:gd name="T6" fmla="*/ 291 w 388"/>
              <a:gd name="T7" fmla="*/ 168 h 336"/>
              <a:gd name="T8" fmla="*/ 388 w 388"/>
              <a:gd name="T9" fmla="*/ 336 h 336"/>
              <a:gd name="T10" fmla="*/ 194 w 388"/>
              <a:gd name="T11" fmla="*/ 336 h 336"/>
              <a:gd name="T12" fmla="*/ 0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0" y="336"/>
                </a:moveTo>
                <a:lnTo>
                  <a:pt x="97" y="168"/>
                </a:lnTo>
                <a:lnTo>
                  <a:pt x="194" y="0"/>
                </a:lnTo>
                <a:lnTo>
                  <a:pt x="291" y="168"/>
                </a:lnTo>
                <a:lnTo>
                  <a:pt x="388" y="336"/>
                </a:lnTo>
                <a:lnTo>
                  <a:pt x="194" y="336"/>
                </a:lnTo>
                <a:lnTo>
                  <a:pt x="0" y="336"/>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2" name="Freeform 16"/>
          <p:cNvSpPr>
            <a:spLocks/>
          </p:cNvSpPr>
          <p:nvPr/>
        </p:nvSpPr>
        <p:spPr bwMode="auto">
          <a:xfrm>
            <a:off x="3690416" y="3525501"/>
            <a:ext cx="298450" cy="344488"/>
          </a:xfrm>
          <a:custGeom>
            <a:avLst/>
            <a:gdLst>
              <a:gd name="T0" fmla="*/ 0 w 336"/>
              <a:gd name="T1" fmla="*/ 388 h 388"/>
              <a:gd name="T2" fmla="*/ 0 w 336"/>
              <a:gd name="T3" fmla="*/ 194 h 388"/>
              <a:gd name="T4" fmla="*/ 0 w 336"/>
              <a:gd name="T5" fmla="*/ 0 h 388"/>
              <a:gd name="T6" fmla="*/ 168 w 336"/>
              <a:gd name="T7" fmla="*/ 97 h 388"/>
              <a:gd name="T8" fmla="*/ 336 w 336"/>
              <a:gd name="T9" fmla="*/ 194 h 388"/>
              <a:gd name="T10" fmla="*/ 168 w 336"/>
              <a:gd name="T11" fmla="*/ 291 h 388"/>
              <a:gd name="T12" fmla="*/ 0 w 336"/>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0" y="388"/>
                </a:moveTo>
                <a:lnTo>
                  <a:pt x="0" y="194"/>
                </a:lnTo>
                <a:lnTo>
                  <a:pt x="0" y="0"/>
                </a:lnTo>
                <a:lnTo>
                  <a:pt x="168" y="97"/>
                </a:lnTo>
                <a:lnTo>
                  <a:pt x="336" y="194"/>
                </a:lnTo>
                <a:lnTo>
                  <a:pt x="168" y="291"/>
                </a:lnTo>
                <a:lnTo>
                  <a:pt x="0" y="388"/>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 name="Freeform 17"/>
          <p:cNvSpPr>
            <a:spLocks/>
          </p:cNvSpPr>
          <p:nvPr/>
        </p:nvSpPr>
        <p:spPr bwMode="auto">
          <a:xfrm>
            <a:off x="4288904" y="3781089"/>
            <a:ext cx="344488" cy="298450"/>
          </a:xfrm>
          <a:custGeom>
            <a:avLst/>
            <a:gdLst>
              <a:gd name="T0" fmla="*/ 194 w 388"/>
              <a:gd name="T1" fmla="*/ 336 h 336"/>
              <a:gd name="T2" fmla="*/ 97 w 388"/>
              <a:gd name="T3" fmla="*/ 168 h 336"/>
              <a:gd name="T4" fmla="*/ 0 w 388"/>
              <a:gd name="T5" fmla="*/ 0 h 336"/>
              <a:gd name="T6" fmla="*/ 194 w 388"/>
              <a:gd name="T7" fmla="*/ 0 h 336"/>
              <a:gd name="T8" fmla="*/ 388 w 388"/>
              <a:gd name="T9" fmla="*/ 0 h 336"/>
              <a:gd name="T10" fmla="*/ 291 w 388"/>
              <a:gd name="T11" fmla="*/ 168 h 336"/>
              <a:gd name="T12" fmla="*/ 194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194" y="336"/>
                </a:moveTo>
                <a:lnTo>
                  <a:pt x="97" y="168"/>
                </a:lnTo>
                <a:lnTo>
                  <a:pt x="0" y="0"/>
                </a:lnTo>
                <a:lnTo>
                  <a:pt x="194" y="0"/>
                </a:lnTo>
                <a:lnTo>
                  <a:pt x="388" y="0"/>
                </a:lnTo>
                <a:lnTo>
                  <a:pt x="291" y="168"/>
                </a:lnTo>
                <a:lnTo>
                  <a:pt x="194" y="336"/>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4" name="Freeform 18"/>
          <p:cNvSpPr>
            <a:spLocks/>
          </p:cNvSpPr>
          <p:nvPr/>
        </p:nvSpPr>
        <p:spPr bwMode="auto">
          <a:xfrm>
            <a:off x="4963591" y="3539789"/>
            <a:ext cx="298450" cy="344488"/>
          </a:xfrm>
          <a:custGeom>
            <a:avLst/>
            <a:gdLst>
              <a:gd name="T0" fmla="*/ 336 w 336"/>
              <a:gd name="T1" fmla="*/ 388 h 388"/>
              <a:gd name="T2" fmla="*/ 168 w 336"/>
              <a:gd name="T3" fmla="*/ 291 h 388"/>
              <a:gd name="T4" fmla="*/ 0 w 336"/>
              <a:gd name="T5" fmla="*/ 194 h 388"/>
              <a:gd name="T6" fmla="*/ 168 w 336"/>
              <a:gd name="T7" fmla="*/ 97 h 388"/>
              <a:gd name="T8" fmla="*/ 336 w 336"/>
              <a:gd name="T9" fmla="*/ 0 h 388"/>
              <a:gd name="T10" fmla="*/ 336 w 336"/>
              <a:gd name="T11" fmla="*/ 194 h 388"/>
              <a:gd name="T12" fmla="*/ 336 w 336"/>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336" y="388"/>
                </a:moveTo>
                <a:lnTo>
                  <a:pt x="168" y="291"/>
                </a:lnTo>
                <a:lnTo>
                  <a:pt x="0" y="194"/>
                </a:lnTo>
                <a:lnTo>
                  <a:pt x="168" y="97"/>
                </a:lnTo>
                <a:lnTo>
                  <a:pt x="336" y="0"/>
                </a:lnTo>
                <a:lnTo>
                  <a:pt x="336" y="194"/>
                </a:lnTo>
                <a:lnTo>
                  <a:pt x="336" y="388"/>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5" name="Freeform 19"/>
          <p:cNvSpPr>
            <a:spLocks/>
          </p:cNvSpPr>
          <p:nvPr/>
        </p:nvSpPr>
        <p:spPr bwMode="auto">
          <a:xfrm>
            <a:off x="5449366" y="3036551"/>
            <a:ext cx="344488" cy="298450"/>
          </a:xfrm>
          <a:custGeom>
            <a:avLst/>
            <a:gdLst>
              <a:gd name="T0" fmla="*/ 388 w 388"/>
              <a:gd name="T1" fmla="*/ 336 h 336"/>
              <a:gd name="T2" fmla="*/ 194 w 388"/>
              <a:gd name="T3" fmla="*/ 336 h 336"/>
              <a:gd name="T4" fmla="*/ 0 w 388"/>
              <a:gd name="T5" fmla="*/ 336 h 336"/>
              <a:gd name="T6" fmla="*/ 97 w 388"/>
              <a:gd name="T7" fmla="*/ 168 h 336"/>
              <a:gd name="T8" fmla="*/ 194 w 388"/>
              <a:gd name="T9" fmla="*/ 0 h 336"/>
              <a:gd name="T10" fmla="*/ 291 w 388"/>
              <a:gd name="T11" fmla="*/ 168 h 336"/>
              <a:gd name="T12" fmla="*/ 388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388" y="336"/>
                </a:moveTo>
                <a:lnTo>
                  <a:pt x="194" y="336"/>
                </a:lnTo>
                <a:lnTo>
                  <a:pt x="0" y="336"/>
                </a:lnTo>
                <a:lnTo>
                  <a:pt x="97" y="168"/>
                </a:lnTo>
                <a:lnTo>
                  <a:pt x="194" y="0"/>
                </a:lnTo>
                <a:lnTo>
                  <a:pt x="291" y="168"/>
                </a:lnTo>
                <a:lnTo>
                  <a:pt x="388" y="336"/>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6" name="Freeform 20"/>
          <p:cNvSpPr>
            <a:spLocks/>
          </p:cNvSpPr>
          <p:nvPr/>
        </p:nvSpPr>
        <p:spPr bwMode="auto">
          <a:xfrm>
            <a:off x="5698604" y="2379326"/>
            <a:ext cx="298450" cy="344488"/>
          </a:xfrm>
          <a:custGeom>
            <a:avLst/>
            <a:gdLst>
              <a:gd name="T0" fmla="*/ 336 w 336"/>
              <a:gd name="T1" fmla="*/ 194 h 388"/>
              <a:gd name="T2" fmla="*/ 168 w 336"/>
              <a:gd name="T3" fmla="*/ 291 h 388"/>
              <a:gd name="T4" fmla="*/ 0 w 336"/>
              <a:gd name="T5" fmla="*/ 388 h 388"/>
              <a:gd name="T6" fmla="*/ 0 w 336"/>
              <a:gd name="T7" fmla="*/ 194 h 388"/>
              <a:gd name="T8" fmla="*/ 0 w 336"/>
              <a:gd name="T9" fmla="*/ 0 h 388"/>
              <a:gd name="T10" fmla="*/ 168 w 336"/>
              <a:gd name="T11" fmla="*/ 97 h 388"/>
              <a:gd name="T12" fmla="*/ 336 w 336"/>
              <a:gd name="T13" fmla="*/ 194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336" y="194"/>
                </a:moveTo>
                <a:lnTo>
                  <a:pt x="168" y="291"/>
                </a:lnTo>
                <a:lnTo>
                  <a:pt x="0" y="388"/>
                </a:lnTo>
                <a:lnTo>
                  <a:pt x="0" y="194"/>
                </a:lnTo>
                <a:lnTo>
                  <a:pt x="0" y="0"/>
                </a:lnTo>
                <a:lnTo>
                  <a:pt x="168" y="97"/>
                </a:lnTo>
                <a:lnTo>
                  <a:pt x="336" y="194"/>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3442766" y="1534776"/>
            <a:ext cx="2058988" cy="2060575"/>
            <a:chOff x="1990725" y="836613"/>
            <a:chExt cx="2058988" cy="2060575"/>
          </a:xfrm>
          <a:solidFill>
            <a:srgbClr val="C00000"/>
          </a:solidFill>
        </p:grpSpPr>
        <p:sp>
          <p:nvSpPr>
            <p:cNvPr id="38" name="Oval 6"/>
            <p:cNvSpPr>
              <a:spLocks noChangeArrowheads="1"/>
            </p:cNvSpPr>
            <p:nvPr/>
          </p:nvSpPr>
          <p:spPr bwMode="auto">
            <a:xfrm>
              <a:off x="1990725" y="836613"/>
              <a:ext cx="2058988" cy="2060575"/>
            </a:xfrm>
            <a:prstGeom prst="ellipse">
              <a:avLst/>
            </a:prstGeom>
            <a:grpFill/>
            <a:ln w="10" cap="flat">
              <a:noFill/>
              <a:prstDash val="solid"/>
              <a:miter lim="800000"/>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2262958" y="1231997"/>
              <a:ext cx="1492298" cy="1323439"/>
            </a:xfrm>
            <a:prstGeom prst="rect">
              <a:avLst/>
            </a:prstGeom>
            <a:grpFill/>
          </p:spPr>
          <p:txBody>
            <a:bodyPr wrap="square" rtlCol="0">
              <a:spAutoFit/>
            </a:bodyPr>
            <a:lstStyle/>
            <a:p>
              <a:pPr algn="ctr"/>
              <a:r>
                <a:rPr lang="zh-CN" altLang="en-US" sz="4000" b="1" dirty="0" smtClean="0">
                  <a:solidFill>
                    <a:schemeClr val="bg1"/>
                  </a:solidFill>
                  <a:latin typeface="微软雅黑" panose="020B0503020204020204" pitchFamily="34" charset="-122"/>
                  <a:ea typeface="微软雅黑" panose="020B0503020204020204" pitchFamily="34" charset="-122"/>
                </a:rPr>
                <a:t>六个坚持</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6052616" y="2122151"/>
            <a:ext cx="981075" cy="979488"/>
            <a:chOff x="4600575" y="1423988"/>
            <a:chExt cx="981075" cy="979488"/>
          </a:xfrm>
        </p:grpSpPr>
        <p:sp>
          <p:nvSpPr>
            <p:cNvPr id="41" name="Freeform 7"/>
            <p:cNvSpPr>
              <a:spLocks/>
            </p:cNvSpPr>
            <p:nvPr/>
          </p:nvSpPr>
          <p:spPr bwMode="auto">
            <a:xfrm>
              <a:off x="4600575" y="1423988"/>
              <a:ext cx="981075" cy="979488"/>
            </a:xfrm>
            <a:custGeom>
              <a:avLst/>
              <a:gdLst>
                <a:gd name="T0" fmla="*/ 429 w 1106"/>
                <a:gd name="T1" fmla="*/ 68 h 1105"/>
                <a:gd name="T2" fmla="*/ 1038 w 1106"/>
                <a:gd name="T3" fmla="*/ 429 h 1105"/>
                <a:gd name="T4" fmla="*/ 677 w 1106"/>
                <a:gd name="T5" fmla="*/ 1037 h 1105"/>
                <a:gd name="T6" fmla="*/ 69 w 1106"/>
                <a:gd name="T7" fmla="*/ 677 h 1105"/>
                <a:gd name="T8" fmla="*/ 429 w 1106"/>
                <a:gd name="T9" fmla="*/ 68 h 1105"/>
              </a:gdLst>
              <a:ahLst/>
              <a:cxnLst>
                <a:cxn ang="0">
                  <a:pos x="T0" y="T1"/>
                </a:cxn>
                <a:cxn ang="0">
                  <a:pos x="T2" y="T3"/>
                </a:cxn>
                <a:cxn ang="0">
                  <a:pos x="T4" y="T5"/>
                </a:cxn>
                <a:cxn ang="0">
                  <a:pos x="T6" y="T7"/>
                </a:cxn>
                <a:cxn ang="0">
                  <a:pos x="T8" y="T9"/>
                </a:cxn>
              </a:cxnLst>
              <a:rect l="0" t="0" r="r" b="b"/>
              <a:pathLst>
                <a:path w="1106" h="1105">
                  <a:moveTo>
                    <a:pt x="429" y="68"/>
                  </a:moveTo>
                  <a:cubicBezTo>
                    <a:pt x="697" y="0"/>
                    <a:pt x="969" y="161"/>
                    <a:pt x="1038" y="429"/>
                  </a:cubicBezTo>
                  <a:cubicBezTo>
                    <a:pt x="1106" y="696"/>
                    <a:pt x="945" y="968"/>
                    <a:pt x="677" y="1037"/>
                  </a:cubicBezTo>
                  <a:cubicBezTo>
                    <a:pt x="410" y="1105"/>
                    <a:pt x="137" y="944"/>
                    <a:pt x="69" y="677"/>
                  </a:cubicBezTo>
                  <a:cubicBezTo>
                    <a:pt x="0" y="409"/>
                    <a:pt x="162" y="137"/>
                    <a:pt x="429" y="68"/>
                  </a:cubicBezTo>
                  <a:close/>
                </a:path>
              </a:pathLst>
            </a:custGeom>
            <a:solidFill>
              <a:srgbClr val="E62A2A"/>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4680228" y="1570552"/>
              <a:ext cx="773141" cy="64633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认真做事</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5760516" y="3150851"/>
            <a:ext cx="987425" cy="987425"/>
            <a:chOff x="4308475" y="2452688"/>
            <a:chExt cx="987425" cy="987425"/>
          </a:xfrm>
        </p:grpSpPr>
        <p:sp>
          <p:nvSpPr>
            <p:cNvPr id="46" name="Freeform 8"/>
            <p:cNvSpPr>
              <a:spLocks/>
            </p:cNvSpPr>
            <p:nvPr/>
          </p:nvSpPr>
          <p:spPr bwMode="auto">
            <a:xfrm>
              <a:off x="4308475" y="2452688"/>
              <a:ext cx="987425" cy="987425"/>
            </a:xfrm>
            <a:custGeom>
              <a:avLst/>
              <a:gdLst>
                <a:gd name="T0" fmla="*/ 691 w 1112"/>
                <a:gd name="T1" fmla="*/ 75 h 1112"/>
                <a:gd name="T2" fmla="*/ 1037 w 1112"/>
                <a:gd name="T3" fmla="*/ 691 h 1112"/>
                <a:gd name="T4" fmla="*/ 421 w 1112"/>
                <a:gd name="T5" fmla="*/ 1038 h 1112"/>
                <a:gd name="T6" fmla="*/ 74 w 1112"/>
                <a:gd name="T7" fmla="*/ 421 h 1112"/>
                <a:gd name="T8" fmla="*/ 691 w 1112"/>
                <a:gd name="T9" fmla="*/ 75 h 1112"/>
              </a:gdLst>
              <a:ahLst/>
              <a:cxnLst>
                <a:cxn ang="0">
                  <a:pos x="T0" y="T1"/>
                </a:cxn>
                <a:cxn ang="0">
                  <a:pos x="T2" y="T3"/>
                </a:cxn>
                <a:cxn ang="0">
                  <a:pos x="T4" y="T5"/>
                </a:cxn>
                <a:cxn ang="0">
                  <a:pos x="T6" y="T7"/>
                </a:cxn>
                <a:cxn ang="0">
                  <a:pos x="T8" y="T9"/>
                </a:cxn>
              </a:cxnLst>
              <a:rect l="0" t="0" r="r" b="b"/>
              <a:pathLst>
                <a:path w="1112" h="1112">
                  <a:moveTo>
                    <a:pt x="691" y="75"/>
                  </a:moveTo>
                  <a:cubicBezTo>
                    <a:pt x="956" y="149"/>
                    <a:pt x="1112" y="425"/>
                    <a:pt x="1037" y="691"/>
                  </a:cubicBezTo>
                  <a:cubicBezTo>
                    <a:pt x="963" y="957"/>
                    <a:pt x="687" y="1112"/>
                    <a:pt x="421" y="1038"/>
                  </a:cubicBezTo>
                  <a:cubicBezTo>
                    <a:pt x="155" y="963"/>
                    <a:pt x="0" y="687"/>
                    <a:pt x="74" y="421"/>
                  </a:cubicBezTo>
                  <a:cubicBezTo>
                    <a:pt x="149" y="156"/>
                    <a:pt x="425" y="0"/>
                    <a:pt x="691" y="75"/>
                  </a:cubicBezTo>
                  <a:close/>
                </a:path>
              </a:pathLst>
            </a:custGeom>
            <a:solidFill>
              <a:srgbClr val="E62A2A"/>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4335135" y="2625971"/>
              <a:ext cx="941695" cy="64633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实际</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出发</a:t>
              </a:r>
            </a:p>
          </p:txBody>
        </p:sp>
      </p:grpSp>
      <p:grpSp>
        <p:nvGrpSpPr>
          <p:cNvPr id="48" name="组合 47"/>
          <p:cNvGrpSpPr/>
          <p:nvPr/>
        </p:nvGrpSpPr>
        <p:grpSpPr>
          <a:xfrm>
            <a:off x="4998516" y="3904914"/>
            <a:ext cx="976313" cy="977900"/>
            <a:chOff x="3546475" y="3206751"/>
            <a:chExt cx="976313" cy="977900"/>
          </a:xfrm>
        </p:grpSpPr>
        <p:sp>
          <p:nvSpPr>
            <p:cNvPr id="49" name="Freeform 9"/>
            <p:cNvSpPr>
              <a:spLocks/>
            </p:cNvSpPr>
            <p:nvPr/>
          </p:nvSpPr>
          <p:spPr bwMode="auto">
            <a:xfrm>
              <a:off x="3546475" y="3206751"/>
              <a:ext cx="976313" cy="977900"/>
            </a:xfrm>
            <a:custGeom>
              <a:avLst/>
              <a:gdLst>
                <a:gd name="T0" fmla="*/ 908 w 1101"/>
                <a:gd name="T1" fmla="*/ 201 h 1101"/>
                <a:gd name="T2" fmla="*/ 900 w 1101"/>
                <a:gd name="T3" fmla="*/ 908 h 1101"/>
                <a:gd name="T4" fmla="*/ 193 w 1101"/>
                <a:gd name="T5" fmla="*/ 900 h 1101"/>
                <a:gd name="T6" fmla="*/ 201 w 1101"/>
                <a:gd name="T7" fmla="*/ 193 h 1101"/>
                <a:gd name="T8" fmla="*/ 908 w 1101"/>
                <a:gd name="T9" fmla="*/ 201 h 1101"/>
              </a:gdLst>
              <a:ahLst/>
              <a:cxnLst>
                <a:cxn ang="0">
                  <a:pos x="T0" y="T1"/>
                </a:cxn>
                <a:cxn ang="0">
                  <a:pos x="T2" y="T3"/>
                </a:cxn>
                <a:cxn ang="0">
                  <a:pos x="T4" y="T5"/>
                </a:cxn>
                <a:cxn ang="0">
                  <a:pos x="T6" y="T7"/>
                </a:cxn>
                <a:cxn ang="0">
                  <a:pos x="T8" y="T9"/>
                </a:cxn>
              </a:cxnLst>
              <a:rect l="0" t="0" r="r" b="b"/>
              <a:pathLst>
                <a:path w="1101" h="1101">
                  <a:moveTo>
                    <a:pt x="908" y="201"/>
                  </a:moveTo>
                  <a:cubicBezTo>
                    <a:pt x="1101" y="398"/>
                    <a:pt x="1097" y="715"/>
                    <a:pt x="900" y="908"/>
                  </a:cubicBezTo>
                  <a:cubicBezTo>
                    <a:pt x="703" y="1101"/>
                    <a:pt x="386" y="1098"/>
                    <a:pt x="193" y="900"/>
                  </a:cubicBezTo>
                  <a:cubicBezTo>
                    <a:pt x="0" y="703"/>
                    <a:pt x="3" y="386"/>
                    <a:pt x="201" y="193"/>
                  </a:cubicBezTo>
                  <a:cubicBezTo>
                    <a:pt x="398" y="0"/>
                    <a:pt x="715" y="4"/>
                    <a:pt x="908" y="201"/>
                  </a:cubicBezTo>
                  <a:close/>
                </a:path>
              </a:pathLst>
            </a:custGeom>
            <a:solidFill>
              <a:srgbClr val="E62A2A"/>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3594228" y="3396997"/>
              <a:ext cx="910969" cy="64633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领导</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ctr"/>
              <a:r>
                <a:rPr lang="zh-CN" altLang="en-US" dirty="0" smtClean="0">
                  <a:solidFill>
                    <a:schemeClr val="bg1"/>
                  </a:solidFill>
                  <a:latin typeface="微软雅黑" panose="020B0503020204020204" pitchFamily="34" charset="-122"/>
                  <a:ea typeface="微软雅黑" panose="020B0503020204020204" pitchFamily="34" charset="-122"/>
                </a:rPr>
                <a:t>带头</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3957116" y="4168439"/>
            <a:ext cx="981075" cy="981075"/>
            <a:chOff x="2505075" y="3470276"/>
            <a:chExt cx="981075" cy="981075"/>
          </a:xfrm>
        </p:grpSpPr>
        <p:sp>
          <p:nvSpPr>
            <p:cNvPr id="52" name="Freeform 10"/>
            <p:cNvSpPr>
              <a:spLocks/>
            </p:cNvSpPr>
            <p:nvPr/>
          </p:nvSpPr>
          <p:spPr bwMode="auto">
            <a:xfrm>
              <a:off x="2505075" y="3470276"/>
              <a:ext cx="981075" cy="981075"/>
            </a:xfrm>
            <a:custGeom>
              <a:avLst/>
              <a:gdLst>
                <a:gd name="T0" fmla="*/ 1037 w 1105"/>
                <a:gd name="T1" fmla="*/ 429 h 1106"/>
                <a:gd name="T2" fmla="*/ 676 w 1105"/>
                <a:gd name="T3" fmla="*/ 1037 h 1106"/>
                <a:gd name="T4" fmla="*/ 68 w 1105"/>
                <a:gd name="T5" fmla="*/ 677 h 1106"/>
                <a:gd name="T6" fmla="*/ 428 w 1105"/>
                <a:gd name="T7" fmla="*/ 68 h 1106"/>
                <a:gd name="T8" fmla="*/ 1037 w 1105"/>
                <a:gd name="T9" fmla="*/ 429 h 1106"/>
              </a:gdLst>
              <a:ahLst/>
              <a:cxnLst>
                <a:cxn ang="0">
                  <a:pos x="T0" y="T1"/>
                </a:cxn>
                <a:cxn ang="0">
                  <a:pos x="T2" y="T3"/>
                </a:cxn>
                <a:cxn ang="0">
                  <a:pos x="T4" y="T5"/>
                </a:cxn>
                <a:cxn ang="0">
                  <a:pos x="T6" y="T7"/>
                </a:cxn>
                <a:cxn ang="0">
                  <a:pos x="T8" y="T9"/>
                </a:cxn>
              </a:cxnLst>
              <a:rect l="0" t="0" r="r" b="b"/>
              <a:pathLst>
                <a:path w="1105" h="1106">
                  <a:moveTo>
                    <a:pt x="1037" y="429"/>
                  </a:moveTo>
                  <a:cubicBezTo>
                    <a:pt x="1105" y="696"/>
                    <a:pt x="944" y="969"/>
                    <a:pt x="676" y="1037"/>
                  </a:cubicBezTo>
                  <a:cubicBezTo>
                    <a:pt x="409" y="1106"/>
                    <a:pt x="137" y="944"/>
                    <a:pt x="68" y="677"/>
                  </a:cubicBezTo>
                  <a:cubicBezTo>
                    <a:pt x="0" y="409"/>
                    <a:pt x="161" y="137"/>
                    <a:pt x="428" y="68"/>
                  </a:cubicBezTo>
                  <a:cubicBezTo>
                    <a:pt x="696" y="0"/>
                    <a:pt x="968" y="161"/>
                    <a:pt x="1037" y="429"/>
                  </a:cubicBezTo>
                  <a:close/>
                </a:path>
              </a:pathLst>
            </a:custGeom>
            <a:solidFill>
              <a:srgbClr val="E62A2A"/>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2539069" y="3635581"/>
              <a:ext cx="886843" cy="64633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注重</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时效</a:t>
              </a:r>
            </a:p>
          </p:txBody>
        </p:sp>
      </p:grpSp>
      <p:grpSp>
        <p:nvGrpSpPr>
          <p:cNvPr id="54" name="组合 53"/>
          <p:cNvGrpSpPr/>
          <p:nvPr/>
        </p:nvGrpSpPr>
        <p:grpSpPr>
          <a:xfrm>
            <a:off x="2922066" y="3876339"/>
            <a:ext cx="987425" cy="985838"/>
            <a:chOff x="1470025" y="3178176"/>
            <a:chExt cx="987425" cy="985838"/>
          </a:xfrm>
        </p:grpSpPr>
        <p:sp>
          <p:nvSpPr>
            <p:cNvPr id="55" name="Freeform 11"/>
            <p:cNvSpPr>
              <a:spLocks/>
            </p:cNvSpPr>
            <p:nvPr/>
          </p:nvSpPr>
          <p:spPr bwMode="auto">
            <a:xfrm>
              <a:off x="1470025" y="3178176"/>
              <a:ext cx="987425" cy="985838"/>
            </a:xfrm>
            <a:custGeom>
              <a:avLst/>
              <a:gdLst>
                <a:gd name="T0" fmla="*/ 1037 w 1112"/>
                <a:gd name="T1" fmla="*/ 691 h 1112"/>
                <a:gd name="T2" fmla="*/ 421 w 1112"/>
                <a:gd name="T3" fmla="*/ 1038 h 1112"/>
                <a:gd name="T4" fmla="*/ 74 w 1112"/>
                <a:gd name="T5" fmla="*/ 422 h 1112"/>
                <a:gd name="T6" fmla="*/ 691 w 1112"/>
                <a:gd name="T7" fmla="*/ 75 h 1112"/>
                <a:gd name="T8" fmla="*/ 1037 w 1112"/>
                <a:gd name="T9" fmla="*/ 691 h 1112"/>
              </a:gdLst>
              <a:ahLst/>
              <a:cxnLst>
                <a:cxn ang="0">
                  <a:pos x="T0" y="T1"/>
                </a:cxn>
                <a:cxn ang="0">
                  <a:pos x="T2" y="T3"/>
                </a:cxn>
                <a:cxn ang="0">
                  <a:pos x="T4" y="T5"/>
                </a:cxn>
                <a:cxn ang="0">
                  <a:pos x="T6" y="T7"/>
                </a:cxn>
                <a:cxn ang="0">
                  <a:pos x="T8" y="T9"/>
                </a:cxn>
              </a:cxnLst>
              <a:rect l="0" t="0" r="r" b="b"/>
              <a:pathLst>
                <a:path w="1112" h="1112">
                  <a:moveTo>
                    <a:pt x="1037" y="691"/>
                  </a:moveTo>
                  <a:cubicBezTo>
                    <a:pt x="963" y="957"/>
                    <a:pt x="687" y="1112"/>
                    <a:pt x="421" y="1038"/>
                  </a:cubicBezTo>
                  <a:cubicBezTo>
                    <a:pt x="155" y="964"/>
                    <a:pt x="0" y="688"/>
                    <a:pt x="74" y="422"/>
                  </a:cubicBezTo>
                  <a:cubicBezTo>
                    <a:pt x="149" y="156"/>
                    <a:pt x="425" y="0"/>
                    <a:pt x="691" y="75"/>
                  </a:cubicBezTo>
                  <a:cubicBezTo>
                    <a:pt x="956" y="149"/>
                    <a:pt x="1112" y="425"/>
                    <a:pt x="1037" y="691"/>
                  </a:cubicBezTo>
                  <a:close/>
                </a:path>
              </a:pathLst>
            </a:custGeom>
            <a:solidFill>
              <a:srgbClr val="E62A2A"/>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1593182" y="3365466"/>
              <a:ext cx="741110" cy="64633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结合</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知识</a:t>
              </a:r>
            </a:p>
          </p:txBody>
        </p:sp>
      </p:grpSp>
      <p:grpSp>
        <p:nvGrpSpPr>
          <p:cNvPr id="57" name="组合 56"/>
          <p:cNvGrpSpPr/>
          <p:nvPr/>
        </p:nvGrpSpPr>
        <p:grpSpPr>
          <a:xfrm>
            <a:off x="2177529" y="3114339"/>
            <a:ext cx="977900" cy="977900"/>
            <a:chOff x="725488" y="2416176"/>
            <a:chExt cx="977900" cy="977900"/>
          </a:xfrm>
        </p:grpSpPr>
        <p:sp>
          <p:nvSpPr>
            <p:cNvPr id="58" name="Freeform 12"/>
            <p:cNvSpPr>
              <a:spLocks/>
            </p:cNvSpPr>
            <p:nvPr/>
          </p:nvSpPr>
          <p:spPr bwMode="auto">
            <a:xfrm>
              <a:off x="725488" y="2416176"/>
              <a:ext cx="977900" cy="977900"/>
            </a:xfrm>
            <a:custGeom>
              <a:avLst/>
              <a:gdLst>
                <a:gd name="T0" fmla="*/ 900 w 1101"/>
                <a:gd name="T1" fmla="*/ 908 h 1102"/>
                <a:gd name="T2" fmla="*/ 193 w 1101"/>
                <a:gd name="T3" fmla="*/ 901 h 1102"/>
                <a:gd name="T4" fmla="*/ 201 w 1101"/>
                <a:gd name="T5" fmla="*/ 193 h 1102"/>
                <a:gd name="T6" fmla="*/ 908 w 1101"/>
                <a:gd name="T7" fmla="*/ 201 h 1102"/>
                <a:gd name="T8" fmla="*/ 900 w 1101"/>
                <a:gd name="T9" fmla="*/ 908 h 1102"/>
              </a:gdLst>
              <a:ahLst/>
              <a:cxnLst>
                <a:cxn ang="0">
                  <a:pos x="T0" y="T1"/>
                </a:cxn>
                <a:cxn ang="0">
                  <a:pos x="T2" y="T3"/>
                </a:cxn>
                <a:cxn ang="0">
                  <a:pos x="T4" y="T5"/>
                </a:cxn>
                <a:cxn ang="0">
                  <a:pos x="T6" y="T7"/>
                </a:cxn>
                <a:cxn ang="0">
                  <a:pos x="T8" y="T9"/>
                </a:cxn>
              </a:cxnLst>
              <a:rect l="0" t="0" r="r" b="b"/>
              <a:pathLst>
                <a:path w="1101" h="1102">
                  <a:moveTo>
                    <a:pt x="900" y="908"/>
                  </a:moveTo>
                  <a:cubicBezTo>
                    <a:pt x="702" y="1102"/>
                    <a:pt x="386" y="1098"/>
                    <a:pt x="193" y="901"/>
                  </a:cubicBezTo>
                  <a:cubicBezTo>
                    <a:pt x="0" y="703"/>
                    <a:pt x="3" y="387"/>
                    <a:pt x="201" y="193"/>
                  </a:cubicBezTo>
                  <a:cubicBezTo>
                    <a:pt x="398" y="0"/>
                    <a:pt x="715" y="4"/>
                    <a:pt x="908" y="201"/>
                  </a:cubicBezTo>
                  <a:cubicBezTo>
                    <a:pt x="1101" y="399"/>
                    <a:pt x="1097" y="715"/>
                    <a:pt x="900" y="908"/>
                  </a:cubicBezTo>
                  <a:close/>
                </a:path>
              </a:pathLst>
            </a:custGeom>
            <a:solidFill>
              <a:srgbClr val="E62A2A"/>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828182" y="2623234"/>
              <a:ext cx="772511" cy="646331"/>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正面</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教育</a:t>
              </a:r>
            </a:p>
          </p:txBody>
        </p:sp>
      </p:grpSp>
      <p:sp>
        <p:nvSpPr>
          <p:cNvPr id="63" name="矩形 83"/>
          <p:cNvSpPr>
            <a:spLocks noChangeArrowheads="1"/>
          </p:cNvSpPr>
          <p:nvPr/>
        </p:nvSpPr>
        <p:spPr bwMode="auto">
          <a:xfrm>
            <a:off x="7393730" y="1510621"/>
            <a:ext cx="3932483" cy="4073899"/>
          </a:xfrm>
          <a:prstGeom prst="rect">
            <a:avLst/>
          </a:prstGeom>
          <a:solidFill>
            <a:srgbClr val="F2F2F2"/>
          </a:solidFill>
          <a:ln w="9525" cmpd="sng">
            <a:solidFill>
              <a:srgbClr val="55735B"/>
            </a:solidFill>
            <a:miter lim="800000"/>
            <a:headEnd/>
            <a:tailEnd/>
          </a:ln>
        </p:spPr>
        <p:txBody>
          <a:bodyPr/>
          <a:lstStyle/>
          <a:p>
            <a:endParaRPr lang="zh-CN" altLang="en-US"/>
          </a:p>
        </p:txBody>
      </p:sp>
      <p:sp>
        <p:nvSpPr>
          <p:cNvPr id="64" name="TextBox 84"/>
          <p:cNvSpPr txBox="1">
            <a:spLocks noChangeArrowheads="1"/>
          </p:cNvSpPr>
          <p:nvPr/>
        </p:nvSpPr>
        <p:spPr bwMode="auto">
          <a:xfrm>
            <a:off x="7731296" y="1916832"/>
            <a:ext cx="3262835" cy="295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nSpc>
                <a:spcPct val="150000"/>
              </a:lnSpc>
            </a:pPr>
            <a:r>
              <a:rPr lang="zh-CN" altLang="en-US" dirty="0">
                <a:latin typeface="微软雅黑" pitchFamily="34" charset="-122"/>
                <a:ea typeface="微软雅黑" pitchFamily="34" charset="-122"/>
              </a:rPr>
              <a:t>针对领导机关、领导班子和党员干部、普通党员的不同情况作出安排。要给基层党组织结合实际开展学习教育留出空间，发挥党支部自我净化、自我提高的主动性，防止大而化之，力戒形式主义。</a:t>
            </a:r>
          </a:p>
        </p:txBody>
      </p:sp>
      <p:sp>
        <p:nvSpPr>
          <p:cNvPr id="65" name="Freeform 12"/>
          <p:cNvSpPr>
            <a:spLocks/>
          </p:cNvSpPr>
          <p:nvPr/>
        </p:nvSpPr>
        <p:spPr bwMode="auto">
          <a:xfrm>
            <a:off x="7297141" y="1340768"/>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a:extLst/>
        </p:spPr>
        <p:txBody>
          <a:bodyPr/>
          <a:lstStyle/>
          <a:p>
            <a:endParaRPr lang="zh-CN" altLang="en-US"/>
          </a:p>
        </p:txBody>
      </p:sp>
      <p:sp>
        <p:nvSpPr>
          <p:cNvPr id="66" name="Freeform 12"/>
          <p:cNvSpPr>
            <a:spLocks/>
          </p:cNvSpPr>
          <p:nvPr/>
        </p:nvSpPr>
        <p:spPr bwMode="auto">
          <a:xfrm flipH="1" flipV="1">
            <a:off x="10895621" y="515719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a:extLst/>
        </p:spPr>
        <p:txBody>
          <a:bodyPr/>
          <a:lstStyle/>
          <a:p>
            <a:endParaRPr lang="zh-CN" altLang="en-US"/>
          </a:p>
        </p:txBody>
      </p:sp>
      <p:sp>
        <p:nvSpPr>
          <p:cNvPr id="69" name="标题 1"/>
          <p:cNvSpPr txBox="1">
            <a:spLocks/>
          </p:cNvSpPr>
          <p:nvPr/>
        </p:nvSpPr>
        <p:spPr>
          <a:xfrm>
            <a:off x="1079604" y="195486"/>
            <a:ext cx="5724644" cy="461665"/>
          </a:xfrm>
          <a:prstGeom prst="rect">
            <a:avLst/>
          </a:prstGeom>
        </p:spPr>
        <p:txBody>
          <a:bodyPr wrap="none">
            <a:spAutoFit/>
          </a:bodyPr>
          <a:lstStyle>
            <a:defPPr>
              <a:defRPr lang="zh-CN"/>
            </a:defPPr>
            <a:lvl1pPr>
              <a:defRPr sz="2400" b="1">
                <a:latin typeface="微软雅黑" pitchFamily="34" charset="-122"/>
                <a:ea typeface="微软雅黑" pitchFamily="34" charset="-122"/>
              </a:defRPr>
            </a:lvl1pPr>
          </a:lstStyle>
          <a:p>
            <a:r>
              <a:rPr lang="zh-CN" altLang="en-US" dirty="0"/>
              <a:t>“六个”坚持确保“两学一做”取得实效</a:t>
            </a:r>
          </a:p>
        </p:txBody>
      </p:sp>
      <p:pic>
        <p:nvPicPr>
          <p:cNvPr id="71" name="图片 7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0446" y="1028151"/>
            <a:ext cx="3124183" cy="1804018"/>
          </a:xfrm>
          <a:prstGeom prst="rect">
            <a:avLst/>
          </a:prstGeom>
        </p:spPr>
      </p:pic>
    </p:spTree>
    <p:extLst>
      <p:ext uri="{BB962C8B-B14F-4D97-AF65-F5344CB8AC3E}">
        <p14:creationId xmlns:p14="http://schemas.microsoft.com/office/powerpoint/2010/main" val="4110416315"/>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heel(1)">
                                      <p:cBhvr>
                                        <p:cTn id="11" dur="2000"/>
                                        <p:tgtEl>
                                          <p:spTgt spid="37"/>
                                        </p:tgtEl>
                                      </p:cBhvr>
                                    </p:animEffect>
                                  </p:childTnLst>
                                </p:cTn>
                              </p:par>
                              <p:par>
                                <p:cTn id="12" presetID="1" presetClass="entr" presetSubtype="0" fill="hold" grpId="0" nodeType="withEffect">
                                  <p:stCondLst>
                                    <p:cond delay="100"/>
                                  </p:stCondLst>
                                  <p:childTnLst>
                                    <p:set>
                                      <p:cBhvr>
                                        <p:cTn id="13" dur="1" fill="hold">
                                          <p:stCondLst>
                                            <p:cond delay="0"/>
                                          </p:stCondLst>
                                        </p:cTn>
                                        <p:tgtEl>
                                          <p:spTgt spid="31"/>
                                        </p:tgtEl>
                                        <p:attrNameLst>
                                          <p:attrName>style.visibility</p:attrName>
                                        </p:attrNameLst>
                                      </p:cBhvr>
                                      <p:to>
                                        <p:strVal val="visible"/>
                                      </p:to>
                                    </p:set>
                                  </p:childTnLst>
                                </p:cTn>
                              </p:par>
                              <p:par>
                                <p:cTn id="14" presetID="63" presetClass="path" presetSubtype="0" accel="50000" decel="50000" fill="hold" grpId="1" nodeType="withEffect">
                                  <p:stCondLst>
                                    <p:cond delay="100"/>
                                  </p:stCondLst>
                                  <p:childTnLst>
                                    <p:animMotion origin="layout" path="M 1.20853E-6 1.11111E-6 L 0.08833 -0.09329 " pathEditMode="relative" rAng="0" ptsTypes="AA">
                                      <p:cBhvr>
                                        <p:cTn id="15" dur="300" spd="-100000" fill="hold"/>
                                        <p:tgtEl>
                                          <p:spTgt spid="31"/>
                                        </p:tgtEl>
                                        <p:attrNameLst>
                                          <p:attrName>ppt_x</p:attrName>
                                          <p:attrName>ppt_y</p:attrName>
                                        </p:attrNameLst>
                                      </p:cBhvr>
                                      <p:rCtr x="4410" y="-4676"/>
                                    </p:animMotion>
                                  </p:childTnLst>
                                </p:cTn>
                              </p:par>
                              <p:par>
                                <p:cTn id="16" presetID="1" presetClass="entr" presetSubtype="0" fill="hold" grpId="0" nodeType="withEffect">
                                  <p:stCondLst>
                                    <p:cond delay="200"/>
                                  </p:stCondLst>
                                  <p:childTnLst>
                                    <p:set>
                                      <p:cBhvr>
                                        <p:cTn id="17" dur="1" fill="hold">
                                          <p:stCondLst>
                                            <p:cond delay="0"/>
                                          </p:stCondLst>
                                        </p:cTn>
                                        <p:tgtEl>
                                          <p:spTgt spid="32"/>
                                        </p:tgtEl>
                                        <p:attrNameLst>
                                          <p:attrName>style.visibility</p:attrName>
                                        </p:attrNameLst>
                                      </p:cBhvr>
                                      <p:to>
                                        <p:strVal val="visible"/>
                                      </p:to>
                                    </p:set>
                                  </p:childTnLst>
                                </p:cTn>
                              </p:par>
                              <p:par>
                                <p:cTn id="18" presetID="63" presetClass="path" presetSubtype="0" accel="50000" decel="50000" fill="hold" grpId="1" nodeType="withEffect">
                                  <p:stCondLst>
                                    <p:cond delay="200"/>
                                  </p:stCondLst>
                                  <p:childTnLst>
                                    <p:animMotion origin="layout" path="M 4.99805E-6 1.48148E-6 L 0.05034 -0.16667 " pathEditMode="relative" rAng="0" ptsTypes="AA">
                                      <p:cBhvr>
                                        <p:cTn id="19" dur="300" spd="-100000" fill="hold"/>
                                        <p:tgtEl>
                                          <p:spTgt spid="32"/>
                                        </p:tgtEl>
                                        <p:attrNameLst>
                                          <p:attrName>ppt_x</p:attrName>
                                          <p:attrName>ppt_y</p:attrName>
                                        </p:attrNameLst>
                                      </p:cBhvr>
                                      <p:rCtr x="2511" y="-8333"/>
                                    </p:animMotion>
                                  </p:childTnLst>
                                </p:cTn>
                              </p:par>
                              <p:par>
                                <p:cTn id="20" presetID="1" presetClass="entr" presetSubtype="0" fill="hold" grpId="0" nodeType="withEffect">
                                  <p:stCondLst>
                                    <p:cond delay="300"/>
                                  </p:stCondLst>
                                  <p:childTnLst>
                                    <p:set>
                                      <p:cBhvr>
                                        <p:cTn id="21" dur="1" fill="hold">
                                          <p:stCondLst>
                                            <p:cond delay="0"/>
                                          </p:stCondLst>
                                        </p:cTn>
                                        <p:tgtEl>
                                          <p:spTgt spid="33"/>
                                        </p:tgtEl>
                                        <p:attrNameLst>
                                          <p:attrName>style.visibility</p:attrName>
                                        </p:attrNameLst>
                                      </p:cBhvr>
                                      <p:to>
                                        <p:strVal val="visible"/>
                                      </p:to>
                                    </p:set>
                                  </p:childTnLst>
                                </p:cTn>
                              </p:par>
                              <p:par>
                                <p:cTn id="22" presetID="22" presetClass="entr" presetSubtype="8" fill="hold" nodeType="withEffect">
                                  <p:stCondLst>
                                    <p:cond delay="300"/>
                                  </p:stCondLst>
                                  <p:childTnLst>
                                    <p:set>
                                      <p:cBhvr>
                                        <p:cTn id="23" dur="1" fill="hold">
                                          <p:stCondLst>
                                            <p:cond delay="0"/>
                                          </p:stCondLst>
                                        </p:cTn>
                                        <p:tgtEl>
                                          <p:spTgt spid="71"/>
                                        </p:tgtEl>
                                        <p:attrNameLst>
                                          <p:attrName>style.visibility</p:attrName>
                                        </p:attrNameLst>
                                      </p:cBhvr>
                                      <p:to>
                                        <p:strVal val="visible"/>
                                      </p:to>
                                    </p:set>
                                    <p:animEffect transition="in" filter="wipe(left)">
                                      <p:cBhvr>
                                        <p:cTn id="24" dur="500"/>
                                        <p:tgtEl>
                                          <p:spTgt spid="71"/>
                                        </p:tgtEl>
                                      </p:cBhvr>
                                    </p:animEffect>
                                  </p:childTnLst>
                                </p:cTn>
                              </p:par>
                              <p:par>
                                <p:cTn id="25" presetID="63" presetClass="path" presetSubtype="0" accel="50000" decel="50000" fill="hold" grpId="1" nodeType="withEffect">
                                  <p:stCondLst>
                                    <p:cond delay="300"/>
                                  </p:stCondLst>
                                  <p:childTnLst>
                                    <p:animMotion origin="layout" path="M -9.88682E-8 3.7037E-6 L -9.88682E-8 -0.2007 " pathEditMode="relative" rAng="0" ptsTypes="AA">
                                      <p:cBhvr>
                                        <p:cTn id="26" dur="300" spd="-100000" fill="hold"/>
                                        <p:tgtEl>
                                          <p:spTgt spid="33"/>
                                        </p:tgtEl>
                                        <p:attrNameLst>
                                          <p:attrName>ppt_x</p:attrName>
                                          <p:attrName>ppt_y</p:attrName>
                                        </p:attrNameLst>
                                      </p:cBhvr>
                                      <p:rCtr x="0" y="-10046"/>
                                    </p:animMotion>
                                  </p:childTnLst>
                                </p:cTn>
                              </p:par>
                              <p:par>
                                <p:cTn id="27" presetID="1" presetClass="entr" presetSubtype="0" fill="hold" grpId="0" nodeType="withEffect">
                                  <p:stCondLst>
                                    <p:cond delay="400"/>
                                  </p:stCondLst>
                                  <p:childTnLst>
                                    <p:set>
                                      <p:cBhvr>
                                        <p:cTn id="28" dur="1" fill="hold">
                                          <p:stCondLst>
                                            <p:cond delay="0"/>
                                          </p:stCondLst>
                                        </p:cTn>
                                        <p:tgtEl>
                                          <p:spTgt spid="34"/>
                                        </p:tgtEl>
                                        <p:attrNameLst>
                                          <p:attrName>style.visibility</p:attrName>
                                        </p:attrNameLst>
                                      </p:cBhvr>
                                      <p:to>
                                        <p:strVal val="visible"/>
                                      </p:to>
                                    </p:set>
                                  </p:childTnLst>
                                </p:cTn>
                              </p:par>
                              <p:par>
                                <p:cTn id="29" presetID="63" presetClass="path" presetSubtype="0" accel="50000" decel="50000" fill="hold" grpId="1" nodeType="withEffect">
                                  <p:stCondLst>
                                    <p:cond delay="400"/>
                                  </p:stCondLst>
                                  <p:childTnLst>
                                    <p:animMotion origin="layout" path="M 3.00898E-6 -1.85185E-6 L -0.05347 -0.16875 " pathEditMode="relative" rAng="0" ptsTypes="AA">
                                      <p:cBhvr>
                                        <p:cTn id="30" dur="300" spd="-100000" fill="hold"/>
                                        <p:tgtEl>
                                          <p:spTgt spid="34"/>
                                        </p:tgtEl>
                                        <p:attrNameLst>
                                          <p:attrName>ppt_x</p:attrName>
                                          <p:attrName>ppt_y</p:attrName>
                                        </p:attrNameLst>
                                      </p:cBhvr>
                                      <p:rCtr x="-2680" y="-8449"/>
                                    </p:animMotion>
                                  </p:childTnLst>
                                </p:cTn>
                              </p:par>
                              <p:par>
                                <p:cTn id="31" presetID="1" presetClass="entr" presetSubtype="0" fill="hold" grpId="0" nodeType="withEffect">
                                  <p:stCondLst>
                                    <p:cond delay="500"/>
                                  </p:stCondLst>
                                  <p:childTnLst>
                                    <p:set>
                                      <p:cBhvr>
                                        <p:cTn id="32" dur="1" fill="hold">
                                          <p:stCondLst>
                                            <p:cond delay="0"/>
                                          </p:stCondLst>
                                        </p:cTn>
                                        <p:tgtEl>
                                          <p:spTgt spid="35"/>
                                        </p:tgtEl>
                                        <p:attrNameLst>
                                          <p:attrName>style.visibility</p:attrName>
                                        </p:attrNameLst>
                                      </p:cBhvr>
                                      <p:to>
                                        <p:strVal val="visible"/>
                                      </p:to>
                                    </p:set>
                                  </p:childTnLst>
                                </p:cTn>
                              </p:par>
                              <p:par>
                                <p:cTn id="33" presetID="63" presetClass="path" presetSubtype="0" accel="50000" decel="50000" fill="hold" grpId="1" nodeType="withEffect">
                                  <p:stCondLst>
                                    <p:cond delay="500"/>
                                  </p:stCondLst>
                                  <p:childTnLst>
                                    <p:animMotion origin="layout" path="M 4.28516E-6 -1.48148E-6 L -0.09562 -0.09213 " pathEditMode="relative" rAng="0" ptsTypes="AA">
                                      <p:cBhvr>
                                        <p:cTn id="34" dur="300" spd="-100000" fill="hold"/>
                                        <p:tgtEl>
                                          <p:spTgt spid="35"/>
                                        </p:tgtEl>
                                        <p:attrNameLst>
                                          <p:attrName>ppt_x</p:attrName>
                                          <p:attrName>ppt_y</p:attrName>
                                        </p:attrNameLst>
                                      </p:cBhvr>
                                      <p:rCtr x="-4787" y="-4606"/>
                                    </p:animMotion>
                                  </p:childTnLst>
                                </p:cTn>
                              </p:par>
                              <p:par>
                                <p:cTn id="35" presetID="1" presetClass="entr" presetSubtype="0" fill="hold" grpId="0" nodeType="withEffect">
                                  <p:stCondLst>
                                    <p:cond delay="600"/>
                                  </p:stCondLst>
                                  <p:childTnLst>
                                    <p:set>
                                      <p:cBhvr>
                                        <p:cTn id="36" dur="1" fill="hold">
                                          <p:stCondLst>
                                            <p:cond delay="0"/>
                                          </p:stCondLst>
                                        </p:cTn>
                                        <p:tgtEl>
                                          <p:spTgt spid="36"/>
                                        </p:tgtEl>
                                        <p:attrNameLst>
                                          <p:attrName>style.visibility</p:attrName>
                                        </p:attrNameLst>
                                      </p:cBhvr>
                                      <p:to>
                                        <p:strVal val="visible"/>
                                      </p:to>
                                    </p:set>
                                  </p:childTnLst>
                                </p:cTn>
                              </p:par>
                              <p:par>
                                <p:cTn id="37" presetID="63" presetClass="path" presetSubtype="0" accel="50000" decel="50000" fill="hold" grpId="1" nodeType="withEffect">
                                  <p:stCondLst>
                                    <p:cond delay="600"/>
                                  </p:stCondLst>
                                  <p:childTnLst>
                                    <p:animMotion origin="layout" path="M 1.4492E-6 1.11111E-6 L -0.1137 1.11111E-6 " pathEditMode="relative" rAng="0" ptsTypes="AA">
                                      <p:cBhvr>
                                        <p:cTn id="38" dur="300" spd="-100000" fill="hold"/>
                                        <p:tgtEl>
                                          <p:spTgt spid="36"/>
                                        </p:tgtEl>
                                        <p:attrNameLst>
                                          <p:attrName>ppt_x</p:attrName>
                                          <p:attrName>ppt_y</p:attrName>
                                        </p:attrNameLst>
                                      </p:cBhvr>
                                      <p:rCtr x="-5685" y="0"/>
                                    </p:animMotion>
                                  </p:childTnLst>
                                </p:cTn>
                              </p:par>
                              <p:par>
                                <p:cTn id="39" presetID="53" presetClass="entr" presetSubtype="16" fill="hold" nodeType="withEffect">
                                  <p:stCondLst>
                                    <p:cond delay="10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par>
                                <p:cTn id="44" presetID="53" presetClass="entr" presetSubtype="16" fill="hold" nodeType="withEffect">
                                  <p:stCondLst>
                                    <p:cond delay="20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fltVal val="0"/>
                                          </p:val>
                                        </p:tav>
                                        <p:tav tm="100000">
                                          <p:val>
                                            <p:strVal val="#ppt_h"/>
                                          </p:val>
                                        </p:tav>
                                      </p:tavLst>
                                    </p:anim>
                                    <p:animEffect transition="in" filter="fade">
                                      <p:cBhvr>
                                        <p:cTn id="48" dur="500"/>
                                        <p:tgtEl>
                                          <p:spTgt spid="54"/>
                                        </p:tgtEl>
                                      </p:cBhvr>
                                    </p:animEffect>
                                  </p:childTnLst>
                                </p:cTn>
                              </p:par>
                              <p:par>
                                <p:cTn id="49" presetID="53" presetClass="entr" presetSubtype="16" fill="hold" nodeType="withEffect">
                                  <p:stCondLst>
                                    <p:cond delay="300"/>
                                  </p:stCondLst>
                                  <p:childTnLst>
                                    <p:set>
                                      <p:cBhvr>
                                        <p:cTn id="50" dur="1" fill="hold">
                                          <p:stCondLst>
                                            <p:cond delay="0"/>
                                          </p:stCondLst>
                                        </p:cTn>
                                        <p:tgtEl>
                                          <p:spTgt spid="51"/>
                                        </p:tgtEl>
                                        <p:attrNameLst>
                                          <p:attrName>style.visibility</p:attrName>
                                        </p:attrNameLst>
                                      </p:cBhvr>
                                      <p:to>
                                        <p:strVal val="visible"/>
                                      </p:to>
                                    </p:set>
                                    <p:anim calcmode="lin" valueType="num">
                                      <p:cBhvr>
                                        <p:cTn id="51" dur="500" fill="hold"/>
                                        <p:tgtEl>
                                          <p:spTgt spid="51"/>
                                        </p:tgtEl>
                                        <p:attrNameLst>
                                          <p:attrName>ppt_w</p:attrName>
                                        </p:attrNameLst>
                                      </p:cBhvr>
                                      <p:tavLst>
                                        <p:tav tm="0">
                                          <p:val>
                                            <p:fltVal val="0"/>
                                          </p:val>
                                        </p:tav>
                                        <p:tav tm="100000">
                                          <p:val>
                                            <p:strVal val="#ppt_w"/>
                                          </p:val>
                                        </p:tav>
                                      </p:tavLst>
                                    </p:anim>
                                    <p:anim calcmode="lin" valueType="num">
                                      <p:cBhvr>
                                        <p:cTn id="52" dur="500" fill="hold"/>
                                        <p:tgtEl>
                                          <p:spTgt spid="51"/>
                                        </p:tgtEl>
                                        <p:attrNameLst>
                                          <p:attrName>ppt_h</p:attrName>
                                        </p:attrNameLst>
                                      </p:cBhvr>
                                      <p:tavLst>
                                        <p:tav tm="0">
                                          <p:val>
                                            <p:fltVal val="0"/>
                                          </p:val>
                                        </p:tav>
                                        <p:tav tm="100000">
                                          <p:val>
                                            <p:strVal val="#ppt_h"/>
                                          </p:val>
                                        </p:tav>
                                      </p:tavLst>
                                    </p:anim>
                                    <p:animEffect transition="in" filter="fade">
                                      <p:cBhvr>
                                        <p:cTn id="53" dur="500"/>
                                        <p:tgtEl>
                                          <p:spTgt spid="51"/>
                                        </p:tgtEl>
                                      </p:cBhvr>
                                    </p:animEffect>
                                  </p:childTnLst>
                                </p:cTn>
                              </p:par>
                              <p:par>
                                <p:cTn id="54" presetID="53" presetClass="entr" presetSubtype="16" fill="hold" nodeType="withEffect">
                                  <p:stCondLst>
                                    <p:cond delay="40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childTnLst>
                                </p:cTn>
                              </p:par>
                              <p:par>
                                <p:cTn id="59" presetID="53" presetClass="entr" presetSubtype="16" fill="hold" nodeType="withEffect">
                                  <p:stCondLst>
                                    <p:cond delay="50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par>
                                <p:cTn id="64" presetID="53" presetClass="entr" presetSubtype="16" fill="hold" nodeType="withEffect">
                                  <p:stCondLst>
                                    <p:cond delay="600"/>
                                  </p:stCondLst>
                                  <p:childTnLst>
                                    <p:set>
                                      <p:cBhvr>
                                        <p:cTn id="65" dur="1" fill="hold">
                                          <p:stCondLst>
                                            <p:cond delay="0"/>
                                          </p:stCondLst>
                                        </p:cTn>
                                        <p:tgtEl>
                                          <p:spTgt spid="40"/>
                                        </p:tgtEl>
                                        <p:attrNameLst>
                                          <p:attrName>style.visibility</p:attrName>
                                        </p:attrNameLst>
                                      </p:cBhvr>
                                      <p:to>
                                        <p:strVal val="visible"/>
                                      </p:to>
                                    </p:set>
                                    <p:anim calcmode="lin" valueType="num">
                                      <p:cBhvr>
                                        <p:cTn id="66" dur="500" fill="hold"/>
                                        <p:tgtEl>
                                          <p:spTgt spid="40"/>
                                        </p:tgtEl>
                                        <p:attrNameLst>
                                          <p:attrName>ppt_w</p:attrName>
                                        </p:attrNameLst>
                                      </p:cBhvr>
                                      <p:tavLst>
                                        <p:tav tm="0">
                                          <p:val>
                                            <p:fltVal val="0"/>
                                          </p:val>
                                        </p:tav>
                                        <p:tav tm="100000">
                                          <p:val>
                                            <p:strVal val="#ppt_w"/>
                                          </p:val>
                                        </p:tav>
                                      </p:tavLst>
                                    </p:anim>
                                    <p:anim calcmode="lin" valueType="num">
                                      <p:cBhvr>
                                        <p:cTn id="67" dur="500" fill="hold"/>
                                        <p:tgtEl>
                                          <p:spTgt spid="40"/>
                                        </p:tgtEl>
                                        <p:attrNameLst>
                                          <p:attrName>ppt_h</p:attrName>
                                        </p:attrNameLst>
                                      </p:cBhvr>
                                      <p:tavLst>
                                        <p:tav tm="0">
                                          <p:val>
                                            <p:fltVal val="0"/>
                                          </p:val>
                                        </p:tav>
                                        <p:tav tm="100000">
                                          <p:val>
                                            <p:strVal val="#ppt_h"/>
                                          </p:val>
                                        </p:tav>
                                      </p:tavLst>
                                    </p:anim>
                                    <p:animEffect transition="in" filter="fade">
                                      <p:cBhvr>
                                        <p:cTn id="68" dur="500"/>
                                        <p:tgtEl>
                                          <p:spTgt spid="40"/>
                                        </p:tgtEl>
                                      </p:cBhvr>
                                    </p:animEffect>
                                  </p:childTnLst>
                                </p:cTn>
                              </p:par>
                            </p:childTnLst>
                          </p:cTn>
                        </p:par>
                        <p:par>
                          <p:cTn id="69" fill="hold">
                            <p:stCondLst>
                              <p:cond delay="2500"/>
                            </p:stCondLst>
                            <p:childTnLst>
                              <p:par>
                                <p:cTn id="70" presetID="1" presetClass="entr" presetSubtype="0" fill="hold" grpId="0" nodeType="afterEffect">
                                  <p:stCondLst>
                                    <p:cond delay="0"/>
                                  </p:stCondLst>
                                  <p:childTnLst>
                                    <p:set>
                                      <p:cBhvr>
                                        <p:cTn id="71" dur="1" fill="hold">
                                          <p:stCondLst>
                                            <p:cond delay="0"/>
                                          </p:stCondLst>
                                        </p:cTn>
                                        <p:tgtEl>
                                          <p:spTgt spid="65"/>
                                        </p:tgtEl>
                                        <p:attrNameLst>
                                          <p:attrName>style.visibility</p:attrName>
                                        </p:attrNameLst>
                                      </p:cBhvr>
                                      <p:to>
                                        <p:strVal val="visible"/>
                                      </p:to>
                                    </p:set>
                                  </p:childTnLst>
                                </p:cTn>
                              </p:par>
                              <p:par>
                                <p:cTn id="72" presetID="35" presetClass="path" presetSubtype="0" accel="50000" decel="50000" fill="hold" grpId="1" nodeType="withEffect">
                                  <p:stCondLst>
                                    <p:cond delay="0"/>
                                  </p:stCondLst>
                                  <p:childTnLst>
                                    <p:animMotion origin="layout" path="M 2.17538E-6 -2.95097E-6 L 0.16536 0.28539 " pathEditMode="relative" rAng="0" ptsTypes="AA">
                                      <p:cBhvr>
                                        <p:cTn id="73" dur="500" spd="-99900" fill="hold"/>
                                        <p:tgtEl>
                                          <p:spTgt spid="65"/>
                                        </p:tgtEl>
                                        <p:attrNameLst>
                                          <p:attrName>ppt_x,ppt_y</p:attrName>
                                        </p:attrNameLst>
                                      </p:cBhvr>
                                      <p:rCtr x="8262" y="14269"/>
                                    </p:animMotion>
                                  </p:childTnLst>
                                </p:cTn>
                              </p:par>
                              <p:par>
                                <p:cTn id="74" presetID="1" presetClass="entr" presetSubtype="0" fill="hold" grpId="0" nodeType="withEffect">
                                  <p:stCondLst>
                                    <p:cond delay="0"/>
                                  </p:stCondLst>
                                  <p:childTnLst>
                                    <p:set>
                                      <p:cBhvr>
                                        <p:cTn id="75" dur="1" fill="hold">
                                          <p:stCondLst>
                                            <p:cond delay="0"/>
                                          </p:stCondLst>
                                        </p:cTn>
                                        <p:tgtEl>
                                          <p:spTgt spid="66"/>
                                        </p:tgtEl>
                                        <p:attrNameLst>
                                          <p:attrName>style.visibility</p:attrName>
                                        </p:attrNameLst>
                                      </p:cBhvr>
                                      <p:to>
                                        <p:strVal val="visible"/>
                                      </p:to>
                                    </p:set>
                                  </p:childTnLst>
                                </p:cTn>
                              </p:par>
                              <p:par>
                                <p:cTn id="76" presetID="35" presetClass="path" presetSubtype="0" accel="50000" decel="50000" fill="hold" grpId="1" nodeType="withEffect">
                                  <p:stCondLst>
                                    <p:cond delay="0"/>
                                  </p:stCondLst>
                                  <p:childTnLst>
                                    <p:animMotion origin="layout" path="M 3.64299E-7 3.02498E-6 L -0.15392 -0.26827 " pathEditMode="relative" rAng="0" ptsTypes="AA">
                                      <p:cBhvr>
                                        <p:cTn id="77" dur="500" spd="-99900" fill="hold"/>
                                        <p:tgtEl>
                                          <p:spTgt spid="66"/>
                                        </p:tgtEl>
                                        <p:attrNameLst>
                                          <p:attrName>ppt_x,ppt_y</p:attrName>
                                        </p:attrNameLst>
                                      </p:cBhvr>
                                      <p:rCtr x="-7702" y="-13414"/>
                                    </p:animMotion>
                                  </p:childTnLst>
                                </p:cTn>
                              </p:par>
                              <p:par>
                                <p:cTn id="78" presetID="10" presetClass="entr" presetSubtype="0" fill="hold" grpId="0" nodeType="withEffect">
                                  <p:stCondLst>
                                    <p:cond delay="0"/>
                                  </p:stCondLst>
                                  <p:childTnLst>
                                    <p:set>
                                      <p:cBhvr>
                                        <p:cTn id="79" dur="1" fill="hold">
                                          <p:stCondLst>
                                            <p:cond delay="0"/>
                                          </p:stCondLst>
                                        </p:cTn>
                                        <p:tgtEl>
                                          <p:spTgt spid="63"/>
                                        </p:tgtEl>
                                        <p:attrNameLst>
                                          <p:attrName>style.visibility</p:attrName>
                                        </p:attrNameLst>
                                      </p:cBhvr>
                                      <p:to>
                                        <p:strVal val="visible"/>
                                      </p:to>
                                    </p:set>
                                    <p:anim calcmode="lin" valueType="num">
                                      <p:cBhvr>
                                        <p:cTn id="80" dur="500" fill="hold"/>
                                        <p:tgtEl>
                                          <p:spTgt spid="63"/>
                                        </p:tgtEl>
                                        <p:attrNameLst>
                                          <p:attrName>ppt_w</p:attrName>
                                        </p:attrNameLst>
                                      </p:cBhvr>
                                      <p:tavLst>
                                        <p:tav tm="0">
                                          <p:val>
                                            <p:fltVal val="0"/>
                                          </p:val>
                                        </p:tav>
                                        <p:tav tm="100000">
                                          <p:val>
                                            <p:strVal val="#ppt_w"/>
                                          </p:val>
                                        </p:tav>
                                      </p:tavLst>
                                    </p:anim>
                                    <p:anim calcmode="lin" valueType="num">
                                      <p:cBhvr>
                                        <p:cTn id="81" dur="500" fill="hold"/>
                                        <p:tgtEl>
                                          <p:spTgt spid="63"/>
                                        </p:tgtEl>
                                        <p:attrNameLst>
                                          <p:attrName>ppt_h</p:attrName>
                                        </p:attrNameLst>
                                      </p:cBhvr>
                                      <p:tavLst>
                                        <p:tav tm="0">
                                          <p:val>
                                            <p:fltVal val="0"/>
                                          </p:val>
                                        </p:tav>
                                        <p:tav tm="100000">
                                          <p:val>
                                            <p:strVal val="#ppt_h"/>
                                          </p:val>
                                        </p:tav>
                                      </p:tavLst>
                                    </p:anim>
                                    <p:animEffect transition="in" filter="fade">
                                      <p:cBhvr>
                                        <p:cTn id="82" dur="500"/>
                                        <p:tgtEl>
                                          <p:spTgt spid="63"/>
                                        </p:tgtEl>
                                      </p:cBhvr>
                                    </p:animEffect>
                                  </p:childTnLst>
                                </p:cTn>
                              </p:par>
                            </p:childTnLst>
                          </p:cTn>
                        </p:par>
                        <p:par>
                          <p:cTn id="83" fill="hold">
                            <p:stCondLst>
                              <p:cond delay="3000"/>
                            </p:stCondLst>
                            <p:childTnLst>
                              <p:par>
                                <p:cTn id="84" presetID="22" presetClass="entr" presetSubtype="1" fill="hold" nodeType="afterEffect">
                                  <p:stCondLst>
                                    <p:cond delay="0"/>
                                  </p:stCondLst>
                                  <p:childTnLst>
                                    <p:set>
                                      <p:cBhvr>
                                        <p:cTn id="85" dur="1" fill="hold">
                                          <p:stCondLst>
                                            <p:cond delay="0"/>
                                          </p:stCondLst>
                                        </p:cTn>
                                        <p:tgtEl>
                                          <p:spTgt spid="64">
                                            <p:txEl>
                                              <p:pRg st="0" end="0"/>
                                            </p:txEl>
                                          </p:spTgt>
                                        </p:tgtEl>
                                        <p:attrNameLst>
                                          <p:attrName>style.visibility</p:attrName>
                                        </p:attrNameLst>
                                      </p:cBhvr>
                                      <p:to>
                                        <p:strVal val="visible"/>
                                      </p:to>
                                    </p:set>
                                    <p:animEffect transition="in" filter="wipe(up)">
                                      <p:cBhvr>
                                        <p:cTn id="86" dur="500"/>
                                        <p:tgtEl>
                                          <p:spTgt spid="64">
                                            <p:txEl>
                                              <p:pRg st="0" end="0"/>
                                            </p:txEl>
                                          </p:spTgt>
                                        </p:tgtEl>
                                      </p:cBhvr>
                                    </p:animEffect>
                                  </p:childTnLst>
                                </p:cTn>
                              </p:par>
                              <p:par>
                                <p:cTn id="87" presetID="10" presetClass="entr" presetSubtype="0" fill="hold" nodeType="with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fade">
                                      <p:cBhvr>
                                        <p:cTn id="89" dur="2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63" grpId="0" animBg="1" autoUpdateAnimBg="0"/>
      <p:bldP spid="65" grpId="0" animBg="1"/>
      <p:bldP spid="65" grpId="1" animBg="1"/>
      <p:bldP spid="66" grpId="0" animBg="1"/>
      <p:bldP spid="66" grpId="1" animBg="1"/>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图片 6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1551"/>
            <a:ext cx="12343068" cy="6945841"/>
          </a:xfrm>
          <a:prstGeom prst="rect">
            <a:avLst/>
          </a:prstGeom>
        </p:spPr>
      </p:pic>
      <p:pic>
        <p:nvPicPr>
          <p:cNvPr id="70" name="图片 6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846" y="-144515"/>
            <a:ext cx="1658692" cy="1269259"/>
          </a:xfrm>
          <a:prstGeom prst="rect">
            <a:avLst/>
          </a:prstGeom>
        </p:spPr>
      </p:pic>
      <p:sp>
        <p:nvSpPr>
          <p:cNvPr id="30" name="Freeform 9"/>
          <p:cNvSpPr>
            <a:spLocks/>
          </p:cNvSpPr>
          <p:nvPr/>
        </p:nvSpPr>
        <p:spPr bwMode="auto">
          <a:xfrm rot="13500000">
            <a:off x="1761436" y="2435409"/>
            <a:ext cx="2139941" cy="2139940"/>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E62A2A"/>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9"/>
          <p:cNvSpPr>
            <a:spLocks/>
          </p:cNvSpPr>
          <p:nvPr/>
        </p:nvSpPr>
        <p:spPr bwMode="auto">
          <a:xfrm rot="13500000">
            <a:off x="4097971" y="2430039"/>
            <a:ext cx="2139941" cy="2139940"/>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E62A2A"/>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9"/>
          <p:cNvSpPr>
            <a:spLocks/>
          </p:cNvSpPr>
          <p:nvPr/>
        </p:nvSpPr>
        <p:spPr bwMode="auto">
          <a:xfrm rot="2700000">
            <a:off x="2926431" y="1279909"/>
            <a:ext cx="2139941" cy="2139941"/>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33" name="Group 10"/>
          <p:cNvGrpSpPr/>
          <p:nvPr/>
        </p:nvGrpSpPr>
        <p:grpSpPr>
          <a:xfrm>
            <a:off x="1982986" y="2617126"/>
            <a:ext cx="599208" cy="492388"/>
            <a:chOff x="7836195" y="3464708"/>
            <a:chExt cx="599208" cy="492388"/>
          </a:xfrm>
        </p:grpSpPr>
        <p:sp>
          <p:nvSpPr>
            <p:cNvPr id="34" name="Oval 11"/>
            <p:cNvSpPr/>
            <p:nvPr/>
          </p:nvSpPr>
          <p:spPr>
            <a:xfrm rot="2700000">
              <a:off x="7882236" y="3464708"/>
              <a:ext cx="492388" cy="492388"/>
            </a:xfrm>
            <a:prstGeom prst="ellipse">
              <a:avLst/>
            </a:prstGeom>
            <a:solidFill>
              <a:srgbClr val="F9F9F9"/>
            </a:solidFill>
            <a:ln w="133350">
              <a:solidFill>
                <a:srgbClr val="E6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C00000"/>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7836195" y="3536805"/>
              <a:ext cx="599208" cy="369332"/>
            </a:xfrm>
            <a:prstGeom prst="rect">
              <a:avLst/>
            </a:prstGeom>
            <a:noFill/>
          </p:spPr>
          <p:txBody>
            <a:bodyPr wrap="square" rtlCol="0">
              <a:spAutoFit/>
            </a:bodyPr>
            <a:lstStyle/>
            <a:p>
              <a:pPr algn="ctr"/>
              <a:r>
                <a:rPr lang="id-ID" b="1" dirty="0" smtClean="0">
                  <a:solidFill>
                    <a:srgbClr val="C00000"/>
                  </a:solidFill>
                  <a:latin typeface="微软雅黑" panose="020B0503020204020204" pitchFamily="34" charset="-122"/>
                  <a:ea typeface="微软雅黑" panose="020B0503020204020204" pitchFamily="34" charset="-122"/>
                </a:rPr>
                <a:t>01</a:t>
              </a:r>
              <a:endParaRPr lang="id-ID" b="1" dirty="0">
                <a:solidFill>
                  <a:srgbClr val="C00000"/>
                </a:solidFill>
                <a:latin typeface="微软雅黑" panose="020B0503020204020204" pitchFamily="34" charset="-122"/>
                <a:ea typeface="微软雅黑" panose="020B0503020204020204" pitchFamily="34" charset="-122"/>
              </a:endParaRPr>
            </a:p>
          </p:txBody>
        </p:sp>
      </p:grpSp>
      <p:grpSp>
        <p:nvGrpSpPr>
          <p:cNvPr id="36" name="Group 13"/>
          <p:cNvGrpSpPr/>
          <p:nvPr/>
        </p:nvGrpSpPr>
        <p:grpSpPr>
          <a:xfrm>
            <a:off x="3692401" y="1108017"/>
            <a:ext cx="599208" cy="492388"/>
            <a:chOff x="9545610" y="1955599"/>
            <a:chExt cx="599208" cy="492388"/>
          </a:xfrm>
        </p:grpSpPr>
        <p:sp>
          <p:nvSpPr>
            <p:cNvPr id="37" name="Oval 14"/>
            <p:cNvSpPr/>
            <p:nvPr/>
          </p:nvSpPr>
          <p:spPr>
            <a:xfrm rot="2700000">
              <a:off x="9603416" y="1955599"/>
              <a:ext cx="492388" cy="492388"/>
            </a:xfrm>
            <a:prstGeom prst="ellipse">
              <a:avLst/>
            </a:prstGeom>
            <a:solidFill>
              <a:schemeClr val="bg1"/>
            </a:solidFill>
            <a:ln w="133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5">
                    <a:lumMod val="7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9545610" y="2019602"/>
              <a:ext cx="599208" cy="369332"/>
            </a:xfrm>
            <a:prstGeom prst="rect">
              <a:avLst/>
            </a:prstGeom>
            <a:noFill/>
          </p:spPr>
          <p:txBody>
            <a:bodyPr wrap="square" rtlCol="0">
              <a:spAutoFit/>
            </a:bodyPr>
            <a:lstStyle/>
            <a:p>
              <a:pPr algn="ctr"/>
              <a:r>
                <a:rPr lang="id-ID" b="1" dirty="0" smtClean="0">
                  <a:solidFill>
                    <a:srgbClr val="C00000"/>
                  </a:solidFill>
                  <a:latin typeface="微软雅黑" panose="020B0503020204020204" pitchFamily="34" charset="-122"/>
                  <a:ea typeface="微软雅黑" panose="020B0503020204020204" pitchFamily="34" charset="-122"/>
                </a:rPr>
                <a:t>02</a:t>
              </a:r>
              <a:endParaRPr lang="id-ID" b="1" dirty="0">
                <a:solidFill>
                  <a:srgbClr val="C00000"/>
                </a:solidFill>
                <a:latin typeface="微软雅黑" panose="020B0503020204020204" pitchFamily="34" charset="-122"/>
                <a:ea typeface="微软雅黑" panose="020B0503020204020204" pitchFamily="34" charset="-122"/>
              </a:endParaRPr>
            </a:p>
          </p:txBody>
        </p:sp>
      </p:grpSp>
      <p:grpSp>
        <p:nvGrpSpPr>
          <p:cNvPr id="39" name="Group 16"/>
          <p:cNvGrpSpPr/>
          <p:nvPr/>
        </p:nvGrpSpPr>
        <p:grpSpPr>
          <a:xfrm>
            <a:off x="5445201" y="2627695"/>
            <a:ext cx="599208" cy="492388"/>
            <a:chOff x="10716797" y="5108091"/>
            <a:chExt cx="599208" cy="492388"/>
          </a:xfrm>
        </p:grpSpPr>
        <p:sp>
          <p:nvSpPr>
            <p:cNvPr id="40" name="Oval 17"/>
            <p:cNvSpPr/>
            <p:nvPr/>
          </p:nvSpPr>
          <p:spPr>
            <a:xfrm rot="2700000">
              <a:off x="10774955" y="5108091"/>
              <a:ext cx="492388" cy="492388"/>
            </a:xfrm>
            <a:prstGeom prst="ellipse">
              <a:avLst/>
            </a:prstGeom>
            <a:solidFill>
              <a:srgbClr val="F9F9F9"/>
            </a:solidFill>
            <a:ln w="133350">
              <a:solidFill>
                <a:srgbClr val="E6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C00000"/>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10716797" y="5178591"/>
              <a:ext cx="599208" cy="369332"/>
            </a:xfrm>
            <a:prstGeom prst="rect">
              <a:avLst/>
            </a:prstGeom>
            <a:noFill/>
          </p:spPr>
          <p:txBody>
            <a:bodyPr wrap="square" rtlCol="0">
              <a:spAutoFit/>
            </a:bodyPr>
            <a:lstStyle/>
            <a:p>
              <a:pPr algn="ctr"/>
              <a:r>
                <a:rPr lang="id-ID" b="1" dirty="0" smtClean="0">
                  <a:solidFill>
                    <a:srgbClr val="C00000"/>
                  </a:solidFill>
                  <a:latin typeface="微软雅黑" panose="020B0503020204020204" pitchFamily="34" charset="-122"/>
                  <a:ea typeface="微软雅黑" panose="020B0503020204020204" pitchFamily="34" charset="-122"/>
                </a:rPr>
                <a:t>03</a:t>
              </a:r>
              <a:endParaRPr lang="id-ID" b="1" dirty="0">
                <a:solidFill>
                  <a:srgbClr val="C00000"/>
                </a:solidFill>
                <a:latin typeface="微软雅黑" panose="020B0503020204020204" pitchFamily="34" charset="-122"/>
                <a:ea typeface="微软雅黑" panose="020B0503020204020204" pitchFamily="34" charset="-122"/>
              </a:endParaRPr>
            </a:p>
          </p:txBody>
        </p:sp>
      </p:grpSp>
      <p:sp>
        <p:nvSpPr>
          <p:cNvPr id="44" name="Freeform 19"/>
          <p:cNvSpPr>
            <a:spLocks noEditPoints="1"/>
          </p:cNvSpPr>
          <p:nvPr/>
        </p:nvSpPr>
        <p:spPr bwMode="auto">
          <a:xfrm>
            <a:off x="3762685" y="2095237"/>
            <a:ext cx="458640" cy="442874"/>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id-ID">
              <a:solidFill>
                <a:srgbClr val="55735B"/>
              </a:solidFill>
              <a:latin typeface="微软雅黑" panose="020B0503020204020204" pitchFamily="34" charset="-122"/>
              <a:ea typeface="微软雅黑" panose="020B0503020204020204" pitchFamily="34" charset="-122"/>
            </a:endParaRPr>
          </a:p>
        </p:txBody>
      </p:sp>
      <p:sp>
        <p:nvSpPr>
          <p:cNvPr id="45" name="Freeform 23"/>
          <p:cNvSpPr>
            <a:spLocks noEditPoints="1"/>
          </p:cNvSpPr>
          <p:nvPr/>
        </p:nvSpPr>
        <p:spPr bwMode="auto">
          <a:xfrm>
            <a:off x="2604115" y="3404418"/>
            <a:ext cx="442875" cy="335381"/>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E62A2A"/>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46" name="Group 24"/>
          <p:cNvGrpSpPr/>
          <p:nvPr/>
        </p:nvGrpSpPr>
        <p:grpSpPr>
          <a:xfrm>
            <a:off x="4937455" y="3349155"/>
            <a:ext cx="451474" cy="442875"/>
            <a:chOff x="6786562" y="796925"/>
            <a:chExt cx="500063" cy="490538"/>
          </a:xfrm>
          <a:solidFill>
            <a:srgbClr val="E62A2A"/>
          </a:solidFill>
        </p:grpSpPr>
        <p:sp>
          <p:nvSpPr>
            <p:cNvPr id="47"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29"/>
            <p:cNvSpPr>
              <a:spLocks/>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30"/>
            <p:cNvSpPr>
              <a:spLocks/>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74" name="TextBox 73"/>
          <p:cNvSpPr txBox="1"/>
          <p:nvPr/>
        </p:nvSpPr>
        <p:spPr>
          <a:xfrm>
            <a:off x="2101143" y="5374957"/>
            <a:ext cx="8172908" cy="608243"/>
          </a:xfrm>
          <a:prstGeom prst="rect">
            <a:avLst/>
          </a:prstGeom>
          <a:noFill/>
        </p:spPr>
        <p:txBody>
          <a:bodyPr wrap="square" lIns="0" tIns="0" rIns="0" bIns="0" rtlCol="0">
            <a:spAutoFit/>
          </a:bodyPr>
          <a:lstStyle/>
          <a:p>
            <a:pPr>
              <a:lnSpc>
                <a:spcPct val="150000"/>
              </a:lnSpc>
            </a:pPr>
            <a:r>
              <a:rPr lang="zh-CN" altLang="en-US" sz="1400" dirty="0">
                <a:latin typeface="微软雅黑" pitchFamily="34" charset="-122"/>
                <a:ea typeface="微软雅黑" pitchFamily="34" charset="-122"/>
              </a:rPr>
              <a:t>针对领导机关、领导班子和党员干部、普通党员的不同情况作出安排。要给基层党组织结合实际开展学习教育留出空间，发挥党支部自我净化、自我提高的主动性，防止大而化之，力戒形式主义。</a:t>
            </a:r>
          </a:p>
        </p:txBody>
      </p:sp>
      <p:sp>
        <p:nvSpPr>
          <p:cNvPr id="75" name="TextBox 74"/>
          <p:cNvSpPr txBox="1"/>
          <p:nvPr/>
        </p:nvSpPr>
        <p:spPr>
          <a:xfrm>
            <a:off x="5190372" y="4940007"/>
            <a:ext cx="2551740" cy="307777"/>
          </a:xfrm>
          <a:prstGeom prst="rect">
            <a:avLst/>
          </a:prstGeom>
          <a:noFill/>
        </p:spPr>
        <p:txBody>
          <a:bodyPr wrap="square" lIns="0" tIns="0" rIns="0" bIns="0" rtlCol="0">
            <a:spAutoFit/>
          </a:bodyPr>
          <a:lstStyle/>
          <a:p>
            <a:r>
              <a:rPr lang="zh-CN" altLang="en-US" sz="2000" b="1" dirty="0" smtClean="0">
                <a:solidFill>
                  <a:schemeClr val="tx1">
                    <a:lumMod val="75000"/>
                    <a:lumOff val="25000"/>
                  </a:schemeClr>
                </a:solidFill>
                <a:latin typeface="Impact MT Std" pitchFamily="34" charset="0"/>
                <a:ea typeface="微软雅黑" pitchFamily="34" charset="-122"/>
              </a:rPr>
              <a:t>领导带头 认真学习</a:t>
            </a:r>
            <a:endParaRPr lang="zh-CN" altLang="en-US" sz="2000" b="1" dirty="0">
              <a:solidFill>
                <a:schemeClr val="tx1">
                  <a:lumMod val="75000"/>
                  <a:lumOff val="25000"/>
                </a:schemeClr>
              </a:solidFill>
              <a:latin typeface="Impact MT Std" pitchFamily="34" charset="0"/>
              <a:ea typeface="微软雅黑" pitchFamily="34" charset="-122"/>
            </a:endParaRPr>
          </a:p>
        </p:txBody>
      </p:sp>
      <p:sp>
        <p:nvSpPr>
          <p:cNvPr id="71" name="标题 1"/>
          <p:cNvSpPr txBox="1">
            <a:spLocks/>
          </p:cNvSpPr>
          <p:nvPr/>
        </p:nvSpPr>
        <p:spPr>
          <a:xfrm>
            <a:off x="1282854" y="195486"/>
            <a:ext cx="4801314" cy="461665"/>
          </a:xfrm>
          <a:prstGeom prst="rect">
            <a:avLst/>
          </a:prstGeom>
        </p:spPr>
        <p:txBody>
          <a:bodyPr wrap="none">
            <a:spAutoFit/>
          </a:bodyPr>
          <a:lstStyle>
            <a:defPPr>
              <a:defRPr lang="zh-CN"/>
            </a:defPPr>
            <a:lvl1pPr>
              <a:defRPr sz="2400" b="1">
                <a:latin typeface="微软雅黑" pitchFamily="34" charset="-122"/>
                <a:ea typeface="微软雅黑" pitchFamily="34" charset="-122"/>
              </a:defRPr>
            </a:lvl1pPr>
          </a:lstStyle>
          <a:p>
            <a:r>
              <a:rPr lang="zh-CN" altLang="en-US" dirty="0"/>
              <a:t>“两学一做”学习教育的开展形式</a:t>
            </a:r>
          </a:p>
        </p:txBody>
      </p:sp>
      <p:grpSp>
        <p:nvGrpSpPr>
          <p:cNvPr id="108" name="组合 107"/>
          <p:cNvGrpSpPr/>
          <p:nvPr/>
        </p:nvGrpSpPr>
        <p:grpSpPr>
          <a:xfrm>
            <a:off x="6385619" y="1331011"/>
            <a:ext cx="4563539" cy="918899"/>
            <a:chOff x="794420" y="1316747"/>
            <a:chExt cx="4563539" cy="918899"/>
          </a:xfrm>
        </p:grpSpPr>
        <p:grpSp>
          <p:nvGrpSpPr>
            <p:cNvPr id="109" name="组合 48"/>
            <p:cNvGrpSpPr>
              <a:grpSpLocks/>
            </p:cNvGrpSpPr>
            <p:nvPr/>
          </p:nvGrpSpPr>
          <p:grpSpPr bwMode="auto">
            <a:xfrm>
              <a:off x="794420" y="1316747"/>
              <a:ext cx="4563539" cy="918899"/>
              <a:chOff x="2678521" y="2847139"/>
              <a:chExt cx="12011025" cy="2417231"/>
            </a:xfrm>
          </p:grpSpPr>
          <p:sp>
            <p:nvSpPr>
              <p:cNvPr id="114" name="Freeform 19"/>
              <p:cNvSpPr>
                <a:spLocks/>
              </p:cNvSpPr>
              <p:nvPr/>
            </p:nvSpPr>
            <p:spPr bwMode="auto">
              <a:xfrm>
                <a:off x="2678521" y="2856133"/>
                <a:ext cx="12011025" cy="2408237"/>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solidFill>
                <a:srgbClr val="FF0000"/>
              </a:solidFill>
              <a:ln w="28575" cap="flat">
                <a:gradFill>
                  <a:gsLst>
                    <a:gs pos="0">
                      <a:sysClr val="window" lastClr="FFFFFF"/>
                    </a:gs>
                    <a:gs pos="100000">
                      <a:srgbClr val="DDDDDD"/>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endParaRPr>
              </a:p>
            </p:txBody>
          </p:sp>
          <p:sp>
            <p:nvSpPr>
              <p:cNvPr id="115" name="Freeform 20"/>
              <p:cNvSpPr>
                <a:spLocks noEditPoints="1"/>
              </p:cNvSpPr>
              <p:nvPr/>
            </p:nvSpPr>
            <p:spPr bwMode="auto">
              <a:xfrm>
                <a:off x="2678521" y="2847139"/>
                <a:ext cx="6005513" cy="2408237"/>
              </a:xfrm>
              <a:custGeom>
                <a:avLst/>
                <a:gdLst>
                  <a:gd name="T0" fmla="*/ 1280 w 1600"/>
                  <a:gd name="T1" fmla="*/ 0 h 640"/>
                  <a:gd name="T2" fmla="*/ 320 w 1600"/>
                  <a:gd name="T3" fmla="*/ 0 h 640"/>
                  <a:gd name="T4" fmla="*/ 0 w 1600"/>
                  <a:gd name="T5" fmla="*/ 320 h 640"/>
                  <a:gd name="T6" fmla="*/ 320 w 1600"/>
                  <a:gd name="T7" fmla="*/ 640 h 640"/>
                  <a:gd name="T8" fmla="*/ 1280 w 1600"/>
                  <a:gd name="T9" fmla="*/ 640 h 640"/>
                  <a:gd name="T10" fmla="*/ 1600 w 1600"/>
                  <a:gd name="T11" fmla="*/ 320 h 640"/>
                  <a:gd name="T12" fmla="*/ 1280 w 1600"/>
                  <a:gd name="T13" fmla="*/ 0 h 640"/>
                  <a:gd name="T14" fmla="*/ 1493 w 1600"/>
                  <a:gd name="T15" fmla="*/ 365 h 640"/>
                  <a:gd name="T16" fmla="*/ 1435 w 1600"/>
                  <a:gd name="T17" fmla="*/ 385 h 640"/>
                  <a:gd name="T18" fmla="*/ 1427 w 1600"/>
                  <a:gd name="T19" fmla="*/ 381 h 640"/>
                  <a:gd name="T20" fmla="*/ 1416 w 1600"/>
                  <a:gd name="T21" fmla="*/ 320 h 640"/>
                  <a:gd name="T22" fmla="*/ 1427 w 1600"/>
                  <a:gd name="T23" fmla="*/ 259 h 640"/>
                  <a:gd name="T24" fmla="*/ 1435 w 1600"/>
                  <a:gd name="T25" fmla="*/ 255 h 640"/>
                  <a:gd name="T26" fmla="*/ 1493 w 1600"/>
                  <a:gd name="T27" fmla="*/ 275 h 640"/>
                  <a:gd name="T28" fmla="*/ 1541 w 1600"/>
                  <a:gd name="T29" fmla="*/ 316 h 640"/>
                  <a:gd name="T30" fmla="*/ 1541 w 1600"/>
                  <a:gd name="T31" fmla="*/ 324 h 640"/>
                  <a:gd name="T32" fmla="*/ 1493 w 1600"/>
                  <a:gd name="T33" fmla="*/ 365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0" h="640">
                    <a:moveTo>
                      <a:pt x="1280" y="0"/>
                    </a:moveTo>
                    <a:cubicBezTo>
                      <a:pt x="320" y="0"/>
                      <a:pt x="320" y="0"/>
                      <a:pt x="320" y="0"/>
                    </a:cubicBezTo>
                    <a:cubicBezTo>
                      <a:pt x="144" y="0"/>
                      <a:pt x="0" y="144"/>
                      <a:pt x="0" y="320"/>
                    </a:cubicBezTo>
                    <a:cubicBezTo>
                      <a:pt x="0" y="496"/>
                      <a:pt x="144" y="640"/>
                      <a:pt x="320" y="640"/>
                    </a:cubicBezTo>
                    <a:cubicBezTo>
                      <a:pt x="1280" y="640"/>
                      <a:pt x="1280" y="640"/>
                      <a:pt x="1280" y="640"/>
                    </a:cubicBezTo>
                    <a:cubicBezTo>
                      <a:pt x="1456" y="640"/>
                      <a:pt x="1600" y="496"/>
                      <a:pt x="1600" y="320"/>
                    </a:cubicBezTo>
                    <a:cubicBezTo>
                      <a:pt x="1600" y="144"/>
                      <a:pt x="1456" y="0"/>
                      <a:pt x="1280" y="0"/>
                    </a:cubicBezTo>
                    <a:close/>
                    <a:moveTo>
                      <a:pt x="1493" y="365"/>
                    </a:moveTo>
                    <a:cubicBezTo>
                      <a:pt x="1455" y="387"/>
                      <a:pt x="1435" y="385"/>
                      <a:pt x="1435" y="385"/>
                    </a:cubicBezTo>
                    <a:cubicBezTo>
                      <a:pt x="1432" y="385"/>
                      <a:pt x="1429" y="383"/>
                      <a:pt x="1427" y="381"/>
                    </a:cubicBezTo>
                    <a:cubicBezTo>
                      <a:pt x="1427" y="381"/>
                      <a:pt x="1416" y="364"/>
                      <a:pt x="1416" y="320"/>
                    </a:cubicBezTo>
                    <a:cubicBezTo>
                      <a:pt x="1416" y="276"/>
                      <a:pt x="1427" y="259"/>
                      <a:pt x="1427" y="259"/>
                    </a:cubicBezTo>
                    <a:cubicBezTo>
                      <a:pt x="1429" y="257"/>
                      <a:pt x="1432" y="255"/>
                      <a:pt x="1435" y="255"/>
                    </a:cubicBezTo>
                    <a:cubicBezTo>
                      <a:pt x="1435" y="255"/>
                      <a:pt x="1455" y="253"/>
                      <a:pt x="1493" y="275"/>
                    </a:cubicBezTo>
                    <a:cubicBezTo>
                      <a:pt x="1532" y="297"/>
                      <a:pt x="1541" y="316"/>
                      <a:pt x="1541" y="316"/>
                    </a:cubicBezTo>
                    <a:cubicBezTo>
                      <a:pt x="1542" y="318"/>
                      <a:pt x="1542" y="322"/>
                      <a:pt x="1541" y="324"/>
                    </a:cubicBezTo>
                    <a:cubicBezTo>
                      <a:pt x="1541" y="324"/>
                      <a:pt x="1532" y="343"/>
                      <a:pt x="1493" y="365"/>
                    </a:cubicBezTo>
                    <a:close/>
                  </a:path>
                </a:pathLst>
              </a:custGeom>
              <a:gradFill>
                <a:gsLst>
                  <a:gs pos="0">
                    <a:srgbClr val="DEDEDE"/>
                  </a:gs>
                  <a:gs pos="100000">
                    <a:srgbClr val="FBFBFB"/>
                  </a:gs>
                </a:gsLst>
                <a:lin ang="5400000" scaled="1"/>
              </a:gradFill>
              <a:ln w="31750" cap="flat">
                <a:gradFill>
                  <a:gsLst>
                    <a:gs pos="0">
                      <a:sysClr val="window" lastClr="FFFFFF"/>
                    </a:gs>
                    <a:gs pos="100000">
                      <a:srgbClr val="DDDDDD"/>
                    </a:gs>
                  </a:gsLst>
                  <a:lin ang="5400000" scaled="1"/>
                </a:gradFill>
                <a:prstDash val="solid"/>
                <a:miter lim="800000"/>
                <a:headEnd/>
                <a:tailEnd/>
              </a:ln>
              <a:effectLst>
                <a:outerShdw blurRad="228600" dist="101600" dir="5400000" algn="t" rotWithShape="0">
                  <a:sysClr val="windowText" lastClr="000000">
                    <a:lumMod val="85000"/>
                    <a:lumOff val="15000"/>
                    <a:alpha val="33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endParaRPr>
              </a:p>
            </p:txBody>
          </p:sp>
          <p:sp>
            <p:nvSpPr>
              <p:cNvPr id="116" name="椭圆 115"/>
              <p:cNvSpPr/>
              <p:nvPr/>
            </p:nvSpPr>
            <p:spPr>
              <a:xfrm>
                <a:off x="2834834" y="3000057"/>
                <a:ext cx="2102400" cy="2102400"/>
              </a:xfrm>
              <a:prstGeom prst="ellipse">
                <a:avLst/>
              </a:prstGeom>
              <a:gradFill>
                <a:gsLst>
                  <a:gs pos="0">
                    <a:srgbClr val="DDDDDD"/>
                  </a:gs>
                  <a:gs pos="100000">
                    <a:srgbClr val="FBFBFB"/>
                  </a:gs>
                </a:gsLst>
                <a:lin ang="5400000" scaled="1"/>
              </a:gradFill>
              <a:ln w="101600" cap="flat">
                <a:gradFill>
                  <a:gsLst>
                    <a:gs pos="0">
                      <a:srgbClr val="FDFDFD"/>
                    </a:gs>
                    <a:gs pos="100000">
                      <a:srgbClr val="DDDDDD"/>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endParaRPr>
              </a:p>
            </p:txBody>
          </p:sp>
          <p:sp>
            <p:nvSpPr>
              <p:cNvPr id="117" name="Freeform 23"/>
              <p:cNvSpPr>
                <a:spLocks/>
              </p:cNvSpPr>
              <p:nvPr/>
            </p:nvSpPr>
            <p:spPr bwMode="auto">
              <a:xfrm>
                <a:off x="3298659" y="3423401"/>
                <a:ext cx="1174750" cy="1255712"/>
              </a:xfrm>
              <a:custGeom>
                <a:avLst/>
                <a:gdLst>
                  <a:gd name="T0" fmla="*/ 193 w 313"/>
                  <a:gd name="T1" fmla="*/ 279 h 334"/>
                  <a:gd name="T2" fmla="*/ 47 w 313"/>
                  <a:gd name="T3" fmla="*/ 330 h 334"/>
                  <a:gd name="T4" fmla="*/ 28 w 313"/>
                  <a:gd name="T5" fmla="*/ 319 h 334"/>
                  <a:gd name="T6" fmla="*/ 0 w 313"/>
                  <a:gd name="T7" fmla="*/ 167 h 334"/>
                  <a:gd name="T8" fmla="*/ 28 w 313"/>
                  <a:gd name="T9" fmla="*/ 15 h 334"/>
                  <a:gd name="T10" fmla="*/ 47 w 313"/>
                  <a:gd name="T11" fmla="*/ 4 h 334"/>
                  <a:gd name="T12" fmla="*/ 193 w 313"/>
                  <a:gd name="T13" fmla="*/ 55 h 334"/>
                  <a:gd name="T14" fmla="*/ 311 w 313"/>
                  <a:gd name="T15" fmla="*/ 156 h 334"/>
                  <a:gd name="T16" fmla="*/ 311 w 313"/>
                  <a:gd name="T17" fmla="*/ 178 h 334"/>
                  <a:gd name="T18" fmla="*/ 193 w 313"/>
                  <a:gd name="T19" fmla="*/ 27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334">
                    <a:moveTo>
                      <a:pt x="193" y="279"/>
                    </a:moveTo>
                    <a:cubicBezTo>
                      <a:pt x="98" y="334"/>
                      <a:pt x="47" y="330"/>
                      <a:pt x="47" y="330"/>
                    </a:cubicBezTo>
                    <a:cubicBezTo>
                      <a:pt x="40" y="329"/>
                      <a:pt x="32" y="325"/>
                      <a:pt x="28" y="319"/>
                    </a:cubicBezTo>
                    <a:cubicBezTo>
                      <a:pt x="28" y="319"/>
                      <a:pt x="0" y="277"/>
                      <a:pt x="0" y="167"/>
                    </a:cubicBezTo>
                    <a:cubicBezTo>
                      <a:pt x="0" y="57"/>
                      <a:pt x="28" y="15"/>
                      <a:pt x="28" y="15"/>
                    </a:cubicBezTo>
                    <a:cubicBezTo>
                      <a:pt x="32" y="9"/>
                      <a:pt x="40" y="5"/>
                      <a:pt x="47" y="4"/>
                    </a:cubicBezTo>
                    <a:cubicBezTo>
                      <a:pt x="47" y="4"/>
                      <a:pt x="98" y="0"/>
                      <a:pt x="193" y="55"/>
                    </a:cubicBezTo>
                    <a:cubicBezTo>
                      <a:pt x="289" y="110"/>
                      <a:pt x="311" y="156"/>
                      <a:pt x="311" y="156"/>
                    </a:cubicBezTo>
                    <a:cubicBezTo>
                      <a:pt x="313" y="162"/>
                      <a:pt x="313" y="172"/>
                      <a:pt x="311" y="178"/>
                    </a:cubicBezTo>
                    <a:cubicBezTo>
                      <a:pt x="311" y="178"/>
                      <a:pt x="289" y="224"/>
                      <a:pt x="193" y="279"/>
                    </a:cubicBezTo>
                    <a:close/>
                  </a:path>
                </a:pathLst>
              </a:custGeom>
              <a:solidFill>
                <a:srgbClr val="FF0000"/>
              </a:solidFill>
              <a:ln w="12700" cap="flat" cmpd="sng" algn="ctr">
                <a:noFill/>
                <a:prstDash val="solid"/>
                <a:miter lim="800000"/>
              </a:ln>
              <a:effectLst>
                <a:innerShdw blurRad="215900" dist="50800" dir="16200000">
                  <a:prstClr val="black">
                    <a:alpha val="42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110" name="文本框 64"/>
            <p:cNvSpPr txBox="1">
              <a:spLocks noChangeArrowheads="1"/>
            </p:cNvSpPr>
            <p:nvPr/>
          </p:nvSpPr>
          <p:spPr bwMode="auto">
            <a:xfrm>
              <a:off x="3249459" y="1434197"/>
              <a:ext cx="1061847" cy="34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zh-CN" altLang="en-US" sz="1800" b="1" dirty="0">
                  <a:effectLst>
                    <a:outerShdw blurRad="38100" dist="38100" dir="2700000" algn="tl">
                      <a:srgbClr val="000000">
                        <a:alpha val="43137"/>
                      </a:srgbClr>
                    </a:outerShdw>
                  </a:effectLst>
                </a:rPr>
                <a:t>基本单位</a:t>
              </a:r>
            </a:p>
          </p:txBody>
        </p:sp>
        <p:sp>
          <p:nvSpPr>
            <p:cNvPr id="111" name="Freeform 9"/>
            <p:cNvSpPr>
              <a:spLocks noEditPoints="1"/>
            </p:cNvSpPr>
            <p:nvPr/>
          </p:nvSpPr>
          <p:spPr bwMode="auto">
            <a:xfrm>
              <a:off x="1922303" y="1522633"/>
              <a:ext cx="458304" cy="459449"/>
            </a:xfrm>
            <a:custGeom>
              <a:avLst/>
              <a:gdLst>
                <a:gd name="T0" fmla="*/ 77737 w 406"/>
                <a:gd name="T1" fmla="*/ 370453 h 407"/>
                <a:gd name="T2" fmla="*/ 72775 w 406"/>
                <a:gd name="T3" fmla="*/ 358876 h 407"/>
                <a:gd name="T4" fmla="*/ 62851 w 406"/>
                <a:gd name="T5" fmla="*/ 352261 h 407"/>
                <a:gd name="T6" fmla="*/ 67813 w 406"/>
                <a:gd name="T7" fmla="*/ 372107 h 407"/>
                <a:gd name="T8" fmla="*/ 86007 w 406"/>
                <a:gd name="T9" fmla="*/ 380376 h 407"/>
                <a:gd name="T10" fmla="*/ 26464 w 406"/>
                <a:gd name="T11" fmla="*/ 253033 h 407"/>
                <a:gd name="T12" fmla="*/ 97584 w 406"/>
                <a:gd name="T13" fmla="*/ 138920 h 407"/>
                <a:gd name="T14" fmla="*/ 135626 w 406"/>
                <a:gd name="T15" fmla="*/ 114113 h 407"/>
                <a:gd name="T16" fmla="*/ 150512 w 406"/>
                <a:gd name="T17" fmla="*/ 67806 h 407"/>
                <a:gd name="T18" fmla="*/ 99238 w 406"/>
                <a:gd name="T19" fmla="*/ 104190 h 407"/>
                <a:gd name="T20" fmla="*/ 3308 w 406"/>
                <a:gd name="T21" fmla="*/ 297686 h 407"/>
                <a:gd name="T22" fmla="*/ 79391 w 406"/>
                <a:gd name="T23" fmla="*/ 386991 h 407"/>
                <a:gd name="T24" fmla="*/ 168705 w 406"/>
                <a:gd name="T25" fmla="*/ 49614 h 407"/>
                <a:gd name="T26" fmla="*/ 244788 w 406"/>
                <a:gd name="T27" fmla="*/ 23153 h 407"/>
                <a:gd name="T28" fmla="*/ 188553 w 406"/>
                <a:gd name="T29" fmla="*/ 47960 h 407"/>
                <a:gd name="T30" fmla="*/ 234864 w 406"/>
                <a:gd name="T31" fmla="*/ 19846 h 407"/>
                <a:gd name="T32" fmla="*/ 190207 w 406"/>
                <a:gd name="T33" fmla="*/ 39691 h 407"/>
                <a:gd name="T34" fmla="*/ 170359 w 406"/>
                <a:gd name="T35" fmla="*/ 51268 h 407"/>
                <a:gd name="T36" fmla="*/ 16540 w 406"/>
                <a:gd name="T37" fmla="*/ 324146 h 407"/>
                <a:gd name="T38" fmla="*/ 18194 w 406"/>
                <a:gd name="T39" fmla="*/ 324146 h 407"/>
                <a:gd name="T40" fmla="*/ 332449 w 406"/>
                <a:gd name="T41" fmla="*/ 625140 h 407"/>
                <a:gd name="T42" fmla="*/ 229902 w 406"/>
                <a:gd name="T43" fmla="*/ 454797 h 407"/>
                <a:gd name="T44" fmla="*/ 84353 w 406"/>
                <a:gd name="T45" fmla="*/ 411798 h 407"/>
                <a:gd name="T46" fmla="*/ 47965 w 406"/>
                <a:gd name="T47" fmla="*/ 415106 h 407"/>
                <a:gd name="T48" fmla="*/ 8270 w 406"/>
                <a:gd name="T49" fmla="*/ 398568 h 407"/>
                <a:gd name="T50" fmla="*/ 14886 w 406"/>
                <a:gd name="T51" fmla="*/ 436605 h 407"/>
                <a:gd name="T52" fmla="*/ 133972 w 406"/>
                <a:gd name="T53" fmla="*/ 583794 h 407"/>
                <a:gd name="T54" fmla="*/ 28118 w 406"/>
                <a:gd name="T55" fmla="*/ 373761 h 407"/>
                <a:gd name="T56" fmla="*/ 31425 w 406"/>
                <a:gd name="T57" fmla="*/ 365492 h 407"/>
                <a:gd name="T58" fmla="*/ 23156 w 406"/>
                <a:gd name="T59" fmla="*/ 355569 h 407"/>
                <a:gd name="T60" fmla="*/ 13232 w 406"/>
                <a:gd name="T61" fmla="*/ 355569 h 407"/>
                <a:gd name="T62" fmla="*/ 466420 w 406"/>
                <a:gd name="T63" fmla="*/ 61191 h 407"/>
                <a:gd name="T64" fmla="*/ 511078 w 406"/>
                <a:gd name="T65" fmla="*/ 69460 h 407"/>
                <a:gd name="T66" fmla="*/ 645049 w 406"/>
                <a:gd name="T67" fmla="*/ 464720 h 407"/>
                <a:gd name="T68" fmla="*/ 471382 w 406"/>
                <a:gd name="T69" fmla="*/ 61191 h 407"/>
                <a:gd name="T70" fmla="*/ 471382 w 406"/>
                <a:gd name="T71" fmla="*/ 61191 h 407"/>
                <a:gd name="T72" fmla="*/ 654973 w 406"/>
                <a:gd name="T73" fmla="*/ 223264 h 407"/>
                <a:gd name="T74" fmla="*/ 650011 w 406"/>
                <a:gd name="T75" fmla="*/ 196803 h 407"/>
                <a:gd name="T76" fmla="*/ 562351 w 406"/>
                <a:gd name="T77" fmla="*/ 76075 h 407"/>
                <a:gd name="T78" fmla="*/ 320871 w 406"/>
                <a:gd name="T79" fmla="*/ 11577 h 407"/>
                <a:gd name="T80" fmla="*/ 305985 w 406"/>
                <a:gd name="T81" fmla="*/ 24807 h 407"/>
                <a:gd name="T82" fmla="*/ 279521 w 406"/>
                <a:gd name="T83" fmla="*/ 21500 h 407"/>
                <a:gd name="T84" fmla="*/ 274560 w 406"/>
                <a:gd name="T85" fmla="*/ 33076 h 407"/>
                <a:gd name="T86" fmla="*/ 296061 w 406"/>
                <a:gd name="T87" fmla="*/ 28115 h 407"/>
                <a:gd name="T88" fmla="*/ 317563 w 406"/>
                <a:gd name="T89" fmla="*/ 31422 h 407"/>
                <a:gd name="T90" fmla="*/ 305985 w 406"/>
                <a:gd name="T91" fmla="*/ 90959 h 407"/>
                <a:gd name="T92" fmla="*/ 370490 w 406"/>
                <a:gd name="T93" fmla="*/ 44653 h 407"/>
                <a:gd name="T94" fmla="*/ 400261 w 406"/>
                <a:gd name="T95" fmla="*/ 41345 h 407"/>
                <a:gd name="T96" fmla="*/ 491230 w 406"/>
                <a:gd name="T97" fmla="*/ 61191 h 407"/>
                <a:gd name="T98" fmla="*/ 469728 w 406"/>
                <a:gd name="T99" fmla="*/ 82690 h 407"/>
                <a:gd name="T100" fmla="*/ 393646 w 406"/>
                <a:gd name="T101" fmla="*/ 74421 h 407"/>
                <a:gd name="T102" fmla="*/ 310947 w 406"/>
                <a:gd name="T103" fmla="*/ 158766 h 407"/>
                <a:gd name="T104" fmla="*/ 365528 w 406"/>
                <a:gd name="T105" fmla="*/ 309262 h 407"/>
                <a:gd name="T106" fmla="*/ 529271 w 406"/>
                <a:gd name="T107" fmla="*/ 353915 h 407"/>
                <a:gd name="T108" fmla="*/ 539195 w 406"/>
                <a:gd name="T109" fmla="*/ 570564 h 407"/>
                <a:gd name="T110" fmla="*/ 613624 w 406"/>
                <a:gd name="T111" fmla="*/ 128997 h 407"/>
                <a:gd name="T112" fmla="*/ 347334 w 406"/>
                <a:gd name="T113" fmla="*/ 11577 h 407"/>
                <a:gd name="T114" fmla="*/ 353950 w 406"/>
                <a:gd name="T115" fmla="*/ 11577 h 407"/>
                <a:gd name="T116" fmla="*/ 444919 w 406"/>
                <a:gd name="T117" fmla="*/ 23153 h 407"/>
                <a:gd name="T118" fmla="*/ 448227 w 406"/>
                <a:gd name="T119" fmla="*/ 38038 h 407"/>
                <a:gd name="T120" fmla="*/ 456497 w 406"/>
                <a:gd name="T121" fmla="*/ 28115 h 407"/>
                <a:gd name="T122" fmla="*/ 382068 w 406"/>
                <a:gd name="T123" fmla="*/ 54576 h 407"/>
                <a:gd name="T124" fmla="*/ 461458 w 406"/>
                <a:gd name="T125" fmla="*/ 57883 h 4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06" h="407">
                  <a:moveTo>
                    <a:pt x="44" y="222"/>
                  </a:moveTo>
                  <a:cubicBezTo>
                    <a:pt x="44" y="223"/>
                    <a:pt x="45" y="223"/>
                    <a:pt x="45" y="223"/>
                  </a:cubicBezTo>
                  <a:cubicBezTo>
                    <a:pt x="45" y="223"/>
                    <a:pt x="45" y="223"/>
                    <a:pt x="45" y="223"/>
                  </a:cubicBezTo>
                  <a:cubicBezTo>
                    <a:pt x="45" y="222"/>
                    <a:pt x="45" y="222"/>
                    <a:pt x="45" y="222"/>
                  </a:cubicBezTo>
                  <a:cubicBezTo>
                    <a:pt x="45" y="221"/>
                    <a:pt x="45" y="221"/>
                    <a:pt x="45" y="221"/>
                  </a:cubicBezTo>
                  <a:cubicBezTo>
                    <a:pt x="45" y="221"/>
                    <a:pt x="45" y="221"/>
                    <a:pt x="45" y="221"/>
                  </a:cubicBezTo>
                  <a:cubicBezTo>
                    <a:pt x="45" y="221"/>
                    <a:pt x="45" y="221"/>
                    <a:pt x="45" y="221"/>
                  </a:cubicBezTo>
                  <a:cubicBezTo>
                    <a:pt x="44" y="221"/>
                    <a:pt x="44" y="221"/>
                    <a:pt x="44" y="221"/>
                  </a:cubicBezTo>
                  <a:cubicBezTo>
                    <a:pt x="44" y="222"/>
                    <a:pt x="44" y="222"/>
                    <a:pt x="44" y="222"/>
                  </a:cubicBezTo>
                  <a:close/>
                  <a:moveTo>
                    <a:pt x="45" y="221"/>
                  </a:moveTo>
                  <a:cubicBezTo>
                    <a:pt x="45" y="221"/>
                    <a:pt x="45" y="221"/>
                    <a:pt x="45" y="221"/>
                  </a:cubicBezTo>
                  <a:cubicBezTo>
                    <a:pt x="45" y="221"/>
                    <a:pt x="45" y="221"/>
                    <a:pt x="45" y="221"/>
                  </a:cubicBezTo>
                  <a:cubicBezTo>
                    <a:pt x="45" y="221"/>
                    <a:pt x="45" y="220"/>
                    <a:pt x="45" y="220"/>
                  </a:cubicBezTo>
                  <a:cubicBezTo>
                    <a:pt x="45" y="219"/>
                    <a:pt x="45" y="219"/>
                    <a:pt x="45" y="219"/>
                  </a:cubicBezTo>
                  <a:cubicBezTo>
                    <a:pt x="45" y="219"/>
                    <a:pt x="45" y="219"/>
                    <a:pt x="45" y="219"/>
                  </a:cubicBezTo>
                  <a:cubicBezTo>
                    <a:pt x="45" y="219"/>
                    <a:pt x="45" y="219"/>
                    <a:pt x="45" y="219"/>
                  </a:cubicBezTo>
                  <a:cubicBezTo>
                    <a:pt x="44" y="220"/>
                    <a:pt x="44" y="220"/>
                    <a:pt x="44" y="220"/>
                  </a:cubicBezTo>
                  <a:cubicBezTo>
                    <a:pt x="44" y="220"/>
                    <a:pt x="44" y="220"/>
                    <a:pt x="45" y="221"/>
                  </a:cubicBezTo>
                  <a:close/>
                  <a:moveTo>
                    <a:pt x="47" y="225"/>
                  </a:moveTo>
                  <a:cubicBezTo>
                    <a:pt x="47" y="224"/>
                    <a:pt x="47" y="224"/>
                    <a:pt x="47" y="224"/>
                  </a:cubicBezTo>
                  <a:cubicBezTo>
                    <a:pt x="47" y="224"/>
                    <a:pt x="47" y="224"/>
                    <a:pt x="47" y="224"/>
                  </a:cubicBezTo>
                  <a:cubicBezTo>
                    <a:pt x="46" y="224"/>
                    <a:pt x="46" y="224"/>
                    <a:pt x="46" y="224"/>
                  </a:cubicBezTo>
                  <a:cubicBezTo>
                    <a:pt x="46" y="225"/>
                    <a:pt x="46" y="225"/>
                    <a:pt x="46" y="225"/>
                  </a:cubicBezTo>
                  <a:cubicBezTo>
                    <a:pt x="46" y="225"/>
                    <a:pt x="46" y="225"/>
                    <a:pt x="46" y="225"/>
                  </a:cubicBezTo>
                  <a:cubicBezTo>
                    <a:pt x="46" y="226"/>
                    <a:pt x="46" y="226"/>
                    <a:pt x="46" y="226"/>
                  </a:cubicBezTo>
                  <a:cubicBezTo>
                    <a:pt x="46" y="227"/>
                    <a:pt x="46" y="227"/>
                    <a:pt x="46" y="227"/>
                  </a:cubicBezTo>
                  <a:cubicBezTo>
                    <a:pt x="47" y="226"/>
                    <a:pt x="47" y="226"/>
                    <a:pt x="47" y="226"/>
                  </a:cubicBezTo>
                  <a:cubicBezTo>
                    <a:pt x="47" y="226"/>
                    <a:pt x="47" y="225"/>
                    <a:pt x="47" y="225"/>
                  </a:cubicBezTo>
                  <a:close/>
                  <a:moveTo>
                    <a:pt x="40" y="214"/>
                  </a:moveTo>
                  <a:cubicBezTo>
                    <a:pt x="40" y="215"/>
                    <a:pt x="40" y="215"/>
                    <a:pt x="40" y="215"/>
                  </a:cubicBezTo>
                  <a:cubicBezTo>
                    <a:pt x="39" y="215"/>
                    <a:pt x="39" y="215"/>
                    <a:pt x="39" y="215"/>
                  </a:cubicBezTo>
                  <a:cubicBezTo>
                    <a:pt x="39" y="215"/>
                    <a:pt x="39" y="216"/>
                    <a:pt x="40" y="216"/>
                  </a:cubicBezTo>
                  <a:cubicBezTo>
                    <a:pt x="40" y="216"/>
                    <a:pt x="40" y="216"/>
                    <a:pt x="40" y="216"/>
                  </a:cubicBezTo>
                  <a:cubicBezTo>
                    <a:pt x="40" y="216"/>
                    <a:pt x="40" y="216"/>
                    <a:pt x="40" y="216"/>
                  </a:cubicBezTo>
                  <a:cubicBezTo>
                    <a:pt x="40" y="216"/>
                    <a:pt x="40" y="216"/>
                    <a:pt x="40" y="216"/>
                  </a:cubicBezTo>
                  <a:cubicBezTo>
                    <a:pt x="40" y="216"/>
                    <a:pt x="40" y="216"/>
                    <a:pt x="40" y="215"/>
                  </a:cubicBezTo>
                  <a:cubicBezTo>
                    <a:pt x="40" y="214"/>
                    <a:pt x="40" y="214"/>
                    <a:pt x="40" y="214"/>
                  </a:cubicBezTo>
                  <a:cubicBezTo>
                    <a:pt x="40" y="214"/>
                    <a:pt x="40" y="214"/>
                    <a:pt x="40" y="214"/>
                  </a:cubicBezTo>
                  <a:cubicBezTo>
                    <a:pt x="40" y="214"/>
                    <a:pt x="40" y="214"/>
                    <a:pt x="40" y="214"/>
                  </a:cubicBezTo>
                  <a:close/>
                  <a:moveTo>
                    <a:pt x="44" y="217"/>
                  </a:moveTo>
                  <a:cubicBezTo>
                    <a:pt x="43" y="217"/>
                    <a:pt x="43" y="217"/>
                    <a:pt x="43" y="217"/>
                  </a:cubicBezTo>
                  <a:cubicBezTo>
                    <a:pt x="43" y="217"/>
                    <a:pt x="43" y="217"/>
                    <a:pt x="43" y="217"/>
                  </a:cubicBezTo>
                  <a:cubicBezTo>
                    <a:pt x="43" y="218"/>
                    <a:pt x="43" y="219"/>
                    <a:pt x="43" y="219"/>
                  </a:cubicBezTo>
                  <a:cubicBezTo>
                    <a:pt x="43" y="219"/>
                    <a:pt x="43" y="219"/>
                    <a:pt x="43" y="219"/>
                  </a:cubicBezTo>
                  <a:cubicBezTo>
                    <a:pt x="44" y="219"/>
                    <a:pt x="44" y="218"/>
                    <a:pt x="44" y="217"/>
                  </a:cubicBezTo>
                  <a:cubicBezTo>
                    <a:pt x="44" y="217"/>
                    <a:pt x="44" y="217"/>
                    <a:pt x="44" y="217"/>
                  </a:cubicBezTo>
                  <a:close/>
                  <a:moveTo>
                    <a:pt x="41" y="215"/>
                  </a:moveTo>
                  <a:cubicBezTo>
                    <a:pt x="42" y="214"/>
                    <a:pt x="42" y="214"/>
                    <a:pt x="42" y="214"/>
                  </a:cubicBezTo>
                  <a:cubicBezTo>
                    <a:pt x="42" y="214"/>
                    <a:pt x="42" y="214"/>
                    <a:pt x="42" y="214"/>
                  </a:cubicBezTo>
                  <a:cubicBezTo>
                    <a:pt x="41" y="214"/>
                    <a:pt x="41" y="214"/>
                    <a:pt x="41" y="214"/>
                  </a:cubicBezTo>
                  <a:cubicBezTo>
                    <a:pt x="41" y="214"/>
                    <a:pt x="41" y="214"/>
                    <a:pt x="41" y="214"/>
                  </a:cubicBezTo>
                  <a:cubicBezTo>
                    <a:pt x="41" y="214"/>
                    <a:pt x="41" y="214"/>
                    <a:pt x="41" y="214"/>
                  </a:cubicBezTo>
                  <a:cubicBezTo>
                    <a:pt x="41" y="214"/>
                    <a:pt x="41" y="215"/>
                    <a:pt x="41" y="215"/>
                  </a:cubicBezTo>
                  <a:close/>
                  <a:moveTo>
                    <a:pt x="39" y="213"/>
                  </a:moveTo>
                  <a:cubicBezTo>
                    <a:pt x="39" y="212"/>
                    <a:pt x="39" y="212"/>
                    <a:pt x="39" y="212"/>
                  </a:cubicBezTo>
                  <a:cubicBezTo>
                    <a:pt x="39" y="212"/>
                    <a:pt x="39" y="212"/>
                    <a:pt x="39" y="212"/>
                  </a:cubicBezTo>
                  <a:cubicBezTo>
                    <a:pt x="39" y="211"/>
                    <a:pt x="39" y="211"/>
                    <a:pt x="39" y="211"/>
                  </a:cubicBezTo>
                  <a:cubicBezTo>
                    <a:pt x="38" y="211"/>
                    <a:pt x="38" y="211"/>
                    <a:pt x="38" y="211"/>
                  </a:cubicBezTo>
                  <a:cubicBezTo>
                    <a:pt x="38" y="211"/>
                    <a:pt x="38" y="211"/>
                    <a:pt x="38" y="211"/>
                  </a:cubicBezTo>
                  <a:cubicBezTo>
                    <a:pt x="38" y="212"/>
                    <a:pt x="38" y="212"/>
                    <a:pt x="38" y="213"/>
                  </a:cubicBezTo>
                  <a:lnTo>
                    <a:pt x="39" y="213"/>
                  </a:lnTo>
                  <a:close/>
                  <a:moveTo>
                    <a:pt x="41" y="224"/>
                  </a:moveTo>
                  <a:cubicBezTo>
                    <a:pt x="41" y="224"/>
                    <a:pt x="41" y="224"/>
                    <a:pt x="41" y="224"/>
                  </a:cubicBezTo>
                  <a:cubicBezTo>
                    <a:pt x="41" y="224"/>
                    <a:pt x="41" y="224"/>
                    <a:pt x="41" y="224"/>
                  </a:cubicBezTo>
                  <a:cubicBezTo>
                    <a:pt x="41" y="224"/>
                    <a:pt x="41" y="224"/>
                    <a:pt x="41" y="224"/>
                  </a:cubicBezTo>
                  <a:cubicBezTo>
                    <a:pt x="40" y="224"/>
                    <a:pt x="40" y="224"/>
                    <a:pt x="40" y="224"/>
                  </a:cubicBezTo>
                  <a:cubicBezTo>
                    <a:pt x="40" y="224"/>
                    <a:pt x="40" y="224"/>
                    <a:pt x="40" y="224"/>
                  </a:cubicBezTo>
                  <a:cubicBezTo>
                    <a:pt x="40" y="224"/>
                    <a:pt x="40" y="224"/>
                    <a:pt x="40" y="224"/>
                  </a:cubicBezTo>
                  <a:cubicBezTo>
                    <a:pt x="40" y="224"/>
                    <a:pt x="40" y="224"/>
                    <a:pt x="40" y="224"/>
                  </a:cubicBezTo>
                  <a:cubicBezTo>
                    <a:pt x="40" y="224"/>
                    <a:pt x="40" y="224"/>
                    <a:pt x="40" y="224"/>
                  </a:cubicBezTo>
                  <a:cubicBezTo>
                    <a:pt x="40" y="224"/>
                    <a:pt x="40" y="224"/>
                    <a:pt x="40" y="224"/>
                  </a:cubicBezTo>
                  <a:cubicBezTo>
                    <a:pt x="40" y="225"/>
                    <a:pt x="40" y="225"/>
                    <a:pt x="40" y="225"/>
                  </a:cubicBezTo>
                  <a:cubicBezTo>
                    <a:pt x="40" y="225"/>
                    <a:pt x="40" y="225"/>
                    <a:pt x="40" y="225"/>
                  </a:cubicBezTo>
                  <a:cubicBezTo>
                    <a:pt x="40" y="225"/>
                    <a:pt x="40" y="225"/>
                    <a:pt x="40" y="225"/>
                  </a:cubicBezTo>
                  <a:cubicBezTo>
                    <a:pt x="40" y="225"/>
                    <a:pt x="40" y="225"/>
                    <a:pt x="40" y="225"/>
                  </a:cubicBezTo>
                  <a:cubicBezTo>
                    <a:pt x="41" y="225"/>
                    <a:pt x="41" y="225"/>
                    <a:pt x="41" y="225"/>
                  </a:cubicBezTo>
                  <a:cubicBezTo>
                    <a:pt x="41" y="225"/>
                    <a:pt x="41" y="225"/>
                    <a:pt x="41" y="225"/>
                  </a:cubicBezTo>
                  <a:cubicBezTo>
                    <a:pt x="41" y="225"/>
                    <a:pt x="41" y="225"/>
                    <a:pt x="41" y="225"/>
                  </a:cubicBezTo>
                  <a:cubicBezTo>
                    <a:pt x="41" y="225"/>
                    <a:pt x="41" y="225"/>
                    <a:pt x="41" y="225"/>
                  </a:cubicBezTo>
                  <a:cubicBezTo>
                    <a:pt x="41" y="225"/>
                    <a:pt x="41" y="225"/>
                    <a:pt x="41" y="225"/>
                  </a:cubicBezTo>
                  <a:cubicBezTo>
                    <a:pt x="41" y="225"/>
                    <a:pt x="41" y="225"/>
                    <a:pt x="41" y="225"/>
                  </a:cubicBezTo>
                  <a:lnTo>
                    <a:pt x="41" y="224"/>
                  </a:lnTo>
                  <a:close/>
                  <a:moveTo>
                    <a:pt x="48" y="239"/>
                  </a:moveTo>
                  <a:cubicBezTo>
                    <a:pt x="49" y="239"/>
                    <a:pt x="49" y="239"/>
                    <a:pt x="49" y="239"/>
                  </a:cubicBezTo>
                  <a:cubicBezTo>
                    <a:pt x="49" y="239"/>
                    <a:pt x="49" y="239"/>
                    <a:pt x="49" y="239"/>
                  </a:cubicBezTo>
                  <a:cubicBezTo>
                    <a:pt x="49" y="238"/>
                    <a:pt x="48" y="238"/>
                    <a:pt x="48" y="238"/>
                  </a:cubicBezTo>
                  <a:cubicBezTo>
                    <a:pt x="48" y="238"/>
                    <a:pt x="48" y="238"/>
                    <a:pt x="48" y="238"/>
                  </a:cubicBezTo>
                  <a:cubicBezTo>
                    <a:pt x="48" y="238"/>
                    <a:pt x="48" y="238"/>
                    <a:pt x="48" y="238"/>
                  </a:cubicBezTo>
                  <a:cubicBezTo>
                    <a:pt x="48" y="238"/>
                    <a:pt x="48" y="238"/>
                    <a:pt x="48" y="238"/>
                  </a:cubicBezTo>
                  <a:cubicBezTo>
                    <a:pt x="48" y="238"/>
                    <a:pt x="48" y="238"/>
                    <a:pt x="48" y="238"/>
                  </a:cubicBezTo>
                  <a:cubicBezTo>
                    <a:pt x="48" y="238"/>
                    <a:pt x="48" y="238"/>
                    <a:pt x="48" y="238"/>
                  </a:cubicBezTo>
                  <a:cubicBezTo>
                    <a:pt x="48" y="238"/>
                    <a:pt x="48" y="238"/>
                    <a:pt x="48" y="238"/>
                  </a:cubicBezTo>
                  <a:cubicBezTo>
                    <a:pt x="48" y="239"/>
                    <a:pt x="48" y="239"/>
                    <a:pt x="48" y="239"/>
                  </a:cubicBezTo>
                  <a:close/>
                  <a:moveTo>
                    <a:pt x="52" y="230"/>
                  </a:moveTo>
                  <a:cubicBezTo>
                    <a:pt x="51" y="230"/>
                    <a:pt x="51" y="230"/>
                    <a:pt x="51" y="230"/>
                  </a:cubicBezTo>
                  <a:cubicBezTo>
                    <a:pt x="51" y="230"/>
                    <a:pt x="51" y="230"/>
                    <a:pt x="51" y="230"/>
                  </a:cubicBezTo>
                  <a:cubicBezTo>
                    <a:pt x="51" y="231"/>
                    <a:pt x="52" y="232"/>
                    <a:pt x="52" y="232"/>
                  </a:cubicBezTo>
                  <a:cubicBezTo>
                    <a:pt x="52" y="231"/>
                    <a:pt x="52" y="231"/>
                    <a:pt x="52" y="231"/>
                  </a:cubicBezTo>
                  <a:cubicBezTo>
                    <a:pt x="53" y="231"/>
                    <a:pt x="53" y="231"/>
                    <a:pt x="53" y="231"/>
                  </a:cubicBezTo>
                  <a:cubicBezTo>
                    <a:pt x="52" y="230"/>
                    <a:pt x="52" y="230"/>
                    <a:pt x="52" y="230"/>
                  </a:cubicBezTo>
                  <a:close/>
                  <a:moveTo>
                    <a:pt x="3" y="184"/>
                  </a:moveTo>
                  <a:cubicBezTo>
                    <a:pt x="3" y="183"/>
                    <a:pt x="3" y="181"/>
                    <a:pt x="5" y="179"/>
                  </a:cubicBezTo>
                  <a:cubicBezTo>
                    <a:pt x="5" y="179"/>
                    <a:pt x="5" y="180"/>
                    <a:pt x="5" y="181"/>
                  </a:cubicBezTo>
                  <a:cubicBezTo>
                    <a:pt x="5" y="182"/>
                    <a:pt x="5" y="182"/>
                    <a:pt x="5" y="182"/>
                  </a:cubicBezTo>
                  <a:cubicBezTo>
                    <a:pt x="5" y="182"/>
                    <a:pt x="5" y="182"/>
                    <a:pt x="5" y="182"/>
                  </a:cubicBezTo>
                  <a:cubicBezTo>
                    <a:pt x="5" y="181"/>
                    <a:pt x="6" y="181"/>
                    <a:pt x="6" y="180"/>
                  </a:cubicBezTo>
                  <a:cubicBezTo>
                    <a:pt x="6" y="181"/>
                    <a:pt x="6" y="181"/>
                    <a:pt x="6" y="181"/>
                  </a:cubicBezTo>
                  <a:cubicBezTo>
                    <a:pt x="6" y="183"/>
                    <a:pt x="6" y="184"/>
                    <a:pt x="6" y="185"/>
                  </a:cubicBezTo>
                  <a:cubicBezTo>
                    <a:pt x="6" y="186"/>
                    <a:pt x="6" y="188"/>
                    <a:pt x="6" y="189"/>
                  </a:cubicBezTo>
                  <a:cubicBezTo>
                    <a:pt x="6" y="190"/>
                    <a:pt x="6" y="191"/>
                    <a:pt x="6" y="192"/>
                  </a:cubicBezTo>
                  <a:cubicBezTo>
                    <a:pt x="6" y="194"/>
                    <a:pt x="6" y="195"/>
                    <a:pt x="7" y="199"/>
                  </a:cubicBezTo>
                  <a:cubicBezTo>
                    <a:pt x="7" y="199"/>
                    <a:pt x="7" y="199"/>
                    <a:pt x="7" y="199"/>
                  </a:cubicBezTo>
                  <a:cubicBezTo>
                    <a:pt x="7" y="199"/>
                    <a:pt x="7" y="199"/>
                    <a:pt x="7" y="199"/>
                  </a:cubicBezTo>
                  <a:cubicBezTo>
                    <a:pt x="7" y="199"/>
                    <a:pt x="7" y="199"/>
                    <a:pt x="7" y="199"/>
                  </a:cubicBezTo>
                  <a:cubicBezTo>
                    <a:pt x="7" y="199"/>
                    <a:pt x="7" y="199"/>
                    <a:pt x="7" y="199"/>
                  </a:cubicBezTo>
                  <a:cubicBezTo>
                    <a:pt x="9" y="195"/>
                    <a:pt x="9" y="194"/>
                    <a:pt x="9" y="184"/>
                  </a:cubicBezTo>
                  <a:cubicBezTo>
                    <a:pt x="9" y="174"/>
                    <a:pt x="9" y="172"/>
                    <a:pt x="10" y="170"/>
                  </a:cubicBezTo>
                  <a:cubicBezTo>
                    <a:pt x="11" y="166"/>
                    <a:pt x="12" y="163"/>
                    <a:pt x="13" y="160"/>
                  </a:cubicBezTo>
                  <a:cubicBezTo>
                    <a:pt x="14" y="158"/>
                    <a:pt x="15" y="155"/>
                    <a:pt x="16" y="153"/>
                  </a:cubicBezTo>
                  <a:cubicBezTo>
                    <a:pt x="16" y="153"/>
                    <a:pt x="16" y="153"/>
                    <a:pt x="16" y="153"/>
                  </a:cubicBezTo>
                  <a:cubicBezTo>
                    <a:pt x="16" y="153"/>
                    <a:pt x="16" y="153"/>
                    <a:pt x="16" y="153"/>
                  </a:cubicBezTo>
                  <a:cubicBezTo>
                    <a:pt x="22" y="138"/>
                    <a:pt x="23" y="135"/>
                    <a:pt x="24" y="133"/>
                  </a:cubicBezTo>
                  <a:cubicBezTo>
                    <a:pt x="24" y="133"/>
                    <a:pt x="24" y="133"/>
                    <a:pt x="24" y="133"/>
                  </a:cubicBezTo>
                  <a:cubicBezTo>
                    <a:pt x="24" y="132"/>
                    <a:pt x="24" y="132"/>
                    <a:pt x="24" y="132"/>
                  </a:cubicBezTo>
                  <a:cubicBezTo>
                    <a:pt x="28" y="127"/>
                    <a:pt x="31" y="122"/>
                    <a:pt x="34" y="116"/>
                  </a:cubicBezTo>
                  <a:cubicBezTo>
                    <a:pt x="37" y="109"/>
                    <a:pt x="41" y="102"/>
                    <a:pt x="48" y="96"/>
                  </a:cubicBezTo>
                  <a:cubicBezTo>
                    <a:pt x="48" y="96"/>
                    <a:pt x="48" y="96"/>
                    <a:pt x="48" y="96"/>
                  </a:cubicBezTo>
                  <a:cubicBezTo>
                    <a:pt x="48" y="96"/>
                    <a:pt x="48" y="96"/>
                    <a:pt x="48" y="96"/>
                  </a:cubicBezTo>
                  <a:cubicBezTo>
                    <a:pt x="49" y="95"/>
                    <a:pt x="51" y="93"/>
                    <a:pt x="52" y="92"/>
                  </a:cubicBezTo>
                  <a:cubicBezTo>
                    <a:pt x="53" y="91"/>
                    <a:pt x="53" y="90"/>
                    <a:pt x="54" y="90"/>
                  </a:cubicBezTo>
                  <a:cubicBezTo>
                    <a:pt x="50" y="94"/>
                    <a:pt x="50" y="95"/>
                    <a:pt x="49" y="97"/>
                  </a:cubicBezTo>
                  <a:cubicBezTo>
                    <a:pt x="49" y="97"/>
                    <a:pt x="49" y="97"/>
                    <a:pt x="49" y="97"/>
                  </a:cubicBezTo>
                  <a:cubicBezTo>
                    <a:pt x="49" y="97"/>
                    <a:pt x="49" y="97"/>
                    <a:pt x="49" y="97"/>
                  </a:cubicBezTo>
                  <a:cubicBezTo>
                    <a:pt x="50" y="97"/>
                    <a:pt x="50" y="97"/>
                    <a:pt x="50" y="97"/>
                  </a:cubicBezTo>
                  <a:cubicBezTo>
                    <a:pt x="54" y="93"/>
                    <a:pt x="62" y="85"/>
                    <a:pt x="62" y="85"/>
                  </a:cubicBezTo>
                  <a:cubicBezTo>
                    <a:pt x="62" y="85"/>
                    <a:pt x="62" y="85"/>
                    <a:pt x="62" y="85"/>
                  </a:cubicBezTo>
                  <a:cubicBezTo>
                    <a:pt x="62" y="85"/>
                    <a:pt x="62" y="85"/>
                    <a:pt x="62" y="85"/>
                  </a:cubicBezTo>
                  <a:cubicBezTo>
                    <a:pt x="62" y="84"/>
                    <a:pt x="62" y="84"/>
                    <a:pt x="62" y="84"/>
                  </a:cubicBezTo>
                  <a:cubicBezTo>
                    <a:pt x="61" y="84"/>
                    <a:pt x="60" y="84"/>
                    <a:pt x="60" y="84"/>
                  </a:cubicBezTo>
                  <a:cubicBezTo>
                    <a:pt x="59" y="84"/>
                    <a:pt x="59" y="84"/>
                    <a:pt x="59" y="84"/>
                  </a:cubicBezTo>
                  <a:cubicBezTo>
                    <a:pt x="59" y="82"/>
                    <a:pt x="60" y="81"/>
                    <a:pt x="61" y="79"/>
                  </a:cubicBezTo>
                  <a:cubicBezTo>
                    <a:pt x="62" y="78"/>
                    <a:pt x="63" y="76"/>
                    <a:pt x="64" y="75"/>
                  </a:cubicBezTo>
                  <a:cubicBezTo>
                    <a:pt x="64" y="75"/>
                    <a:pt x="64" y="75"/>
                    <a:pt x="63" y="74"/>
                  </a:cubicBezTo>
                  <a:cubicBezTo>
                    <a:pt x="63" y="74"/>
                    <a:pt x="63" y="74"/>
                    <a:pt x="63" y="74"/>
                  </a:cubicBezTo>
                  <a:cubicBezTo>
                    <a:pt x="63" y="74"/>
                    <a:pt x="63" y="74"/>
                    <a:pt x="63" y="74"/>
                  </a:cubicBezTo>
                  <a:cubicBezTo>
                    <a:pt x="63" y="74"/>
                    <a:pt x="63" y="74"/>
                    <a:pt x="63" y="74"/>
                  </a:cubicBezTo>
                  <a:cubicBezTo>
                    <a:pt x="62" y="74"/>
                    <a:pt x="60" y="76"/>
                    <a:pt x="57" y="79"/>
                  </a:cubicBezTo>
                  <a:cubicBezTo>
                    <a:pt x="59" y="76"/>
                    <a:pt x="62" y="73"/>
                    <a:pt x="62" y="73"/>
                  </a:cubicBezTo>
                  <a:cubicBezTo>
                    <a:pt x="62" y="73"/>
                    <a:pt x="78" y="62"/>
                    <a:pt x="80" y="61"/>
                  </a:cubicBezTo>
                  <a:cubicBezTo>
                    <a:pt x="79" y="63"/>
                    <a:pt x="77" y="64"/>
                    <a:pt x="76" y="65"/>
                  </a:cubicBezTo>
                  <a:cubicBezTo>
                    <a:pt x="73" y="69"/>
                    <a:pt x="71" y="72"/>
                    <a:pt x="69" y="76"/>
                  </a:cubicBezTo>
                  <a:cubicBezTo>
                    <a:pt x="68" y="76"/>
                    <a:pt x="68" y="76"/>
                    <a:pt x="68" y="76"/>
                  </a:cubicBezTo>
                  <a:cubicBezTo>
                    <a:pt x="69" y="76"/>
                    <a:pt x="69" y="76"/>
                    <a:pt x="69" y="76"/>
                  </a:cubicBezTo>
                  <a:cubicBezTo>
                    <a:pt x="70" y="76"/>
                    <a:pt x="72" y="75"/>
                    <a:pt x="73" y="74"/>
                  </a:cubicBezTo>
                  <a:cubicBezTo>
                    <a:pt x="74" y="73"/>
                    <a:pt x="75" y="73"/>
                    <a:pt x="76" y="72"/>
                  </a:cubicBezTo>
                  <a:cubicBezTo>
                    <a:pt x="76" y="73"/>
                    <a:pt x="76" y="73"/>
                    <a:pt x="76" y="73"/>
                  </a:cubicBezTo>
                  <a:cubicBezTo>
                    <a:pt x="76" y="73"/>
                    <a:pt x="76" y="73"/>
                    <a:pt x="76" y="73"/>
                  </a:cubicBezTo>
                  <a:cubicBezTo>
                    <a:pt x="78" y="73"/>
                    <a:pt x="79" y="73"/>
                    <a:pt x="79" y="73"/>
                  </a:cubicBezTo>
                  <a:cubicBezTo>
                    <a:pt x="79" y="73"/>
                    <a:pt x="79" y="73"/>
                    <a:pt x="79" y="73"/>
                  </a:cubicBezTo>
                  <a:cubicBezTo>
                    <a:pt x="81" y="71"/>
                    <a:pt x="81" y="70"/>
                    <a:pt x="82" y="69"/>
                  </a:cubicBezTo>
                  <a:cubicBezTo>
                    <a:pt x="82" y="69"/>
                    <a:pt x="82" y="69"/>
                    <a:pt x="82" y="69"/>
                  </a:cubicBezTo>
                  <a:cubicBezTo>
                    <a:pt x="81" y="69"/>
                    <a:pt x="81" y="69"/>
                    <a:pt x="81" y="69"/>
                  </a:cubicBezTo>
                  <a:cubicBezTo>
                    <a:pt x="81" y="68"/>
                    <a:pt x="81" y="67"/>
                    <a:pt x="83" y="64"/>
                  </a:cubicBezTo>
                  <a:cubicBezTo>
                    <a:pt x="83" y="64"/>
                    <a:pt x="83" y="64"/>
                    <a:pt x="83" y="64"/>
                  </a:cubicBezTo>
                  <a:cubicBezTo>
                    <a:pt x="83" y="63"/>
                    <a:pt x="83" y="63"/>
                    <a:pt x="83" y="63"/>
                  </a:cubicBezTo>
                  <a:cubicBezTo>
                    <a:pt x="83" y="63"/>
                    <a:pt x="83" y="63"/>
                    <a:pt x="83" y="63"/>
                  </a:cubicBezTo>
                  <a:cubicBezTo>
                    <a:pt x="82" y="63"/>
                    <a:pt x="82" y="63"/>
                    <a:pt x="80" y="64"/>
                  </a:cubicBezTo>
                  <a:cubicBezTo>
                    <a:pt x="80" y="64"/>
                    <a:pt x="80" y="64"/>
                    <a:pt x="80" y="64"/>
                  </a:cubicBezTo>
                  <a:cubicBezTo>
                    <a:pt x="80" y="64"/>
                    <a:pt x="81" y="63"/>
                    <a:pt x="83" y="59"/>
                  </a:cubicBezTo>
                  <a:cubicBezTo>
                    <a:pt x="84" y="58"/>
                    <a:pt x="84" y="57"/>
                    <a:pt x="85" y="56"/>
                  </a:cubicBezTo>
                  <a:cubicBezTo>
                    <a:pt x="86" y="55"/>
                    <a:pt x="86" y="54"/>
                    <a:pt x="87" y="53"/>
                  </a:cubicBezTo>
                  <a:cubicBezTo>
                    <a:pt x="87" y="53"/>
                    <a:pt x="87" y="53"/>
                    <a:pt x="87" y="53"/>
                  </a:cubicBezTo>
                  <a:cubicBezTo>
                    <a:pt x="87" y="53"/>
                    <a:pt x="87" y="53"/>
                    <a:pt x="86" y="52"/>
                  </a:cubicBezTo>
                  <a:cubicBezTo>
                    <a:pt x="87" y="52"/>
                    <a:pt x="87" y="51"/>
                    <a:pt x="87" y="51"/>
                  </a:cubicBezTo>
                  <a:cubicBezTo>
                    <a:pt x="87" y="51"/>
                    <a:pt x="87" y="51"/>
                    <a:pt x="87" y="51"/>
                  </a:cubicBezTo>
                  <a:cubicBezTo>
                    <a:pt x="87" y="51"/>
                    <a:pt x="87" y="51"/>
                    <a:pt x="87" y="51"/>
                  </a:cubicBezTo>
                  <a:cubicBezTo>
                    <a:pt x="86" y="51"/>
                    <a:pt x="86" y="51"/>
                    <a:pt x="85" y="50"/>
                  </a:cubicBezTo>
                  <a:cubicBezTo>
                    <a:pt x="85" y="50"/>
                    <a:pt x="85" y="50"/>
                    <a:pt x="85" y="50"/>
                  </a:cubicBezTo>
                  <a:cubicBezTo>
                    <a:pt x="85" y="50"/>
                    <a:pt x="85" y="50"/>
                    <a:pt x="85" y="50"/>
                  </a:cubicBezTo>
                  <a:cubicBezTo>
                    <a:pt x="85" y="49"/>
                    <a:pt x="86" y="47"/>
                    <a:pt x="91" y="41"/>
                  </a:cubicBezTo>
                  <a:cubicBezTo>
                    <a:pt x="91" y="41"/>
                    <a:pt x="91" y="41"/>
                    <a:pt x="91" y="41"/>
                  </a:cubicBezTo>
                  <a:cubicBezTo>
                    <a:pt x="91" y="41"/>
                    <a:pt x="91" y="41"/>
                    <a:pt x="91" y="41"/>
                  </a:cubicBezTo>
                  <a:cubicBezTo>
                    <a:pt x="91" y="41"/>
                    <a:pt x="91" y="41"/>
                    <a:pt x="91" y="41"/>
                  </a:cubicBezTo>
                  <a:cubicBezTo>
                    <a:pt x="91" y="41"/>
                    <a:pt x="91" y="41"/>
                    <a:pt x="91" y="41"/>
                  </a:cubicBezTo>
                  <a:cubicBezTo>
                    <a:pt x="91" y="41"/>
                    <a:pt x="91" y="41"/>
                    <a:pt x="91" y="41"/>
                  </a:cubicBezTo>
                  <a:cubicBezTo>
                    <a:pt x="91" y="41"/>
                    <a:pt x="91" y="41"/>
                    <a:pt x="91" y="41"/>
                  </a:cubicBezTo>
                  <a:cubicBezTo>
                    <a:pt x="90" y="41"/>
                    <a:pt x="89" y="42"/>
                    <a:pt x="88" y="43"/>
                  </a:cubicBezTo>
                  <a:cubicBezTo>
                    <a:pt x="87" y="44"/>
                    <a:pt x="85" y="46"/>
                    <a:pt x="84" y="46"/>
                  </a:cubicBezTo>
                  <a:cubicBezTo>
                    <a:pt x="84" y="45"/>
                    <a:pt x="86" y="44"/>
                    <a:pt x="86" y="43"/>
                  </a:cubicBezTo>
                  <a:cubicBezTo>
                    <a:pt x="87" y="42"/>
                    <a:pt x="88" y="41"/>
                    <a:pt x="89" y="40"/>
                  </a:cubicBezTo>
                  <a:cubicBezTo>
                    <a:pt x="89" y="40"/>
                    <a:pt x="89" y="40"/>
                    <a:pt x="89" y="40"/>
                  </a:cubicBezTo>
                  <a:cubicBezTo>
                    <a:pt x="89" y="40"/>
                    <a:pt x="89" y="40"/>
                    <a:pt x="89" y="40"/>
                  </a:cubicBezTo>
                  <a:cubicBezTo>
                    <a:pt x="79" y="44"/>
                    <a:pt x="63" y="63"/>
                    <a:pt x="51" y="77"/>
                  </a:cubicBezTo>
                  <a:cubicBezTo>
                    <a:pt x="52" y="76"/>
                    <a:pt x="53" y="73"/>
                    <a:pt x="59" y="66"/>
                  </a:cubicBezTo>
                  <a:cubicBezTo>
                    <a:pt x="59" y="66"/>
                    <a:pt x="59" y="66"/>
                    <a:pt x="59" y="66"/>
                  </a:cubicBezTo>
                  <a:cubicBezTo>
                    <a:pt x="58" y="66"/>
                    <a:pt x="58" y="66"/>
                    <a:pt x="58" y="66"/>
                  </a:cubicBezTo>
                  <a:cubicBezTo>
                    <a:pt x="59" y="66"/>
                    <a:pt x="59" y="66"/>
                    <a:pt x="60" y="64"/>
                  </a:cubicBezTo>
                  <a:cubicBezTo>
                    <a:pt x="60" y="64"/>
                    <a:pt x="60" y="64"/>
                    <a:pt x="60" y="64"/>
                  </a:cubicBezTo>
                  <a:cubicBezTo>
                    <a:pt x="60" y="64"/>
                    <a:pt x="60" y="64"/>
                    <a:pt x="60" y="64"/>
                  </a:cubicBezTo>
                  <a:cubicBezTo>
                    <a:pt x="60" y="63"/>
                    <a:pt x="60" y="63"/>
                    <a:pt x="60" y="63"/>
                  </a:cubicBezTo>
                  <a:cubicBezTo>
                    <a:pt x="60" y="63"/>
                    <a:pt x="60" y="63"/>
                    <a:pt x="60" y="63"/>
                  </a:cubicBezTo>
                  <a:cubicBezTo>
                    <a:pt x="60" y="63"/>
                    <a:pt x="60" y="63"/>
                    <a:pt x="60" y="63"/>
                  </a:cubicBezTo>
                  <a:cubicBezTo>
                    <a:pt x="60" y="63"/>
                    <a:pt x="60" y="63"/>
                    <a:pt x="60" y="63"/>
                  </a:cubicBezTo>
                  <a:cubicBezTo>
                    <a:pt x="61" y="62"/>
                    <a:pt x="63" y="60"/>
                    <a:pt x="64" y="59"/>
                  </a:cubicBezTo>
                  <a:cubicBezTo>
                    <a:pt x="67" y="57"/>
                    <a:pt x="69" y="54"/>
                    <a:pt x="71" y="52"/>
                  </a:cubicBezTo>
                  <a:cubicBezTo>
                    <a:pt x="71" y="52"/>
                    <a:pt x="71" y="52"/>
                    <a:pt x="71" y="52"/>
                  </a:cubicBezTo>
                  <a:cubicBezTo>
                    <a:pt x="71" y="52"/>
                    <a:pt x="71" y="52"/>
                    <a:pt x="71" y="52"/>
                  </a:cubicBezTo>
                  <a:cubicBezTo>
                    <a:pt x="71" y="52"/>
                    <a:pt x="71" y="52"/>
                    <a:pt x="71" y="52"/>
                  </a:cubicBezTo>
                  <a:cubicBezTo>
                    <a:pt x="71" y="52"/>
                    <a:pt x="71" y="52"/>
                    <a:pt x="71" y="52"/>
                  </a:cubicBezTo>
                  <a:cubicBezTo>
                    <a:pt x="71" y="52"/>
                    <a:pt x="71" y="52"/>
                    <a:pt x="71" y="52"/>
                  </a:cubicBezTo>
                  <a:cubicBezTo>
                    <a:pt x="71" y="52"/>
                    <a:pt x="71" y="52"/>
                    <a:pt x="71" y="52"/>
                  </a:cubicBezTo>
                  <a:cubicBezTo>
                    <a:pt x="69" y="54"/>
                    <a:pt x="67" y="56"/>
                    <a:pt x="64" y="59"/>
                  </a:cubicBezTo>
                  <a:cubicBezTo>
                    <a:pt x="61" y="62"/>
                    <a:pt x="61" y="62"/>
                    <a:pt x="61" y="62"/>
                  </a:cubicBezTo>
                  <a:cubicBezTo>
                    <a:pt x="49" y="74"/>
                    <a:pt x="47" y="76"/>
                    <a:pt x="39" y="88"/>
                  </a:cubicBezTo>
                  <a:cubicBezTo>
                    <a:pt x="28" y="105"/>
                    <a:pt x="27" y="106"/>
                    <a:pt x="22" y="117"/>
                  </a:cubicBezTo>
                  <a:cubicBezTo>
                    <a:pt x="13" y="136"/>
                    <a:pt x="13" y="136"/>
                    <a:pt x="9" y="148"/>
                  </a:cubicBezTo>
                  <a:cubicBezTo>
                    <a:pt x="9" y="148"/>
                    <a:pt x="9" y="148"/>
                    <a:pt x="9" y="148"/>
                  </a:cubicBezTo>
                  <a:cubicBezTo>
                    <a:pt x="9" y="149"/>
                    <a:pt x="9" y="149"/>
                    <a:pt x="9" y="149"/>
                  </a:cubicBezTo>
                  <a:cubicBezTo>
                    <a:pt x="7" y="155"/>
                    <a:pt x="5" y="163"/>
                    <a:pt x="4" y="168"/>
                  </a:cubicBezTo>
                  <a:cubicBezTo>
                    <a:pt x="2" y="180"/>
                    <a:pt x="2" y="180"/>
                    <a:pt x="2" y="180"/>
                  </a:cubicBezTo>
                  <a:cubicBezTo>
                    <a:pt x="2" y="180"/>
                    <a:pt x="2" y="183"/>
                    <a:pt x="1" y="188"/>
                  </a:cubicBezTo>
                  <a:cubicBezTo>
                    <a:pt x="1" y="188"/>
                    <a:pt x="1" y="190"/>
                    <a:pt x="1" y="194"/>
                  </a:cubicBezTo>
                  <a:cubicBezTo>
                    <a:pt x="0" y="195"/>
                    <a:pt x="0" y="195"/>
                    <a:pt x="0" y="195"/>
                  </a:cubicBezTo>
                  <a:cubicBezTo>
                    <a:pt x="1" y="195"/>
                    <a:pt x="1" y="195"/>
                    <a:pt x="1" y="195"/>
                  </a:cubicBezTo>
                  <a:cubicBezTo>
                    <a:pt x="1" y="195"/>
                    <a:pt x="1" y="189"/>
                    <a:pt x="1" y="189"/>
                  </a:cubicBezTo>
                  <a:cubicBezTo>
                    <a:pt x="1" y="189"/>
                    <a:pt x="1" y="189"/>
                    <a:pt x="1" y="189"/>
                  </a:cubicBezTo>
                  <a:cubicBezTo>
                    <a:pt x="2" y="188"/>
                    <a:pt x="2" y="188"/>
                    <a:pt x="2" y="188"/>
                  </a:cubicBezTo>
                  <a:cubicBezTo>
                    <a:pt x="2" y="188"/>
                    <a:pt x="2" y="188"/>
                    <a:pt x="2" y="188"/>
                  </a:cubicBezTo>
                  <a:cubicBezTo>
                    <a:pt x="2" y="188"/>
                    <a:pt x="2" y="188"/>
                    <a:pt x="2" y="188"/>
                  </a:cubicBezTo>
                  <a:cubicBezTo>
                    <a:pt x="2" y="188"/>
                    <a:pt x="2" y="188"/>
                    <a:pt x="2" y="188"/>
                  </a:cubicBezTo>
                  <a:cubicBezTo>
                    <a:pt x="3" y="187"/>
                    <a:pt x="3" y="186"/>
                    <a:pt x="3" y="184"/>
                  </a:cubicBezTo>
                  <a:close/>
                  <a:moveTo>
                    <a:pt x="47" y="230"/>
                  </a:moveTo>
                  <a:cubicBezTo>
                    <a:pt x="48" y="230"/>
                    <a:pt x="48" y="230"/>
                    <a:pt x="48" y="230"/>
                  </a:cubicBezTo>
                  <a:cubicBezTo>
                    <a:pt x="48" y="229"/>
                    <a:pt x="48" y="229"/>
                    <a:pt x="48" y="229"/>
                  </a:cubicBezTo>
                  <a:cubicBezTo>
                    <a:pt x="48" y="228"/>
                    <a:pt x="48" y="228"/>
                    <a:pt x="48" y="228"/>
                  </a:cubicBezTo>
                  <a:cubicBezTo>
                    <a:pt x="47" y="228"/>
                    <a:pt x="47" y="228"/>
                    <a:pt x="47" y="228"/>
                  </a:cubicBezTo>
                  <a:cubicBezTo>
                    <a:pt x="47" y="228"/>
                    <a:pt x="47" y="228"/>
                    <a:pt x="47" y="228"/>
                  </a:cubicBezTo>
                  <a:cubicBezTo>
                    <a:pt x="47" y="229"/>
                    <a:pt x="47" y="229"/>
                    <a:pt x="47" y="229"/>
                  </a:cubicBezTo>
                  <a:lnTo>
                    <a:pt x="47" y="230"/>
                  </a:lnTo>
                  <a:close/>
                  <a:moveTo>
                    <a:pt x="48" y="234"/>
                  </a:moveTo>
                  <a:cubicBezTo>
                    <a:pt x="49" y="233"/>
                    <a:pt x="49" y="233"/>
                    <a:pt x="49" y="233"/>
                  </a:cubicBezTo>
                  <a:cubicBezTo>
                    <a:pt x="49" y="233"/>
                    <a:pt x="49" y="233"/>
                    <a:pt x="49" y="233"/>
                  </a:cubicBezTo>
                  <a:cubicBezTo>
                    <a:pt x="49" y="232"/>
                    <a:pt x="48" y="232"/>
                    <a:pt x="48" y="232"/>
                  </a:cubicBezTo>
                  <a:cubicBezTo>
                    <a:pt x="48" y="232"/>
                    <a:pt x="48" y="232"/>
                    <a:pt x="48" y="232"/>
                  </a:cubicBezTo>
                  <a:cubicBezTo>
                    <a:pt x="47" y="232"/>
                    <a:pt x="47" y="232"/>
                    <a:pt x="47" y="232"/>
                  </a:cubicBezTo>
                  <a:cubicBezTo>
                    <a:pt x="48" y="233"/>
                    <a:pt x="48" y="234"/>
                    <a:pt x="48" y="234"/>
                  </a:cubicBezTo>
                  <a:close/>
                  <a:moveTo>
                    <a:pt x="76" y="49"/>
                  </a:moveTo>
                  <a:cubicBezTo>
                    <a:pt x="77" y="47"/>
                    <a:pt x="80" y="46"/>
                    <a:pt x="82" y="44"/>
                  </a:cubicBezTo>
                  <a:cubicBezTo>
                    <a:pt x="82" y="44"/>
                    <a:pt x="82" y="44"/>
                    <a:pt x="82" y="44"/>
                  </a:cubicBezTo>
                  <a:cubicBezTo>
                    <a:pt x="86" y="41"/>
                    <a:pt x="86" y="41"/>
                    <a:pt x="86" y="41"/>
                  </a:cubicBezTo>
                  <a:cubicBezTo>
                    <a:pt x="86" y="41"/>
                    <a:pt x="86" y="41"/>
                    <a:pt x="86" y="41"/>
                  </a:cubicBezTo>
                  <a:cubicBezTo>
                    <a:pt x="86" y="41"/>
                    <a:pt x="86" y="41"/>
                    <a:pt x="86" y="41"/>
                  </a:cubicBezTo>
                  <a:cubicBezTo>
                    <a:pt x="87" y="41"/>
                    <a:pt x="89" y="39"/>
                    <a:pt x="89" y="39"/>
                  </a:cubicBezTo>
                  <a:cubicBezTo>
                    <a:pt x="89" y="39"/>
                    <a:pt x="90" y="38"/>
                    <a:pt x="91" y="37"/>
                  </a:cubicBezTo>
                  <a:cubicBezTo>
                    <a:pt x="95" y="35"/>
                    <a:pt x="99" y="32"/>
                    <a:pt x="102" y="30"/>
                  </a:cubicBezTo>
                  <a:cubicBezTo>
                    <a:pt x="102" y="30"/>
                    <a:pt x="102" y="30"/>
                    <a:pt x="102" y="30"/>
                  </a:cubicBezTo>
                  <a:cubicBezTo>
                    <a:pt x="102" y="30"/>
                    <a:pt x="102" y="30"/>
                    <a:pt x="102" y="30"/>
                  </a:cubicBezTo>
                  <a:cubicBezTo>
                    <a:pt x="102" y="30"/>
                    <a:pt x="102" y="30"/>
                    <a:pt x="102" y="30"/>
                  </a:cubicBezTo>
                  <a:cubicBezTo>
                    <a:pt x="102" y="30"/>
                    <a:pt x="102" y="30"/>
                    <a:pt x="102" y="30"/>
                  </a:cubicBezTo>
                  <a:cubicBezTo>
                    <a:pt x="102" y="30"/>
                    <a:pt x="102" y="30"/>
                    <a:pt x="102" y="30"/>
                  </a:cubicBezTo>
                  <a:cubicBezTo>
                    <a:pt x="101" y="30"/>
                    <a:pt x="101" y="30"/>
                    <a:pt x="101" y="30"/>
                  </a:cubicBezTo>
                  <a:cubicBezTo>
                    <a:pt x="100" y="31"/>
                    <a:pt x="95" y="34"/>
                    <a:pt x="91" y="37"/>
                  </a:cubicBezTo>
                  <a:cubicBezTo>
                    <a:pt x="89" y="38"/>
                    <a:pt x="89" y="38"/>
                    <a:pt x="89" y="38"/>
                  </a:cubicBezTo>
                  <a:cubicBezTo>
                    <a:pt x="88" y="39"/>
                    <a:pt x="88" y="39"/>
                    <a:pt x="88" y="39"/>
                  </a:cubicBezTo>
                  <a:cubicBezTo>
                    <a:pt x="88" y="39"/>
                    <a:pt x="88" y="39"/>
                    <a:pt x="88" y="39"/>
                  </a:cubicBezTo>
                  <a:cubicBezTo>
                    <a:pt x="84" y="42"/>
                    <a:pt x="84" y="42"/>
                    <a:pt x="76" y="48"/>
                  </a:cubicBezTo>
                  <a:cubicBezTo>
                    <a:pt x="75" y="49"/>
                    <a:pt x="75" y="49"/>
                    <a:pt x="75" y="49"/>
                  </a:cubicBezTo>
                  <a:cubicBezTo>
                    <a:pt x="76" y="49"/>
                    <a:pt x="76" y="49"/>
                    <a:pt x="76" y="49"/>
                  </a:cubicBezTo>
                  <a:close/>
                  <a:moveTo>
                    <a:pt x="141" y="14"/>
                  </a:moveTo>
                  <a:cubicBezTo>
                    <a:pt x="141" y="14"/>
                    <a:pt x="141" y="14"/>
                    <a:pt x="141" y="14"/>
                  </a:cubicBezTo>
                  <a:cubicBezTo>
                    <a:pt x="141" y="14"/>
                    <a:pt x="141" y="14"/>
                    <a:pt x="141" y="14"/>
                  </a:cubicBezTo>
                  <a:cubicBezTo>
                    <a:pt x="142" y="14"/>
                    <a:pt x="142" y="14"/>
                    <a:pt x="142" y="14"/>
                  </a:cubicBezTo>
                  <a:cubicBezTo>
                    <a:pt x="143" y="14"/>
                    <a:pt x="143" y="14"/>
                    <a:pt x="143" y="14"/>
                  </a:cubicBezTo>
                  <a:cubicBezTo>
                    <a:pt x="143" y="14"/>
                    <a:pt x="143" y="14"/>
                    <a:pt x="143" y="14"/>
                  </a:cubicBezTo>
                  <a:cubicBezTo>
                    <a:pt x="143" y="14"/>
                    <a:pt x="143" y="14"/>
                    <a:pt x="143" y="14"/>
                  </a:cubicBezTo>
                  <a:cubicBezTo>
                    <a:pt x="143" y="14"/>
                    <a:pt x="143" y="14"/>
                    <a:pt x="143" y="14"/>
                  </a:cubicBezTo>
                  <a:cubicBezTo>
                    <a:pt x="143" y="14"/>
                    <a:pt x="143" y="14"/>
                    <a:pt x="144" y="14"/>
                  </a:cubicBezTo>
                  <a:cubicBezTo>
                    <a:pt x="143" y="15"/>
                    <a:pt x="143" y="15"/>
                    <a:pt x="143" y="15"/>
                  </a:cubicBezTo>
                  <a:cubicBezTo>
                    <a:pt x="143" y="15"/>
                    <a:pt x="143" y="15"/>
                    <a:pt x="143" y="15"/>
                  </a:cubicBezTo>
                  <a:cubicBezTo>
                    <a:pt x="144" y="15"/>
                    <a:pt x="148" y="14"/>
                    <a:pt x="148" y="14"/>
                  </a:cubicBezTo>
                  <a:cubicBezTo>
                    <a:pt x="149" y="13"/>
                    <a:pt x="149" y="13"/>
                    <a:pt x="149" y="13"/>
                  </a:cubicBezTo>
                  <a:cubicBezTo>
                    <a:pt x="149" y="13"/>
                    <a:pt x="149" y="13"/>
                    <a:pt x="149" y="13"/>
                  </a:cubicBezTo>
                  <a:cubicBezTo>
                    <a:pt x="150" y="12"/>
                    <a:pt x="150" y="12"/>
                    <a:pt x="150" y="12"/>
                  </a:cubicBezTo>
                  <a:cubicBezTo>
                    <a:pt x="151" y="12"/>
                    <a:pt x="151" y="12"/>
                    <a:pt x="151" y="12"/>
                  </a:cubicBezTo>
                  <a:cubicBezTo>
                    <a:pt x="152" y="11"/>
                    <a:pt x="152" y="11"/>
                    <a:pt x="152" y="11"/>
                  </a:cubicBezTo>
                  <a:cubicBezTo>
                    <a:pt x="152" y="11"/>
                    <a:pt x="152" y="11"/>
                    <a:pt x="152" y="11"/>
                  </a:cubicBezTo>
                  <a:cubicBezTo>
                    <a:pt x="152" y="11"/>
                    <a:pt x="152" y="11"/>
                    <a:pt x="152" y="11"/>
                  </a:cubicBezTo>
                  <a:cubicBezTo>
                    <a:pt x="149" y="11"/>
                    <a:pt x="149" y="11"/>
                    <a:pt x="149" y="11"/>
                  </a:cubicBezTo>
                  <a:cubicBezTo>
                    <a:pt x="145" y="12"/>
                    <a:pt x="145" y="12"/>
                    <a:pt x="145" y="12"/>
                  </a:cubicBezTo>
                  <a:cubicBezTo>
                    <a:pt x="145" y="13"/>
                    <a:pt x="145" y="13"/>
                    <a:pt x="145" y="13"/>
                  </a:cubicBezTo>
                  <a:cubicBezTo>
                    <a:pt x="145" y="13"/>
                    <a:pt x="145" y="13"/>
                    <a:pt x="145" y="13"/>
                  </a:cubicBezTo>
                  <a:cubicBezTo>
                    <a:pt x="144" y="12"/>
                    <a:pt x="144" y="13"/>
                    <a:pt x="143" y="13"/>
                  </a:cubicBezTo>
                  <a:cubicBezTo>
                    <a:pt x="141" y="13"/>
                    <a:pt x="141" y="14"/>
                    <a:pt x="141" y="14"/>
                  </a:cubicBezTo>
                  <a:close/>
                  <a:moveTo>
                    <a:pt x="115" y="24"/>
                  </a:moveTo>
                  <a:cubicBezTo>
                    <a:pt x="113" y="26"/>
                    <a:pt x="111" y="28"/>
                    <a:pt x="111" y="30"/>
                  </a:cubicBezTo>
                  <a:cubicBezTo>
                    <a:pt x="112" y="30"/>
                    <a:pt x="112" y="30"/>
                    <a:pt x="112" y="30"/>
                  </a:cubicBezTo>
                  <a:cubicBezTo>
                    <a:pt x="112" y="30"/>
                    <a:pt x="112" y="30"/>
                    <a:pt x="112" y="30"/>
                  </a:cubicBezTo>
                  <a:cubicBezTo>
                    <a:pt x="112" y="30"/>
                    <a:pt x="112" y="30"/>
                    <a:pt x="112" y="30"/>
                  </a:cubicBezTo>
                  <a:cubicBezTo>
                    <a:pt x="113" y="30"/>
                    <a:pt x="114" y="29"/>
                    <a:pt x="114" y="29"/>
                  </a:cubicBezTo>
                  <a:cubicBezTo>
                    <a:pt x="114" y="29"/>
                    <a:pt x="114" y="29"/>
                    <a:pt x="114" y="29"/>
                  </a:cubicBezTo>
                  <a:cubicBezTo>
                    <a:pt x="114" y="30"/>
                    <a:pt x="114" y="30"/>
                    <a:pt x="114" y="30"/>
                  </a:cubicBezTo>
                  <a:cubicBezTo>
                    <a:pt x="115" y="30"/>
                    <a:pt x="116" y="30"/>
                    <a:pt x="116" y="30"/>
                  </a:cubicBezTo>
                  <a:cubicBezTo>
                    <a:pt x="116" y="29"/>
                    <a:pt x="117" y="29"/>
                    <a:pt x="118" y="28"/>
                  </a:cubicBezTo>
                  <a:cubicBezTo>
                    <a:pt x="118" y="28"/>
                    <a:pt x="119" y="27"/>
                    <a:pt x="119" y="26"/>
                  </a:cubicBezTo>
                  <a:cubicBezTo>
                    <a:pt x="120" y="26"/>
                    <a:pt x="120" y="25"/>
                    <a:pt x="121" y="25"/>
                  </a:cubicBezTo>
                  <a:cubicBezTo>
                    <a:pt x="121" y="24"/>
                    <a:pt x="121" y="24"/>
                    <a:pt x="121" y="24"/>
                  </a:cubicBezTo>
                  <a:cubicBezTo>
                    <a:pt x="122" y="24"/>
                    <a:pt x="122" y="24"/>
                    <a:pt x="122" y="24"/>
                  </a:cubicBezTo>
                  <a:cubicBezTo>
                    <a:pt x="123" y="23"/>
                    <a:pt x="123" y="23"/>
                    <a:pt x="124" y="22"/>
                  </a:cubicBezTo>
                  <a:cubicBezTo>
                    <a:pt x="124" y="22"/>
                    <a:pt x="125" y="21"/>
                    <a:pt x="125" y="21"/>
                  </a:cubicBezTo>
                  <a:cubicBezTo>
                    <a:pt x="126" y="20"/>
                    <a:pt x="126" y="20"/>
                    <a:pt x="126" y="20"/>
                  </a:cubicBezTo>
                  <a:cubicBezTo>
                    <a:pt x="127" y="20"/>
                    <a:pt x="127" y="20"/>
                    <a:pt x="127" y="20"/>
                  </a:cubicBezTo>
                  <a:cubicBezTo>
                    <a:pt x="128" y="19"/>
                    <a:pt x="128" y="19"/>
                    <a:pt x="129" y="19"/>
                  </a:cubicBezTo>
                  <a:cubicBezTo>
                    <a:pt x="129" y="19"/>
                    <a:pt x="129" y="19"/>
                    <a:pt x="129" y="19"/>
                  </a:cubicBezTo>
                  <a:cubicBezTo>
                    <a:pt x="129" y="19"/>
                    <a:pt x="129" y="19"/>
                    <a:pt x="129" y="19"/>
                  </a:cubicBezTo>
                  <a:cubicBezTo>
                    <a:pt x="129" y="19"/>
                    <a:pt x="130" y="19"/>
                    <a:pt x="135" y="15"/>
                  </a:cubicBezTo>
                  <a:cubicBezTo>
                    <a:pt x="135" y="15"/>
                    <a:pt x="135" y="15"/>
                    <a:pt x="135" y="15"/>
                  </a:cubicBezTo>
                  <a:cubicBezTo>
                    <a:pt x="135" y="15"/>
                    <a:pt x="135" y="15"/>
                    <a:pt x="135" y="15"/>
                  </a:cubicBezTo>
                  <a:cubicBezTo>
                    <a:pt x="136" y="15"/>
                    <a:pt x="136" y="15"/>
                    <a:pt x="136" y="15"/>
                  </a:cubicBezTo>
                  <a:cubicBezTo>
                    <a:pt x="137" y="15"/>
                    <a:pt x="137" y="15"/>
                    <a:pt x="137" y="15"/>
                  </a:cubicBezTo>
                  <a:cubicBezTo>
                    <a:pt x="139" y="14"/>
                    <a:pt x="141" y="12"/>
                    <a:pt x="142" y="12"/>
                  </a:cubicBezTo>
                  <a:cubicBezTo>
                    <a:pt x="142" y="12"/>
                    <a:pt x="142" y="12"/>
                    <a:pt x="142" y="12"/>
                  </a:cubicBezTo>
                  <a:cubicBezTo>
                    <a:pt x="143" y="12"/>
                    <a:pt x="143" y="12"/>
                    <a:pt x="143" y="12"/>
                  </a:cubicBezTo>
                  <a:cubicBezTo>
                    <a:pt x="143" y="11"/>
                    <a:pt x="143" y="11"/>
                    <a:pt x="143" y="11"/>
                  </a:cubicBezTo>
                  <a:cubicBezTo>
                    <a:pt x="143" y="11"/>
                    <a:pt x="143" y="11"/>
                    <a:pt x="143" y="11"/>
                  </a:cubicBezTo>
                  <a:cubicBezTo>
                    <a:pt x="143" y="11"/>
                    <a:pt x="143" y="11"/>
                    <a:pt x="143" y="11"/>
                  </a:cubicBezTo>
                  <a:cubicBezTo>
                    <a:pt x="143" y="11"/>
                    <a:pt x="143" y="11"/>
                    <a:pt x="143" y="11"/>
                  </a:cubicBezTo>
                  <a:cubicBezTo>
                    <a:pt x="143" y="11"/>
                    <a:pt x="143" y="11"/>
                    <a:pt x="141" y="12"/>
                  </a:cubicBezTo>
                  <a:cubicBezTo>
                    <a:pt x="141" y="12"/>
                    <a:pt x="141" y="12"/>
                    <a:pt x="141" y="12"/>
                  </a:cubicBezTo>
                  <a:cubicBezTo>
                    <a:pt x="141" y="12"/>
                    <a:pt x="141" y="12"/>
                    <a:pt x="141" y="12"/>
                  </a:cubicBezTo>
                  <a:cubicBezTo>
                    <a:pt x="135" y="14"/>
                    <a:pt x="135" y="14"/>
                    <a:pt x="135" y="14"/>
                  </a:cubicBezTo>
                  <a:cubicBezTo>
                    <a:pt x="135" y="14"/>
                    <a:pt x="135" y="14"/>
                    <a:pt x="135" y="14"/>
                  </a:cubicBezTo>
                  <a:cubicBezTo>
                    <a:pt x="131" y="15"/>
                    <a:pt x="131" y="15"/>
                    <a:pt x="131" y="15"/>
                  </a:cubicBezTo>
                  <a:cubicBezTo>
                    <a:pt x="129" y="16"/>
                    <a:pt x="129" y="16"/>
                    <a:pt x="129" y="16"/>
                  </a:cubicBezTo>
                  <a:cubicBezTo>
                    <a:pt x="125" y="18"/>
                    <a:pt x="125" y="18"/>
                    <a:pt x="125" y="18"/>
                  </a:cubicBezTo>
                  <a:cubicBezTo>
                    <a:pt x="125" y="18"/>
                    <a:pt x="125" y="18"/>
                    <a:pt x="125" y="18"/>
                  </a:cubicBezTo>
                  <a:cubicBezTo>
                    <a:pt x="125" y="18"/>
                    <a:pt x="125" y="18"/>
                    <a:pt x="124" y="18"/>
                  </a:cubicBezTo>
                  <a:cubicBezTo>
                    <a:pt x="124" y="18"/>
                    <a:pt x="124" y="18"/>
                    <a:pt x="124" y="18"/>
                  </a:cubicBezTo>
                  <a:cubicBezTo>
                    <a:pt x="124" y="19"/>
                    <a:pt x="124" y="19"/>
                    <a:pt x="124" y="19"/>
                  </a:cubicBezTo>
                  <a:cubicBezTo>
                    <a:pt x="121" y="20"/>
                    <a:pt x="121" y="20"/>
                    <a:pt x="121" y="20"/>
                  </a:cubicBezTo>
                  <a:cubicBezTo>
                    <a:pt x="119" y="21"/>
                    <a:pt x="117" y="22"/>
                    <a:pt x="115" y="24"/>
                  </a:cubicBezTo>
                  <a:close/>
                  <a:moveTo>
                    <a:pt x="91" y="37"/>
                  </a:moveTo>
                  <a:cubicBezTo>
                    <a:pt x="91" y="37"/>
                    <a:pt x="91" y="37"/>
                    <a:pt x="91" y="37"/>
                  </a:cubicBezTo>
                  <a:cubicBezTo>
                    <a:pt x="91" y="37"/>
                    <a:pt x="91" y="37"/>
                    <a:pt x="91" y="37"/>
                  </a:cubicBezTo>
                  <a:cubicBezTo>
                    <a:pt x="91" y="37"/>
                    <a:pt x="91" y="37"/>
                    <a:pt x="91" y="37"/>
                  </a:cubicBezTo>
                  <a:cubicBezTo>
                    <a:pt x="91" y="37"/>
                    <a:pt x="91" y="37"/>
                    <a:pt x="91" y="37"/>
                  </a:cubicBezTo>
                  <a:cubicBezTo>
                    <a:pt x="91" y="37"/>
                    <a:pt x="91" y="37"/>
                    <a:pt x="91" y="37"/>
                  </a:cubicBezTo>
                  <a:cubicBezTo>
                    <a:pt x="91" y="37"/>
                    <a:pt x="91" y="37"/>
                    <a:pt x="91" y="37"/>
                  </a:cubicBezTo>
                  <a:cubicBezTo>
                    <a:pt x="92" y="37"/>
                    <a:pt x="92" y="37"/>
                    <a:pt x="94" y="36"/>
                  </a:cubicBezTo>
                  <a:cubicBezTo>
                    <a:pt x="93" y="37"/>
                    <a:pt x="93" y="37"/>
                    <a:pt x="93" y="37"/>
                  </a:cubicBezTo>
                  <a:cubicBezTo>
                    <a:pt x="93" y="37"/>
                    <a:pt x="92" y="38"/>
                    <a:pt x="92" y="38"/>
                  </a:cubicBezTo>
                  <a:cubicBezTo>
                    <a:pt x="92" y="38"/>
                    <a:pt x="92" y="38"/>
                    <a:pt x="92" y="38"/>
                  </a:cubicBezTo>
                  <a:cubicBezTo>
                    <a:pt x="92" y="38"/>
                    <a:pt x="92" y="38"/>
                    <a:pt x="92" y="38"/>
                  </a:cubicBezTo>
                  <a:cubicBezTo>
                    <a:pt x="92" y="38"/>
                    <a:pt x="92" y="38"/>
                    <a:pt x="92" y="38"/>
                  </a:cubicBezTo>
                  <a:cubicBezTo>
                    <a:pt x="92" y="38"/>
                    <a:pt x="92" y="38"/>
                    <a:pt x="92" y="38"/>
                  </a:cubicBezTo>
                  <a:cubicBezTo>
                    <a:pt x="93" y="38"/>
                    <a:pt x="93" y="38"/>
                    <a:pt x="93" y="38"/>
                  </a:cubicBezTo>
                  <a:cubicBezTo>
                    <a:pt x="93" y="38"/>
                    <a:pt x="93" y="38"/>
                    <a:pt x="93" y="38"/>
                  </a:cubicBezTo>
                  <a:cubicBezTo>
                    <a:pt x="94" y="38"/>
                    <a:pt x="94" y="38"/>
                    <a:pt x="96" y="36"/>
                  </a:cubicBezTo>
                  <a:cubicBezTo>
                    <a:pt x="96" y="36"/>
                    <a:pt x="96" y="36"/>
                    <a:pt x="96" y="36"/>
                  </a:cubicBezTo>
                  <a:cubicBezTo>
                    <a:pt x="96" y="36"/>
                    <a:pt x="96" y="36"/>
                    <a:pt x="96" y="36"/>
                  </a:cubicBezTo>
                  <a:cubicBezTo>
                    <a:pt x="97" y="36"/>
                    <a:pt x="101" y="33"/>
                    <a:pt x="103" y="31"/>
                  </a:cubicBezTo>
                  <a:cubicBezTo>
                    <a:pt x="103" y="30"/>
                    <a:pt x="103" y="30"/>
                    <a:pt x="104" y="29"/>
                  </a:cubicBezTo>
                  <a:cubicBezTo>
                    <a:pt x="104" y="30"/>
                    <a:pt x="104" y="30"/>
                    <a:pt x="103" y="30"/>
                  </a:cubicBezTo>
                  <a:cubicBezTo>
                    <a:pt x="103" y="30"/>
                    <a:pt x="103" y="30"/>
                    <a:pt x="103" y="30"/>
                  </a:cubicBezTo>
                  <a:cubicBezTo>
                    <a:pt x="104" y="30"/>
                    <a:pt x="104" y="30"/>
                    <a:pt x="104" y="30"/>
                  </a:cubicBezTo>
                  <a:cubicBezTo>
                    <a:pt x="104" y="30"/>
                    <a:pt x="104" y="30"/>
                    <a:pt x="108" y="27"/>
                  </a:cubicBezTo>
                  <a:cubicBezTo>
                    <a:pt x="110" y="27"/>
                    <a:pt x="111" y="26"/>
                    <a:pt x="111" y="25"/>
                  </a:cubicBezTo>
                  <a:cubicBezTo>
                    <a:pt x="111" y="25"/>
                    <a:pt x="111" y="25"/>
                    <a:pt x="111" y="25"/>
                  </a:cubicBezTo>
                  <a:cubicBezTo>
                    <a:pt x="111" y="25"/>
                    <a:pt x="111" y="25"/>
                    <a:pt x="111" y="25"/>
                  </a:cubicBezTo>
                  <a:cubicBezTo>
                    <a:pt x="111" y="25"/>
                    <a:pt x="115" y="23"/>
                    <a:pt x="115" y="23"/>
                  </a:cubicBezTo>
                  <a:cubicBezTo>
                    <a:pt x="115" y="23"/>
                    <a:pt x="115" y="23"/>
                    <a:pt x="115" y="23"/>
                  </a:cubicBezTo>
                  <a:cubicBezTo>
                    <a:pt x="115" y="23"/>
                    <a:pt x="115" y="23"/>
                    <a:pt x="115" y="23"/>
                  </a:cubicBezTo>
                  <a:cubicBezTo>
                    <a:pt x="115" y="22"/>
                    <a:pt x="115" y="22"/>
                    <a:pt x="115" y="22"/>
                  </a:cubicBezTo>
                  <a:cubicBezTo>
                    <a:pt x="115" y="22"/>
                    <a:pt x="115" y="22"/>
                    <a:pt x="115" y="22"/>
                  </a:cubicBezTo>
                  <a:cubicBezTo>
                    <a:pt x="115" y="22"/>
                    <a:pt x="115" y="22"/>
                    <a:pt x="115" y="22"/>
                  </a:cubicBezTo>
                  <a:cubicBezTo>
                    <a:pt x="115" y="22"/>
                    <a:pt x="115" y="22"/>
                    <a:pt x="115" y="22"/>
                  </a:cubicBezTo>
                  <a:cubicBezTo>
                    <a:pt x="113" y="23"/>
                    <a:pt x="110" y="25"/>
                    <a:pt x="108" y="26"/>
                  </a:cubicBezTo>
                  <a:cubicBezTo>
                    <a:pt x="106" y="27"/>
                    <a:pt x="106" y="27"/>
                    <a:pt x="106" y="27"/>
                  </a:cubicBezTo>
                  <a:cubicBezTo>
                    <a:pt x="106" y="27"/>
                    <a:pt x="106" y="27"/>
                    <a:pt x="106" y="27"/>
                  </a:cubicBezTo>
                  <a:cubicBezTo>
                    <a:pt x="104" y="29"/>
                    <a:pt x="94" y="35"/>
                    <a:pt x="91" y="37"/>
                  </a:cubicBezTo>
                  <a:close/>
                  <a:moveTo>
                    <a:pt x="10" y="196"/>
                  </a:moveTo>
                  <a:cubicBezTo>
                    <a:pt x="10" y="196"/>
                    <a:pt x="10" y="196"/>
                    <a:pt x="10" y="196"/>
                  </a:cubicBezTo>
                  <a:cubicBezTo>
                    <a:pt x="10" y="196"/>
                    <a:pt x="10" y="196"/>
                    <a:pt x="10" y="196"/>
                  </a:cubicBezTo>
                  <a:cubicBezTo>
                    <a:pt x="10" y="197"/>
                    <a:pt x="10" y="197"/>
                    <a:pt x="10" y="198"/>
                  </a:cubicBezTo>
                  <a:cubicBezTo>
                    <a:pt x="10" y="200"/>
                    <a:pt x="10" y="201"/>
                    <a:pt x="11" y="202"/>
                  </a:cubicBezTo>
                  <a:cubicBezTo>
                    <a:pt x="11" y="202"/>
                    <a:pt x="11" y="202"/>
                    <a:pt x="11" y="202"/>
                  </a:cubicBezTo>
                  <a:cubicBezTo>
                    <a:pt x="11" y="202"/>
                    <a:pt x="11" y="202"/>
                    <a:pt x="11" y="202"/>
                  </a:cubicBezTo>
                  <a:cubicBezTo>
                    <a:pt x="11" y="201"/>
                    <a:pt x="11" y="201"/>
                    <a:pt x="11" y="199"/>
                  </a:cubicBezTo>
                  <a:cubicBezTo>
                    <a:pt x="11" y="198"/>
                    <a:pt x="11" y="197"/>
                    <a:pt x="10" y="196"/>
                  </a:cubicBezTo>
                  <a:close/>
                  <a:moveTo>
                    <a:pt x="12" y="195"/>
                  </a:moveTo>
                  <a:cubicBezTo>
                    <a:pt x="12" y="195"/>
                    <a:pt x="12" y="195"/>
                    <a:pt x="12" y="195"/>
                  </a:cubicBezTo>
                  <a:cubicBezTo>
                    <a:pt x="12" y="195"/>
                    <a:pt x="12" y="195"/>
                    <a:pt x="12" y="194"/>
                  </a:cubicBezTo>
                  <a:cubicBezTo>
                    <a:pt x="12" y="194"/>
                    <a:pt x="12" y="192"/>
                    <a:pt x="12" y="192"/>
                  </a:cubicBezTo>
                  <a:cubicBezTo>
                    <a:pt x="12" y="192"/>
                    <a:pt x="12" y="192"/>
                    <a:pt x="12" y="192"/>
                  </a:cubicBezTo>
                  <a:cubicBezTo>
                    <a:pt x="12" y="192"/>
                    <a:pt x="12" y="192"/>
                    <a:pt x="12" y="192"/>
                  </a:cubicBezTo>
                  <a:cubicBezTo>
                    <a:pt x="11" y="193"/>
                    <a:pt x="11" y="193"/>
                    <a:pt x="12" y="194"/>
                  </a:cubicBezTo>
                  <a:cubicBezTo>
                    <a:pt x="12" y="194"/>
                    <a:pt x="12" y="195"/>
                    <a:pt x="12" y="195"/>
                  </a:cubicBezTo>
                  <a:close/>
                  <a:moveTo>
                    <a:pt x="11" y="195"/>
                  </a:moveTo>
                  <a:cubicBezTo>
                    <a:pt x="11" y="195"/>
                    <a:pt x="11" y="195"/>
                    <a:pt x="11" y="195"/>
                  </a:cubicBezTo>
                  <a:cubicBezTo>
                    <a:pt x="11" y="195"/>
                    <a:pt x="11" y="195"/>
                    <a:pt x="11" y="195"/>
                  </a:cubicBezTo>
                  <a:cubicBezTo>
                    <a:pt x="11" y="195"/>
                    <a:pt x="11" y="195"/>
                    <a:pt x="11" y="196"/>
                  </a:cubicBezTo>
                  <a:cubicBezTo>
                    <a:pt x="11" y="196"/>
                    <a:pt x="11" y="196"/>
                    <a:pt x="11" y="196"/>
                  </a:cubicBezTo>
                  <a:cubicBezTo>
                    <a:pt x="11" y="196"/>
                    <a:pt x="12" y="196"/>
                    <a:pt x="12" y="196"/>
                  </a:cubicBezTo>
                  <a:cubicBezTo>
                    <a:pt x="12" y="195"/>
                    <a:pt x="11" y="195"/>
                    <a:pt x="11" y="195"/>
                  </a:cubicBezTo>
                  <a:close/>
                  <a:moveTo>
                    <a:pt x="279" y="403"/>
                  </a:moveTo>
                  <a:cubicBezTo>
                    <a:pt x="279" y="403"/>
                    <a:pt x="279" y="403"/>
                    <a:pt x="279" y="403"/>
                  </a:cubicBezTo>
                  <a:cubicBezTo>
                    <a:pt x="256" y="406"/>
                    <a:pt x="251" y="405"/>
                    <a:pt x="225" y="401"/>
                  </a:cubicBezTo>
                  <a:cubicBezTo>
                    <a:pt x="226" y="401"/>
                    <a:pt x="226" y="401"/>
                    <a:pt x="227" y="401"/>
                  </a:cubicBezTo>
                  <a:cubicBezTo>
                    <a:pt x="227" y="401"/>
                    <a:pt x="227" y="401"/>
                    <a:pt x="227" y="401"/>
                  </a:cubicBezTo>
                  <a:cubicBezTo>
                    <a:pt x="227" y="401"/>
                    <a:pt x="227" y="401"/>
                    <a:pt x="227" y="401"/>
                  </a:cubicBezTo>
                  <a:cubicBezTo>
                    <a:pt x="226" y="400"/>
                    <a:pt x="226" y="400"/>
                    <a:pt x="226" y="400"/>
                  </a:cubicBezTo>
                  <a:cubicBezTo>
                    <a:pt x="225" y="399"/>
                    <a:pt x="223" y="399"/>
                    <a:pt x="220" y="398"/>
                  </a:cubicBezTo>
                  <a:cubicBezTo>
                    <a:pt x="220" y="398"/>
                    <a:pt x="220" y="397"/>
                    <a:pt x="221" y="397"/>
                  </a:cubicBezTo>
                  <a:cubicBezTo>
                    <a:pt x="220" y="393"/>
                    <a:pt x="211" y="391"/>
                    <a:pt x="206" y="390"/>
                  </a:cubicBezTo>
                  <a:cubicBezTo>
                    <a:pt x="208" y="390"/>
                    <a:pt x="208" y="390"/>
                    <a:pt x="208" y="390"/>
                  </a:cubicBezTo>
                  <a:cubicBezTo>
                    <a:pt x="210" y="389"/>
                    <a:pt x="210" y="389"/>
                    <a:pt x="210" y="389"/>
                  </a:cubicBezTo>
                  <a:cubicBezTo>
                    <a:pt x="210" y="389"/>
                    <a:pt x="210" y="389"/>
                    <a:pt x="210" y="388"/>
                  </a:cubicBezTo>
                  <a:cubicBezTo>
                    <a:pt x="211" y="388"/>
                    <a:pt x="211" y="388"/>
                    <a:pt x="211" y="388"/>
                  </a:cubicBezTo>
                  <a:cubicBezTo>
                    <a:pt x="209" y="386"/>
                    <a:pt x="207" y="384"/>
                    <a:pt x="205" y="383"/>
                  </a:cubicBezTo>
                  <a:cubicBezTo>
                    <a:pt x="203" y="381"/>
                    <a:pt x="202" y="380"/>
                    <a:pt x="200" y="378"/>
                  </a:cubicBezTo>
                  <a:cubicBezTo>
                    <a:pt x="201" y="378"/>
                    <a:pt x="201" y="378"/>
                    <a:pt x="201" y="378"/>
                  </a:cubicBezTo>
                  <a:cubicBezTo>
                    <a:pt x="201" y="378"/>
                    <a:pt x="201" y="378"/>
                    <a:pt x="201" y="378"/>
                  </a:cubicBezTo>
                  <a:cubicBezTo>
                    <a:pt x="200" y="374"/>
                    <a:pt x="197" y="372"/>
                    <a:pt x="194" y="370"/>
                  </a:cubicBezTo>
                  <a:cubicBezTo>
                    <a:pt x="190" y="368"/>
                    <a:pt x="187" y="366"/>
                    <a:pt x="186" y="362"/>
                  </a:cubicBezTo>
                  <a:cubicBezTo>
                    <a:pt x="186" y="361"/>
                    <a:pt x="186" y="360"/>
                    <a:pt x="186" y="360"/>
                  </a:cubicBezTo>
                  <a:cubicBezTo>
                    <a:pt x="186" y="355"/>
                    <a:pt x="190" y="352"/>
                    <a:pt x="192" y="351"/>
                  </a:cubicBezTo>
                  <a:cubicBezTo>
                    <a:pt x="192" y="351"/>
                    <a:pt x="192" y="351"/>
                    <a:pt x="192" y="350"/>
                  </a:cubicBezTo>
                  <a:cubicBezTo>
                    <a:pt x="192" y="346"/>
                    <a:pt x="190" y="338"/>
                    <a:pt x="173" y="312"/>
                  </a:cubicBezTo>
                  <a:cubicBezTo>
                    <a:pt x="173" y="311"/>
                    <a:pt x="174" y="309"/>
                    <a:pt x="174" y="308"/>
                  </a:cubicBezTo>
                  <a:cubicBezTo>
                    <a:pt x="174" y="307"/>
                    <a:pt x="174" y="306"/>
                    <a:pt x="174" y="305"/>
                  </a:cubicBezTo>
                  <a:cubicBezTo>
                    <a:pt x="173" y="304"/>
                    <a:pt x="173" y="303"/>
                    <a:pt x="173" y="302"/>
                  </a:cubicBezTo>
                  <a:cubicBezTo>
                    <a:pt x="173" y="301"/>
                    <a:pt x="173" y="301"/>
                    <a:pt x="173" y="300"/>
                  </a:cubicBezTo>
                  <a:cubicBezTo>
                    <a:pt x="173" y="300"/>
                    <a:pt x="173" y="300"/>
                    <a:pt x="173" y="300"/>
                  </a:cubicBezTo>
                  <a:cubicBezTo>
                    <a:pt x="174" y="299"/>
                    <a:pt x="174" y="298"/>
                    <a:pt x="174" y="297"/>
                  </a:cubicBezTo>
                  <a:cubicBezTo>
                    <a:pt x="174" y="295"/>
                    <a:pt x="173" y="291"/>
                    <a:pt x="172" y="287"/>
                  </a:cubicBezTo>
                  <a:cubicBezTo>
                    <a:pt x="171" y="285"/>
                    <a:pt x="168" y="279"/>
                    <a:pt x="163" y="276"/>
                  </a:cubicBezTo>
                  <a:cubicBezTo>
                    <a:pt x="161" y="275"/>
                    <a:pt x="160" y="276"/>
                    <a:pt x="159" y="276"/>
                  </a:cubicBezTo>
                  <a:cubicBezTo>
                    <a:pt x="158" y="277"/>
                    <a:pt x="157" y="277"/>
                    <a:pt x="156" y="277"/>
                  </a:cubicBezTo>
                  <a:cubicBezTo>
                    <a:pt x="154" y="277"/>
                    <a:pt x="153" y="276"/>
                    <a:pt x="152" y="275"/>
                  </a:cubicBezTo>
                  <a:cubicBezTo>
                    <a:pt x="151" y="275"/>
                    <a:pt x="150" y="274"/>
                    <a:pt x="149" y="274"/>
                  </a:cubicBezTo>
                  <a:cubicBezTo>
                    <a:pt x="144" y="272"/>
                    <a:pt x="142" y="273"/>
                    <a:pt x="139" y="275"/>
                  </a:cubicBezTo>
                  <a:cubicBezTo>
                    <a:pt x="139" y="275"/>
                    <a:pt x="139" y="275"/>
                    <a:pt x="139" y="275"/>
                  </a:cubicBezTo>
                  <a:cubicBezTo>
                    <a:pt x="139" y="275"/>
                    <a:pt x="139" y="275"/>
                    <a:pt x="139" y="275"/>
                  </a:cubicBezTo>
                  <a:cubicBezTo>
                    <a:pt x="138" y="276"/>
                    <a:pt x="136" y="275"/>
                    <a:pt x="135" y="275"/>
                  </a:cubicBezTo>
                  <a:cubicBezTo>
                    <a:pt x="132" y="275"/>
                    <a:pt x="130" y="275"/>
                    <a:pt x="128" y="278"/>
                  </a:cubicBezTo>
                  <a:cubicBezTo>
                    <a:pt x="126" y="276"/>
                    <a:pt x="126" y="276"/>
                    <a:pt x="114" y="275"/>
                  </a:cubicBezTo>
                  <a:cubicBezTo>
                    <a:pt x="114" y="275"/>
                    <a:pt x="114" y="275"/>
                    <a:pt x="112" y="276"/>
                  </a:cubicBezTo>
                  <a:cubicBezTo>
                    <a:pt x="109" y="275"/>
                    <a:pt x="109" y="275"/>
                    <a:pt x="107" y="275"/>
                  </a:cubicBezTo>
                  <a:cubicBezTo>
                    <a:pt x="102" y="273"/>
                    <a:pt x="99" y="270"/>
                    <a:pt x="96" y="266"/>
                  </a:cubicBezTo>
                  <a:cubicBezTo>
                    <a:pt x="92" y="262"/>
                    <a:pt x="89" y="258"/>
                    <a:pt x="84" y="256"/>
                  </a:cubicBezTo>
                  <a:cubicBezTo>
                    <a:pt x="84" y="256"/>
                    <a:pt x="81" y="255"/>
                    <a:pt x="71" y="260"/>
                  </a:cubicBezTo>
                  <a:cubicBezTo>
                    <a:pt x="70" y="260"/>
                    <a:pt x="69" y="259"/>
                    <a:pt x="68" y="259"/>
                  </a:cubicBezTo>
                  <a:cubicBezTo>
                    <a:pt x="68" y="259"/>
                    <a:pt x="67" y="258"/>
                    <a:pt x="67" y="258"/>
                  </a:cubicBezTo>
                  <a:cubicBezTo>
                    <a:pt x="66" y="258"/>
                    <a:pt x="66" y="258"/>
                    <a:pt x="66" y="258"/>
                  </a:cubicBezTo>
                  <a:cubicBezTo>
                    <a:pt x="65" y="257"/>
                    <a:pt x="64" y="257"/>
                    <a:pt x="63" y="256"/>
                  </a:cubicBezTo>
                  <a:cubicBezTo>
                    <a:pt x="61" y="255"/>
                    <a:pt x="59" y="253"/>
                    <a:pt x="56" y="254"/>
                  </a:cubicBezTo>
                  <a:cubicBezTo>
                    <a:pt x="55" y="250"/>
                    <a:pt x="55" y="250"/>
                    <a:pt x="53" y="249"/>
                  </a:cubicBezTo>
                  <a:cubicBezTo>
                    <a:pt x="53" y="245"/>
                    <a:pt x="53" y="245"/>
                    <a:pt x="52" y="244"/>
                  </a:cubicBezTo>
                  <a:cubicBezTo>
                    <a:pt x="51" y="244"/>
                    <a:pt x="51" y="244"/>
                    <a:pt x="50" y="245"/>
                  </a:cubicBezTo>
                  <a:cubicBezTo>
                    <a:pt x="50" y="246"/>
                    <a:pt x="50" y="246"/>
                    <a:pt x="50" y="246"/>
                  </a:cubicBezTo>
                  <a:cubicBezTo>
                    <a:pt x="50" y="246"/>
                    <a:pt x="51" y="247"/>
                    <a:pt x="51" y="249"/>
                  </a:cubicBezTo>
                  <a:cubicBezTo>
                    <a:pt x="50" y="249"/>
                    <a:pt x="50" y="249"/>
                    <a:pt x="50" y="249"/>
                  </a:cubicBezTo>
                  <a:cubicBezTo>
                    <a:pt x="50" y="249"/>
                    <a:pt x="50" y="249"/>
                    <a:pt x="50" y="247"/>
                  </a:cubicBezTo>
                  <a:cubicBezTo>
                    <a:pt x="50" y="247"/>
                    <a:pt x="50" y="247"/>
                    <a:pt x="50" y="247"/>
                  </a:cubicBezTo>
                  <a:cubicBezTo>
                    <a:pt x="50" y="246"/>
                    <a:pt x="50" y="246"/>
                    <a:pt x="50" y="246"/>
                  </a:cubicBezTo>
                  <a:cubicBezTo>
                    <a:pt x="49" y="246"/>
                    <a:pt x="49" y="246"/>
                    <a:pt x="49" y="246"/>
                  </a:cubicBezTo>
                  <a:cubicBezTo>
                    <a:pt x="49" y="246"/>
                    <a:pt x="49" y="246"/>
                    <a:pt x="49" y="246"/>
                  </a:cubicBezTo>
                  <a:cubicBezTo>
                    <a:pt x="47" y="247"/>
                    <a:pt x="47" y="248"/>
                    <a:pt x="46" y="250"/>
                  </a:cubicBezTo>
                  <a:cubicBezTo>
                    <a:pt x="45" y="251"/>
                    <a:pt x="45" y="251"/>
                    <a:pt x="44" y="252"/>
                  </a:cubicBezTo>
                  <a:cubicBezTo>
                    <a:pt x="43" y="254"/>
                    <a:pt x="41" y="253"/>
                    <a:pt x="40" y="253"/>
                  </a:cubicBezTo>
                  <a:cubicBezTo>
                    <a:pt x="39" y="253"/>
                    <a:pt x="38" y="253"/>
                    <a:pt x="37" y="254"/>
                  </a:cubicBezTo>
                  <a:cubicBezTo>
                    <a:pt x="36" y="253"/>
                    <a:pt x="36" y="253"/>
                    <a:pt x="35" y="251"/>
                  </a:cubicBezTo>
                  <a:cubicBezTo>
                    <a:pt x="34" y="251"/>
                    <a:pt x="34" y="252"/>
                    <a:pt x="33" y="252"/>
                  </a:cubicBezTo>
                  <a:cubicBezTo>
                    <a:pt x="33" y="252"/>
                    <a:pt x="32" y="251"/>
                    <a:pt x="32" y="250"/>
                  </a:cubicBezTo>
                  <a:cubicBezTo>
                    <a:pt x="32" y="250"/>
                    <a:pt x="32" y="250"/>
                    <a:pt x="32" y="250"/>
                  </a:cubicBezTo>
                  <a:cubicBezTo>
                    <a:pt x="31" y="250"/>
                    <a:pt x="31" y="250"/>
                    <a:pt x="31" y="250"/>
                  </a:cubicBezTo>
                  <a:cubicBezTo>
                    <a:pt x="31" y="252"/>
                    <a:pt x="31" y="254"/>
                    <a:pt x="31" y="255"/>
                  </a:cubicBezTo>
                  <a:cubicBezTo>
                    <a:pt x="30" y="258"/>
                    <a:pt x="30" y="258"/>
                    <a:pt x="30" y="258"/>
                  </a:cubicBezTo>
                  <a:cubicBezTo>
                    <a:pt x="30" y="256"/>
                    <a:pt x="30" y="256"/>
                    <a:pt x="30" y="256"/>
                  </a:cubicBezTo>
                  <a:cubicBezTo>
                    <a:pt x="30" y="256"/>
                    <a:pt x="30" y="255"/>
                    <a:pt x="30" y="254"/>
                  </a:cubicBezTo>
                  <a:cubicBezTo>
                    <a:pt x="30" y="253"/>
                    <a:pt x="30" y="252"/>
                    <a:pt x="29" y="251"/>
                  </a:cubicBezTo>
                  <a:cubicBezTo>
                    <a:pt x="29" y="251"/>
                    <a:pt x="29" y="251"/>
                    <a:pt x="29" y="251"/>
                  </a:cubicBezTo>
                  <a:cubicBezTo>
                    <a:pt x="28" y="251"/>
                    <a:pt x="28" y="251"/>
                    <a:pt x="28" y="251"/>
                  </a:cubicBezTo>
                  <a:cubicBezTo>
                    <a:pt x="27" y="252"/>
                    <a:pt x="25" y="263"/>
                    <a:pt x="25" y="263"/>
                  </a:cubicBezTo>
                  <a:cubicBezTo>
                    <a:pt x="25" y="264"/>
                    <a:pt x="25" y="264"/>
                    <a:pt x="25" y="264"/>
                  </a:cubicBezTo>
                  <a:cubicBezTo>
                    <a:pt x="25" y="267"/>
                    <a:pt x="26" y="269"/>
                    <a:pt x="26" y="272"/>
                  </a:cubicBezTo>
                  <a:cubicBezTo>
                    <a:pt x="26" y="273"/>
                    <a:pt x="27" y="275"/>
                    <a:pt x="27" y="276"/>
                  </a:cubicBezTo>
                  <a:cubicBezTo>
                    <a:pt x="27" y="275"/>
                    <a:pt x="26" y="274"/>
                    <a:pt x="23" y="274"/>
                  </a:cubicBezTo>
                  <a:cubicBezTo>
                    <a:pt x="23" y="274"/>
                    <a:pt x="23" y="274"/>
                    <a:pt x="23" y="274"/>
                  </a:cubicBezTo>
                  <a:cubicBezTo>
                    <a:pt x="23" y="274"/>
                    <a:pt x="23" y="274"/>
                    <a:pt x="23" y="274"/>
                  </a:cubicBezTo>
                  <a:cubicBezTo>
                    <a:pt x="23" y="274"/>
                    <a:pt x="23" y="274"/>
                    <a:pt x="23" y="274"/>
                  </a:cubicBezTo>
                  <a:cubicBezTo>
                    <a:pt x="23" y="274"/>
                    <a:pt x="23" y="274"/>
                    <a:pt x="22" y="279"/>
                  </a:cubicBezTo>
                  <a:cubicBezTo>
                    <a:pt x="21" y="279"/>
                    <a:pt x="21" y="279"/>
                    <a:pt x="21" y="279"/>
                  </a:cubicBezTo>
                  <a:cubicBezTo>
                    <a:pt x="20" y="278"/>
                    <a:pt x="20" y="278"/>
                    <a:pt x="11" y="250"/>
                  </a:cubicBezTo>
                  <a:cubicBezTo>
                    <a:pt x="10" y="250"/>
                    <a:pt x="10" y="250"/>
                    <a:pt x="9" y="249"/>
                  </a:cubicBezTo>
                  <a:cubicBezTo>
                    <a:pt x="9" y="248"/>
                    <a:pt x="9" y="248"/>
                    <a:pt x="9" y="248"/>
                  </a:cubicBezTo>
                  <a:cubicBezTo>
                    <a:pt x="9" y="248"/>
                    <a:pt x="9" y="248"/>
                    <a:pt x="9" y="248"/>
                  </a:cubicBezTo>
                  <a:cubicBezTo>
                    <a:pt x="8" y="248"/>
                    <a:pt x="8" y="248"/>
                    <a:pt x="8" y="248"/>
                  </a:cubicBezTo>
                  <a:cubicBezTo>
                    <a:pt x="8" y="249"/>
                    <a:pt x="8" y="249"/>
                    <a:pt x="7" y="252"/>
                  </a:cubicBezTo>
                  <a:cubicBezTo>
                    <a:pt x="7" y="252"/>
                    <a:pt x="6" y="250"/>
                    <a:pt x="5" y="241"/>
                  </a:cubicBezTo>
                  <a:cubicBezTo>
                    <a:pt x="5" y="241"/>
                    <a:pt x="5" y="241"/>
                    <a:pt x="5" y="241"/>
                  </a:cubicBezTo>
                  <a:cubicBezTo>
                    <a:pt x="3" y="223"/>
                    <a:pt x="3" y="223"/>
                    <a:pt x="3" y="223"/>
                  </a:cubicBezTo>
                  <a:cubicBezTo>
                    <a:pt x="3" y="223"/>
                    <a:pt x="3" y="223"/>
                    <a:pt x="3" y="223"/>
                  </a:cubicBezTo>
                  <a:cubicBezTo>
                    <a:pt x="3" y="223"/>
                    <a:pt x="3" y="223"/>
                    <a:pt x="3" y="223"/>
                  </a:cubicBezTo>
                  <a:cubicBezTo>
                    <a:pt x="2" y="224"/>
                    <a:pt x="2" y="224"/>
                    <a:pt x="2" y="227"/>
                  </a:cubicBezTo>
                  <a:cubicBezTo>
                    <a:pt x="2" y="229"/>
                    <a:pt x="2" y="235"/>
                    <a:pt x="3" y="243"/>
                  </a:cubicBezTo>
                  <a:cubicBezTo>
                    <a:pt x="3" y="242"/>
                    <a:pt x="3" y="242"/>
                    <a:pt x="3" y="242"/>
                  </a:cubicBezTo>
                  <a:cubicBezTo>
                    <a:pt x="3" y="242"/>
                    <a:pt x="3" y="242"/>
                    <a:pt x="3" y="242"/>
                  </a:cubicBezTo>
                  <a:cubicBezTo>
                    <a:pt x="3" y="242"/>
                    <a:pt x="3" y="242"/>
                    <a:pt x="3" y="242"/>
                  </a:cubicBezTo>
                  <a:cubicBezTo>
                    <a:pt x="3" y="242"/>
                    <a:pt x="3" y="242"/>
                    <a:pt x="3" y="242"/>
                  </a:cubicBezTo>
                  <a:cubicBezTo>
                    <a:pt x="3" y="242"/>
                    <a:pt x="3" y="242"/>
                    <a:pt x="3" y="242"/>
                  </a:cubicBezTo>
                  <a:cubicBezTo>
                    <a:pt x="3" y="247"/>
                    <a:pt x="3" y="247"/>
                    <a:pt x="3" y="247"/>
                  </a:cubicBezTo>
                  <a:cubicBezTo>
                    <a:pt x="6" y="258"/>
                    <a:pt x="6" y="258"/>
                    <a:pt x="6" y="258"/>
                  </a:cubicBezTo>
                  <a:cubicBezTo>
                    <a:pt x="6" y="260"/>
                    <a:pt x="6" y="260"/>
                    <a:pt x="6" y="260"/>
                  </a:cubicBezTo>
                  <a:cubicBezTo>
                    <a:pt x="6" y="260"/>
                    <a:pt x="6" y="260"/>
                    <a:pt x="6" y="260"/>
                  </a:cubicBezTo>
                  <a:cubicBezTo>
                    <a:pt x="6" y="260"/>
                    <a:pt x="6" y="260"/>
                    <a:pt x="6" y="260"/>
                  </a:cubicBezTo>
                  <a:cubicBezTo>
                    <a:pt x="6" y="260"/>
                    <a:pt x="6" y="260"/>
                    <a:pt x="6" y="260"/>
                  </a:cubicBezTo>
                  <a:cubicBezTo>
                    <a:pt x="7" y="260"/>
                    <a:pt x="7" y="261"/>
                    <a:pt x="7" y="262"/>
                  </a:cubicBezTo>
                  <a:cubicBezTo>
                    <a:pt x="7" y="263"/>
                    <a:pt x="8" y="264"/>
                    <a:pt x="8" y="265"/>
                  </a:cubicBezTo>
                  <a:cubicBezTo>
                    <a:pt x="9" y="265"/>
                    <a:pt x="9" y="265"/>
                    <a:pt x="9" y="265"/>
                  </a:cubicBezTo>
                  <a:cubicBezTo>
                    <a:pt x="9" y="264"/>
                    <a:pt x="9" y="264"/>
                    <a:pt x="9" y="264"/>
                  </a:cubicBezTo>
                  <a:cubicBezTo>
                    <a:pt x="9" y="266"/>
                    <a:pt x="10" y="267"/>
                    <a:pt x="14" y="273"/>
                  </a:cubicBezTo>
                  <a:cubicBezTo>
                    <a:pt x="15" y="273"/>
                    <a:pt x="15" y="273"/>
                    <a:pt x="15" y="273"/>
                  </a:cubicBezTo>
                  <a:cubicBezTo>
                    <a:pt x="15" y="273"/>
                    <a:pt x="15" y="273"/>
                    <a:pt x="15" y="273"/>
                  </a:cubicBezTo>
                  <a:cubicBezTo>
                    <a:pt x="15" y="272"/>
                    <a:pt x="15" y="272"/>
                    <a:pt x="14" y="271"/>
                  </a:cubicBezTo>
                  <a:cubicBezTo>
                    <a:pt x="16" y="274"/>
                    <a:pt x="18" y="277"/>
                    <a:pt x="19" y="279"/>
                  </a:cubicBezTo>
                  <a:cubicBezTo>
                    <a:pt x="20" y="281"/>
                    <a:pt x="21" y="283"/>
                    <a:pt x="22" y="285"/>
                  </a:cubicBezTo>
                  <a:cubicBezTo>
                    <a:pt x="22" y="285"/>
                    <a:pt x="22" y="285"/>
                    <a:pt x="22" y="285"/>
                  </a:cubicBezTo>
                  <a:cubicBezTo>
                    <a:pt x="22" y="285"/>
                    <a:pt x="22" y="285"/>
                    <a:pt x="22" y="285"/>
                  </a:cubicBezTo>
                  <a:cubicBezTo>
                    <a:pt x="22" y="285"/>
                    <a:pt x="22" y="285"/>
                    <a:pt x="22" y="285"/>
                  </a:cubicBezTo>
                  <a:cubicBezTo>
                    <a:pt x="24" y="285"/>
                    <a:pt x="24" y="285"/>
                    <a:pt x="25" y="286"/>
                  </a:cubicBezTo>
                  <a:cubicBezTo>
                    <a:pt x="26" y="286"/>
                    <a:pt x="26" y="286"/>
                    <a:pt x="26" y="286"/>
                  </a:cubicBezTo>
                  <a:cubicBezTo>
                    <a:pt x="27" y="286"/>
                    <a:pt x="27" y="286"/>
                    <a:pt x="27" y="286"/>
                  </a:cubicBezTo>
                  <a:cubicBezTo>
                    <a:pt x="27" y="286"/>
                    <a:pt x="27" y="286"/>
                    <a:pt x="27" y="286"/>
                  </a:cubicBezTo>
                  <a:cubicBezTo>
                    <a:pt x="26" y="285"/>
                    <a:pt x="26" y="284"/>
                    <a:pt x="25" y="283"/>
                  </a:cubicBezTo>
                  <a:cubicBezTo>
                    <a:pt x="25" y="281"/>
                    <a:pt x="25" y="280"/>
                    <a:pt x="24" y="279"/>
                  </a:cubicBezTo>
                  <a:cubicBezTo>
                    <a:pt x="25" y="279"/>
                    <a:pt x="27" y="279"/>
                    <a:pt x="34" y="293"/>
                  </a:cubicBezTo>
                  <a:cubicBezTo>
                    <a:pt x="37" y="298"/>
                    <a:pt x="39" y="303"/>
                    <a:pt x="41" y="308"/>
                  </a:cubicBezTo>
                  <a:cubicBezTo>
                    <a:pt x="43" y="313"/>
                    <a:pt x="45" y="318"/>
                    <a:pt x="47" y="322"/>
                  </a:cubicBezTo>
                  <a:cubicBezTo>
                    <a:pt x="47" y="323"/>
                    <a:pt x="51" y="329"/>
                    <a:pt x="53" y="329"/>
                  </a:cubicBezTo>
                  <a:cubicBezTo>
                    <a:pt x="62" y="342"/>
                    <a:pt x="62" y="342"/>
                    <a:pt x="81" y="353"/>
                  </a:cubicBezTo>
                  <a:cubicBezTo>
                    <a:pt x="96" y="363"/>
                    <a:pt x="97" y="363"/>
                    <a:pt x="101" y="365"/>
                  </a:cubicBezTo>
                  <a:cubicBezTo>
                    <a:pt x="104" y="366"/>
                    <a:pt x="107" y="366"/>
                    <a:pt x="110" y="366"/>
                  </a:cubicBezTo>
                  <a:cubicBezTo>
                    <a:pt x="113" y="367"/>
                    <a:pt x="116" y="367"/>
                    <a:pt x="119" y="368"/>
                  </a:cubicBezTo>
                  <a:cubicBezTo>
                    <a:pt x="128" y="371"/>
                    <a:pt x="136" y="376"/>
                    <a:pt x="144" y="381"/>
                  </a:cubicBezTo>
                  <a:cubicBezTo>
                    <a:pt x="151" y="385"/>
                    <a:pt x="157" y="389"/>
                    <a:pt x="165" y="392"/>
                  </a:cubicBezTo>
                  <a:cubicBezTo>
                    <a:pt x="194" y="401"/>
                    <a:pt x="194" y="401"/>
                    <a:pt x="194" y="401"/>
                  </a:cubicBezTo>
                  <a:cubicBezTo>
                    <a:pt x="217" y="407"/>
                    <a:pt x="251" y="407"/>
                    <a:pt x="272" y="404"/>
                  </a:cubicBezTo>
                  <a:cubicBezTo>
                    <a:pt x="272" y="404"/>
                    <a:pt x="272" y="404"/>
                    <a:pt x="272" y="404"/>
                  </a:cubicBezTo>
                  <a:cubicBezTo>
                    <a:pt x="272" y="404"/>
                    <a:pt x="272" y="404"/>
                    <a:pt x="272" y="404"/>
                  </a:cubicBezTo>
                  <a:cubicBezTo>
                    <a:pt x="272" y="404"/>
                    <a:pt x="272" y="404"/>
                    <a:pt x="272" y="404"/>
                  </a:cubicBezTo>
                  <a:cubicBezTo>
                    <a:pt x="272" y="404"/>
                    <a:pt x="272" y="404"/>
                    <a:pt x="272" y="404"/>
                  </a:cubicBezTo>
                  <a:cubicBezTo>
                    <a:pt x="272" y="404"/>
                    <a:pt x="272" y="404"/>
                    <a:pt x="272" y="404"/>
                  </a:cubicBezTo>
                  <a:cubicBezTo>
                    <a:pt x="279" y="403"/>
                    <a:pt x="279" y="403"/>
                    <a:pt x="279" y="403"/>
                  </a:cubicBezTo>
                  <a:close/>
                  <a:moveTo>
                    <a:pt x="19" y="222"/>
                  </a:moveTo>
                  <a:cubicBezTo>
                    <a:pt x="19" y="222"/>
                    <a:pt x="19" y="222"/>
                    <a:pt x="19" y="222"/>
                  </a:cubicBezTo>
                  <a:cubicBezTo>
                    <a:pt x="17" y="223"/>
                    <a:pt x="17" y="224"/>
                    <a:pt x="17" y="225"/>
                  </a:cubicBezTo>
                  <a:cubicBezTo>
                    <a:pt x="17" y="226"/>
                    <a:pt x="17" y="226"/>
                    <a:pt x="17" y="226"/>
                  </a:cubicBezTo>
                  <a:cubicBezTo>
                    <a:pt x="17" y="226"/>
                    <a:pt x="17" y="226"/>
                    <a:pt x="17" y="226"/>
                  </a:cubicBezTo>
                  <a:cubicBezTo>
                    <a:pt x="17" y="226"/>
                    <a:pt x="17" y="226"/>
                    <a:pt x="17" y="226"/>
                  </a:cubicBezTo>
                  <a:cubicBezTo>
                    <a:pt x="17" y="226"/>
                    <a:pt x="17" y="226"/>
                    <a:pt x="17" y="226"/>
                  </a:cubicBezTo>
                  <a:cubicBezTo>
                    <a:pt x="21" y="226"/>
                    <a:pt x="22" y="225"/>
                    <a:pt x="23" y="222"/>
                  </a:cubicBezTo>
                  <a:cubicBezTo>
                    <a:pt x="23" y="222"/>
                    <a:pt x="24" y="222"/>
                    <a:pt x="24" y="221"/>
                  </a:cubicBezTo>
                  <a:cubicBezTo>
                    <a:pt x="24" y="221"/>
                    <a:pt x="25" y="220"/>
                    <a:pt x="25" y="220"/>
                  </a:cubicBezTo>
                  <a:cubicBezTo>
                    <a:pt x="25" y="219"/>
                    <a:pt x="25" y="219"/>
                    <a:pt x="25" y="219"/>
                  </a:cubicBezTo>
                  <a:cubicBezTo>
                    <a:pt x="26" y="219"/>
                    <a:pt x="26" y="219"/>
                    <a:pt x="26" y="219"/>
                  </a:cubicBezTo>
                  <a:cubicBezTo>
                    <a:pt x="27" y="219"/>
                    <a:pt x="27" y="219"/>
                    <a:pt x="27" y="219"/>
                  </a:cubicBezTo>
                  <a:cubicBezTo>
                    <a:pt x="27" y="218"/>
                    <a:pt x="27" y="218"/>
                    <a:pt x="27" y="218"/>
                  </a:cubicBezTo>
                  <a:cubicBezTo>
                    <a:pt x="27" y="216"/>
                    <a:pt x="26" y="215"/>
                    <a:pt x="26" y="214"/>
                  </a:cubicBezTo>
                  <a:cubicBezTo>
                    <a:pt x="25" y="214"/>
                    <a:pt x="24" y="214"/>
                    <a:pt x="23" y="214"/>
                  </a:cubicBezTo>
                  <a:cubicBezTo>
                    <a:pt x="23" y="214"/>
                    <a:pt x="23" y="214"/>
                    <a:pt x="23" y="214"/>
                  </a:cubicBezTo>
                  <a:cubicBezTo>
                    <a:pt x="23" y="215"/>
                    <a:pt x="23" y="215"/>
                    <a:pt x="23" y="215"/>
                  </a:cubicBezTo>
                  <a:cubicBezTo>
                    <a:pt x="23" y="214"/>
                    <a:pt x="23" y="214"/>
                    <a:pt x="23" y="214"/>
                  </a:cubicBezTo>
                  <a:cubicBezTo>
                    <a:pt x="22" y="214"/>
                    <a:pt x="22" y="213"/>
                    <a:pt x="21" y="213"/>
                  </a:cubicBezTo>
                  <a:cubicBezTo>
                    <a:pt x="21" y="213"/>
                    <a:pt x="21" y="214"/>
                    <a:pt x="21" y="214"/>
                  </a:cubicBezTo>
                  <a:cubicBezTo>
                    <a:pt x="20" y="215"/>
                    <a:pt x="20" y="215"/>
                    <a:pt x="19" y="215"/>
                  </a:cubicBezTo>
                  <a:cubicBezTo>
                    <a:pt x="18" y="216"/>
                    <a:pt x="18" y="216"/>
                    <a:pt x="18" y="216"/>
                  </a:cubicBezTo>
                  <a:cubicBezTo>
                    <a:pt x="18" y="216"/>
                    <a:pt x="17" y="217"/>
                    <a:pt x="17" y="217"/>
                  </a:cubicBezTo>
                  <a:cubicBezTo>
                    <a:pt x="17" y="217"/>
                    <a:pt x="17" y="217"/>
                    <a:pt x="17" y="217"/>
                  </a:cubicBezTo>
                  <a:cubicBezTo>
                    <a:pt x="17" y="218"/>
                    <a:pt x="18" y="218"/>
                    <a:pt x="18" y="219"/>
                  </a:cubicBezTo>
                  <a:cubicBezTo>
                    <a:pt x="19" y="220"/>
                    <a:pt x="19" y="220"/>
                    <a:pt x="19" y="221"/>
                  </a:cubicBezTo>
                  <a:cubicBezTo>
                    <a:pt x="19" y="221"/>
                    <a:pt x="19" y="221"/>
                    <a:pt x="19" y="221"/>
                  </a:cubicBezTo>
                  <a:lnTo>
                    <a:pt x="19" y="222"/>
                  </a:lnTo>
                  <a:close/>
                  <a:moveTo>
                    <a:pt x="30" y="214"/>
                  </a:moveTo>
                  <a:cubicBezTo>
                    <a:pt x="30" y="214"/>
                    <a:pt x="30" y="214"/>
                    <a:pt x="30" y="214"/>
                  </a:cubicBezTo>
                  <a:cubicBezTo>
                    <a:pt x="29" y="215"/>
                    <a:pt x="29" y="216"/>
                    <a:pt x="30" y="218"/>
                  </a:cubicBezTo>
                  <a:cubicBezTo>
                    <a:pt x="30" y="218"/>
                    <a:pt x="31" y="218"/>
                    <a:pt x="31" y="218"/>
                  </a:cubicBezTo>
                  <a:cubicBezTo>
                    <a:pt x="32" y="217"/>
                    <a:pt x="32" y="216"/>
                    <a:pt x="32" y="215"/>
                  </a:cubicBezTo>
                  <a:cubicBezTo>
                    <a:pt x="32" y="214"/>
                    <a:pt x="32" y="214"/>
                    <a:pt x="32" y="214"/>
                  </a:cubicBezTo>
                  <a:cubicBezTo>
                    <a:pt x="31" y="213"/>
                    <a:pt x="31" y="213"/>
                    <a:pt x="30" y="214"/>
                  </a:cubicBezTo>
                  <a:close/>
                  <a:moveTo>
                    <a:pt x="12" y="219"/>
                  </a:moveTo>
                  <a:cubicBezTo>
                    <a:pt x="12" y="219"/>
                    <a:pt x="12" y="221"/>
                    <a:pt x="12" y="222"/>
                  </a:cubicBezTo>
                  <a:cubicBezTo>
                    <a:pt x="12" y="222"/>
                    <a:pt x="13" y="222"/>
                    <a:pt x="13" y="222"/>
                  </a:cubicBezTo>
                  <a:cubicBezTo>
                    <a:pt x="13" y="221"/>
                    <a:pt x="13" y="221"/>
                    <a:pt x="13" y="221"/>
                  </a:cubicBezTo>
                  <a:cubicBezTo>
                    <a:pt x="14" y="220"/>
                    <a:pt x="14" y="220"/>
                    <a:pt x="14" y="220"/>
                  </a:cubicBezTo>
                  <a:cubicBezTo>
                    <a:pt x="14" y="221"/>
                    <a:pt x="15" y="221"/>
                    <a:pt x="15" y="221"/>
                  </a:cubicBezTo>
                  <a:cubicBezTo>
                    <a:pt x="16" y="221"/>
                    <a:pt x="17" y="220"/>
                    <a:pt x="17" y="219"/>
                  </a:cubicBezTo>
                  <a:cubicBezTo>
                    <a:pt x="17" y="218"/>
                    <a:pt x="17" y="218"/>
                    <a:pt x="17" y="217"/>
                  </a:cubicBezTo>
                  <a:cubicBezTo>
                    <a:pt x="17" y="216"/>
                    <a:pt x="17" y="216"/>
                    <a:pt x="16" y="216"/>
                  </a:cubicBezTo>
                  <a:cubicBezTo>
                    <a:pt x="16" y="215"/>
                    <a:pt x="16" y="215"/>
                    <a:pt x="15" y="215"/>
                  </a:cubicBezTo>
                  <a:cubicBezTo>
                    <a:pt x="14" y="215"/>
                    <a:pt x="14" y="215"/>
                    <a:pt x="14" y="215"/>
                  </a:cubicBezTo>
                  <a:cubicBezTo>
                    <a:pt x="14" y="214"/>
                    <a:pt x="14" y="214"/>
                    <a:pt x="14" y="214"/>
                  </a:cubicBezTo>
                  <a:cubicBezTo>
                    <a:pt x="14" y="213"/>
                    <a:pt x="14" y="213"/>
                    <a:pt x="14" y="213"/>
                  </a:cubicBezTo>
                  <a:cubicBezTo>
                    <a:pt x="13" y="213"/>
                    <a:pt x="13" y="213"/>
                    <a:pt x="13" y="213"/>
                  </a:cubicBezTo>
                  <a:cubicBezTo>
                    <a:pt x="13" y="213"/>
                    <a:pt x="13" y="213"/>
                    <a:pt x="13" y="213"/>
                  </a:cubicBezTo>
                  <a:cubicBezTo>
                    <a:pt x="13" y="213"/>
                    <a:pt x="13" y="213"/>
                    <a:pt x="13" y="213"/>
                  </a:cubicBezTo>
                  <a:cubicBezTo>
                    <a:pt x="12" y="213"/>
                    <a:pt x="12" y="213"/>
                    <a:pt x="12" y="213"/>
                  </a:cubicBezTo>
                  <a:cubicBezTo>
                    <a:pt x="12" y="213"/>
                    <a:pt x="12" y="213"/>
                    <a:pt x="12" y="213"/>
                  </a:cubicBezTo>
                  <a:cubicBezTo>
                    <a:pt x="12" y="213"/>
                    <a:pt x="12" y="212"/>
                    <a:pt x="11" y="211"/>
                  </a:cubicBezTo>
                  <a:cubicBezTo>
                    <a:pt x="11" y="211"/>
                    <a:pt x="11" y="210"/>
                    <a:pt x="10" y="209"/>
                  </a:cubicBezTo>
                  <a:cubicBezTo>
                    <a:pt x="10" y="210"/>
                    <a:pt x="9" y="210"/>
                    <a:pt x="9" y="210"/>
                  </a:cubicBezTo>
                  <a:cubicBezTo>
                    <a:pt x="9" y="209"/>
                    <a:pt x="8" y="208"/>
                    <a:pt x="8" y="208"/>
                  </a:cubicBezTo>
                  <a:cubicBezTo>
                    <a:pt x="7" y="208"/>
                    <a:pt x="6" y="209"/>
                    <a:pt x="6" y="210"/>
                  </a:cubicBezTo>
                  <a:cubicBezTo>
                    <a:pt x="6" y="210"/>
                    <a:pt x="6" y="210"/>
                    <a:pt x="6" y="210"/>
                  </a:cubicBezTo>
                  <a:cubicBezTo>
                    <a:pt x="4" y="213"/>
                    <a:pt x="4" y="216"/>
                    <a:pt x="4" y="220"/>
                  </a:cubicBezTo>
                  <a:cubicBezTo>
                    <a:pt x="4" y="220"/>
                    <a:pt x="4" y="220"/>
                    <a:pt x="4" y="220"/>
                  </a:cubicBezTo>
                  <a:cubicBezTo>
                    <a:pt x="5" y="220"/>
                    <a:pt x="5" y="220"/>
                    <a:pt x="5" y="220"/>
                  </a:cubicBezTo>
                  <a:cubicBezTo>
                    <a:pt x="5" y="220"/>
                    <a:pt x="5" y="219"/>
                    <a:pt x="5" y="218"/>
                  </a:cubicBezTo>
                  <a:cubicBezTo>
                    <a:pt x="6" y="216"/>
                    <a:pt x="6" y="215"/>
                    <a:pt x="6" y="214"/>
                  </a:cubicBezTo>
                  <a:cubicBezTo>
                    <a:pt x="7" y="215"/>
                    <a:pt x="7" y="215"/>
                    <a:pt x="7" y="215"/>
                  </a:cubicBezTo>
                  <a:cubicBezTo>
                    <a:pt x="7" y="215"/>
                    <a:pt x="8" y="215"/>
                    <a:pt x="8" y="215"/>
                  </a:cubicBezTo>
                  <a:cubicBezTo>
                    <a:pt x="9" y="215"/>
                    <a:pt x="9" y="215"/>
                    <a:pt x="9" y="215"/>
                  </a:cubicBezTo>
                  <a:cubicBezTo>
                    <a:pt x="9" y="215"/>
                    <a:pt x="9" y="216"/>
                    <a:pt x="10" y="216"/>
                  </a:cubicBezTo>
                  <a:cubicBezTo>
                    <a:pt x="10" y="216"/>
                    <a:pt x="10" y="216"/>
                    <a:pt x="10" y="216"/>
                  </a:cubicBezTo>
                  <a:cubicBezTo>
                    <a:pt x="10" y="217"/>
                    <a:pt x="10" y="217"/>
                    <a:pt x="11" y="218"/>
                  </a:cubicBezTo>
                  <a:cubicBezTo>
                    <a:pt x="11" y="218"/>
                    <a:pt x="12" y="218"/>
                    <a:pt x="12" y="218"/>
                  </a:cubicBezTo>
                  <a:cubicBezTo>
                    <a:pt x="12" y="219"/>
                    <a:pt x="12" y="219"/>
                    <a:pt x="12" y="219"/>
                  </a:cubicBezTo>
                  <a:cubicBezTo>
                    <a:pt x="12" y="219"/>
                    <a:pt x="12" y="219"/>
                    <a:pt x="12" y="219"/>
                  </a:cubicBezTo>
                  <a:close/>
                  <a:moveTo>
                    <a:pt x="36" y="210"/>
                  </a:moveTo>
                  <a:cubicBezTo>
                    <a:pt x="35" y="210"/>
                    <a:pt x="35" y="210"/>
                    <a:pt x="35" y="210"/>
                  </a:cubicBezTo>
                  <a:cubicBezTo>
                    <a:pt x="35" y="210"/>
                    <a:pt x="35" y="210"/>
                    <a:pt x="35" y="210"/>
                  </a:cubicBezTo>
                  <a:cubicBezTo>
                    <a:pt x="35" y="211"/>
                    <a:pt x="35" y="211"/>
                    <a:pt x="35" y="211"/>
                  </a:cubicBezTo>
                  <a:cubicBezTo>
                    <a:pt x="35" y="211"/>
                    <a:pt x="35" y="211"/>
                    <a:pt x="35" y="211"/>
                  </a:cubicBezTo>
                  <a:cubicBezTo>
                    <a:pt x="36" y="211"/>
                    <a:pt x="36" y="211"/>
                    <a:pt x="36" y="211"/>
                  </a:cubicBezTo>
                  <a:cubicBezTo>
                    <a:pt x="36" y="211"/>
                    <a:pt x="36" y="210"/>
                    <a:pt x="36" y="210"/>
                  </a:cubicBezTo>
                  <a:close/>
                  <a:moveTo>
                    <a:pt x="282" y="37"/>
                  </a:moveTo>
                  <a:cubicBezTo>
                    <a:pt x="283" y="38"/>
                    <a:pt x="283" y="38"/>
                    <a:pt x="284" y="38"/>
                  </a:cubicBezTo>
                  <a:cubicBezTo>
                    <a:pt x="284" y="38"/>
                    <a:pt x="284" y="38"/>
                    <a:pt x="284" y="38"/>
                  </a:cubicBezTo>
                  <a:cubicBezTo>
                    <a:pt x="284" y="37"/>
                    <a:pt x="284" y="37"/>
                    <a:pt x="284" y="37"/>
                  </a:cubicBezTo>
                  <a:cubicBezTo>
                    <a:pt x="283" y="37"/>
                    <a:pt x="283" y="37"/>
                    <a:pt x="282" y="37"/>
                  </a:cubicBezTo>
                  <a:cubicBezTo>
                    <a:pt x="282" y="37"/>
                    <a:pt x="282" y="37"/>
                    <a:pt x="282" y="37"/>
                  </a:cubicBezTo>
                  <a:close/>
                  <a:moveTo>
                    <a:pt x="284" y="36"/>
                  </a:moveTo>
                  <a:cubicBezTo>
                    <a:pt x="283" y="36"/>
                    <a:pt x="283" y="36"/>
                    <a:pt x="283" y="36"/>
                  </a:cubicBezTo>
                  <a:cubicBezTo>
                    <a:pt x="283" y="36"/>
                    <a:pt x="283" y="36"/>
                    <a:pt x="283" y="36"/>
                  </a:cubicBezTo>
                  <a:cubicBezTo>
                    <a:pt x="282" y="36"/>
                    <a:pt x="282" y="36"/>
                    <a:pt x="282" y="36"/>
                  </a:cubicBezTo>
                  <a:cubicBezTo>
                    <a:pt x="282" y="36"/>
                    <a:pt x="282" y="36"/>
                    <a:pt x="282" y="36"/>
                  </a:cubicBezTo>
                  <a:cubicBezTo>
                    <a:pt x="283" y="37"/>
                    <a:pt x="284" y="37"/>
                    <a:pt x="284" y="37"/>
                  </a:cubicBezTo>
                  <a:cubicBezTo>
                    <a:pt x="284" y="37"/>
                    <a:pt x="284" y="37"/>
                    <a:pt x="284" y="37"/>
                  </a:cubicBezTo>
                  <a:cubicBezTo>
                    <a:pt x="284" y="36"/>
                    <a:pt x="284" y="36"/>
                    <a:pt x="284" y="36"/>
                  </a:cubicBezTo>
                  <a:close/>
                  <a:moveTo>
                    <a:pt x="285" y="41"/>
                  </a:moveTo>
                  <a:cubicBezTo>
                    <a:pt x="285" y="41"/>
                    <a:pt x="285" y="41"/>
                    <a:pt x="285" y="41"/>
                  </a:cubicBezTo>
                  <a:cubicBezTo>
                    <a:pt x="285" y="41"/>
                    <a:pt x="284" y="41"/>
                    <a:pt x="284" y="42"/>
                  </a:cubicBezTo>
                  <a:cubicBezTo>
                    <a:pt x="284" y="42"/>
                    <a:pt x="284" y="42"/>
                    <a:pt x="284" y="42"/>
                  </a:cubicBezTo>
                  <a:cubicBezTo>
                    <a:pt x="284" y="42"/>
                    <a:pt x="284" y="42"/>
                    <a:pt x="284" y="42"/>
                  </a:cubicBezTo>
                  <a:cubicBezTo>
                    <a:pt x="287" y="43"/>
                    <a:pt x="291" y="43"/>
                    <a:pt x="292" y="42"/>
                  </a:cubicBezTo>
                  <a:cubicBezTo>
                    <a:pt x="292" y="42"/>
                    <a:pt x="292" y="42"/>
                    <a:pt x="292" y="42"/>
                  </a:cubicBezTo>
                  <a:cubicBezTo>
                    <a:pt x="292" y="41"/>
                    <a:pt x="292" y="41"/>
                    <a:pt x="292" y="41"/>
                  </a:cubicBezTo>
                  <a:cubicBezTo>
                    <a:pt x="292" y="41"/>
                    <a:pt x="292" y="41"/>
                    <a:pt x="292" y="41"/>
                  </a:cubicBezTo>
                  <a:cubicBezTo>
                    <a:pt x="287" y="41"/>
                    <a:pt x="286" y="41"/>
                    <a:pt x="285" y="41"/>
                  </a:cubicBezTo>
                  <a:close/>
                  <a:moveTo>
                    <a:pt x="307" y="42"/>
                  </a:moveTo>
                  <a:cubicBezTo>
                    <a:pt x="307" y="42"/>
                    <a:pt x="308" y="42"/>
                    <a:pt x="309" y="42"/>
                  </a:cubicBezTo>
                  <a:cubicBezTo>
                    <a:pt x="309" y="41"/>
                    <a:pt x="309" y="41"/>
                    <a:pt x="309" y="41"/>
                  </a:cubicBezTo>
                  <a:cubicBezTo>
                    <a:pt x="309" y="41"/>
                    <a:pt x="309" y="41"/>
                    <a:pt x="308" y="39"/>
                  </a:cubicBezTo>
                  <a:cubicBezTo>
                    <a:pt x="308" y="38"/>
                    <a:pt x="308" y="38"/>
                    <a:pt x="308" y="38"/>
                  </a:cubicBezTo>
                  <a:cubicBezTo>
                    <a:pt x="307" y="38"/>
                    <a:pt x="307" y="38"/>
                    <a:pt x="307" y="38"/>
                  </a:cubicBezTo>
                  <a:cubicBezTo>
                    <a:pt x="307" y="38"/>
                    <a:pt x="307" y="38"/>
                    <a:pt x="307" y="38"/>
                  </a:cubicBezTo>
                  <a:cubicBezTo>
                    <a:pt x="307" y="38"/>
                    <a:pt x="307" y="38"/>
                    <a:pt x="307" y="38"/>
                  </a:cubicBezTo>
                  <a:cubicBezTo>
                    <a:pt x="307" y="38"/>
                    <a:pt x="307" y="38"/>
                    <a:pt x="307" y="38"/>
                  </a:cubicBezTo>
                  <a:cubicBezTo>
                    <a:pt x="306" y="38"/>
                    <a:pt x="306" y="38"/>
                    <a:pt x="306" y="39"/>
                  </a:cubicBezTo>
                  <a:cubicBezTo>
                    <a:pt x="305" y="39"/>
                    <a:pt x="305" y="39"/>
                    <a:pt x="305" y="40"/>
                  </a:cubicBezTo>
                  <a:cubicBezTo>
                    <a:pt x="304" y="40"/>
                    <a:pt x="304" y="40"/>
                    <a:pt x="304" y="40"/>
                  </a:cubicBezTo>
                  <a:cubicBezTo>
                    <a:pt x="305" y="40"/>
                    <a:pt x="305" y="40"/>
                    <a:pt x="305" y="40"/>
                  </a:cubicBezTo>
                  <a:cubicBezTo>
                    <a:pt x="306" y="41"/>
                    <a:pt x="306" y="42"/>
                    <a:pt x="307" y="42"/>
                  </a:cubicBezTo>
                  <a:close/>
                  <a:moveTo>
                    <a:pt x="405" y="248"/>
                  </a:moveTo>
                  <a:cubicBezTo>
                    <a:pt x="405" y="248"/>
                    <a:pt x="405" y="248"/>
                    <a:pt x="405" y="248"/>
                  </a:cubicBezTo>
                  <a:cubicBezTo>
                    <a:pt x="404" y="250"/>
                    <a:pt x="404" y="252"/>
                    <a:pt x="403" y="254"/>
                  </a:cubicBezTo>
                  <a:cubicBezTo>
                    <a:pt x="402" y="255"/>
                    <a:pt x="402" y="257"/>
                    <a:pt x="401" y="259"/>
                  </a:cubicBezTo>
                  <a:cubicBezTo>
                    <a:pt x="399" y="264"/>
                    <a:pt x="397" y="265"/>
                    <a:pt x="396" y="265"/>
                  </a:cubicBezTo>
                  <a:cubicBezTo>
                    <a:pt x="395" y="266"/>
                    <a:pt x="395" y="266"/>
                    <a:pt x="393" y="271"/>
                  </a:cubicBezTo>
                  <a:cubicBezTo>
                    <a:pt x="392" y="273"/>
                    <a:pt x="392" y="275"/>
                    <a:pt x="391" y="277"/>
                  </a:cubicBezTo>
                  <a:cubicBezTo>
                    <a:pt x="391" y="278"/>
                    <a:pt x="390" y="279"/>
                    <a:pt x="390" y="281"/>
                  </a:cubicBezTo>
                  <a:cubicBezTo>
                    <a:pt x="389" y="283"/>
                    <a:pt x="389" y="283"/>
                    <a:pt x="385" y="290"/>
                  </a:cubicBezTo>
                  <a:cubicBezTo>
                    <a:pt x="385" y="291"/>
                    <a:pt x="383" y="293"/>
                    <a:pt x="379" y="305"/>
                  </a:cubicBezTo>
                  <a:cubicBezTo>
                    <a:pt x="379" y="305"/>
                    <a:pt x="378" y="307"/>
                    <a:pt x="379" y="309"/>
                  </a:cubicBezTo>
                  <a:cubicBezTo>
                    <a:pt x="379" y="309"/>
                    <a:pt x="379" y="309"/>
                    <a:pt x="379" y="309"/>
                  </a:cubicBezTo>
                  <a:cubicBezTo>
                    <a:pt x="379" y="309"/>
                    <a:pt x="379" y="309"/>
                    <a:pt x="379" y="309"/>
                  </a:cubicBezTo>
                  <a:cubicBezTo>
                    <a:pt x="385" y="307"/>
                    <a:pt x="401" y="270"/>
                    <a:pt x="401" y="270"/>
                  </a:cubicBezTo>
                  <a:cubicBezTo>
                    <a:pt x="402" y="266"/>
                    <a:pt x="402" y="266"/>
                    <a:pt x="402" y="266"/>
                  </a:cubicBezTo>
                  <a:cubicBezTo>
                    <a:pt x="402" y="266"/>
                    <a:pt x="402" y="266"/>
                    <a:pt x="403" y="265"/>
                  </a:cubicBezTo>
                  <a:cubicBezTo>
                    <a:pt x="403" y="265"/>
                    <a:pt x="406" y="256"/>
                    <a:pt x="406" y="248"/>
                  </a:cubicBezTo>
                  <a:cubicBezTo>
                    <a:pt x="406" y="248"/>
                    <a:pt x="406" y="248"/>
                    <a:pt x="406" y="248"/>
                  </a:cubicBezTo>
                  <a:cubicBezTo>
                    <a:pt x="405" y="248"/>
                    <a:pt x="405" y="248"/>
                    <a:pt x="405" y="248"/>
                  </a:cubicBezTo>
                  <a:close/>
                  <a:moveTo>
                    <a:pt x="284" y="37"/>
                  </a:moveTo>
                  <a:cubicBezTo>
                    <a:pt x="284" y="37"/>
                    <a:pt x="284" y="37"/>
                    <a:pt x="284" y="37"/>
                  </a:cubicBezTo>
                  <a:cubicBezTo>
                    <a:pt x="284" y="37"/>
                    <a:pt x="284" y="37"/>
                    <a:pt x="284" y="37"/>
                  </a:cubicBezTo>
                  <a:cubicBezTo>
                    <a:pt x="284" y="37"/>
                    <a:pt x="284" y="37"/>
                    <a:pt x="284" y="37"/>
                  </a:cubicBezTo>
                  <a:cubicBezTo>
                    <a:pt x="285" y="38"/>
                    <a:pt x="285" y="38"/>
                    <a:pt x="285" y="38"/>
                  </a:cubicBezTo>
                  <a:cubicBezTo>
                    <a:pt x="285" y="38"/>
                    <a:pt x="285" y="38"/>
                    <a:pt x="286" y="38"/>
                  </a:cubicBezTo>
                  <a:cubicBezTo>
                    <a:pt x="286" y="38"/>
                    <a:pt x="286" y="38"/>
                    <a:pt x="286" y="38"/>
                  </a:cubicBezTo>
                  <a:cubicBezTo>
                    <a:pt x="286" y="38"/>
                    <a:pt x="286" y="38"/>
                    <a:pt x="286" y="38"/>
                  </a:cubicBezTo>
                  <a:cubicBezTo>
                    <a:pt x="285" y="37"/>
                    <a:pt x="285" y="37"/>
                    <a:pt x="285" y="37"/>
                  </a:cubicBezTo>
                  <a:cubicBezTo>
                    <a:pt x="285" y="37"/>
                    <a:pt x="285" y="37"/>
                    <a:pt x="285" y="37"/>
                  </a:cubicBezTo>
                  <a:cubicBezTo>
                    <a:pt x="286" y="37"/>
                    <a:pt x="286" y="37"/>
                    <a:pt x="286" y="37"/>
                  </a:cubicBezTo>
                  <a:cubicBezTo>
                    <a:pt x="287" y="38"/>
                    <a:pt x="287" y="38"/>
                    <a:pt x="287" y="38"/>
                  </a:cubicBezTo>
                  <a:cubicBezTo>
                    <a:pt x="288" y="38"/>
                    <a:pt x="288" y="38"/>
                    <a:pt x="288" y="38"/>
                  </a:cubicBezTo>
                  <a:cubicBezTo>
                    <a:pt x="288" y="38"/>
                    <a:pt x="288" y="38"/>
                    <a:pt x="288" y="38"/>
                  </a:cubicBezTo>
                  <a:cubicBezTo>
                    <a:pt x="288" y="38"/>
                    <a:pt x="288" y="38"/>
                    <a:pt x="288" y="38"/>
                  </a:cubicBezTo>
                  <a:cubicBezTo>
                    <a:pt x="288" y="37"/>
                    <a:pt x="288" y="37"/>
                    <a:pt x="288" y="37"/>
                  </a:cubicBezTo>
                  <a:cubicBezTo>
                    <a:pt x="287" y="37"/>
                    <a:pt x="287" y="37"/>
                    <a:pt x="287" y="37"/>
                  </a:cubicBezTo>
                  <a:cubicBezTo>
                    <a:pt x="287" y="37"/>
                    <a:pt x="287" y="37"/>
                    <a:pt x="287" y="37"/>
                  </a:cubicBezTo>
                  <a:cubicBezTo>
                    <a:pt x="286" y="37"/>
                    <a:pt x="286" y="37"/>
                    <a:pt x="286" y="37"/>
                  </a:cubicBezTo>
                  <a:cubicBezTo>
                    <a:pt x="286" y="36"/>
                    <a:pt x="286" y="36"/>
                    <a:pt x="286" y="36"/>
                  </a:cubicBezTo>
                  <a:cubicBezTo>
                    <a:pt x="286" y="37"/>
                    <a:pt x="286" y="37"/>
                    <a:pt x="286" y="37"/>
                  </a:cubicBezTo>
                  <a:cubicBezTo>
                    <a:pt x="286" y="37"/>
                    <a:pt x="286" y="37"/>
                    <a:pt x="286" y="37"/>
                  </a:cubicBezTo>
                  <a:cubicBezTo>
                    <a:pt x="285" y="36"/>
                    <a:pt x="285" y="36"/>
                    <a:pt x="285" y="36"/>
                  </a:cubicBezTo>
                  <a:cubicBezTo>
                    <a:pt x="285" y="36"/>
                    <a:pt x="285" y="36"/>
                    <a:pt x="285" y="36"/>
                  </a:cubicBezTo>
                  <a:cubicBezTo>
                    <a:pt x="285" y="36"/>
                    <a:pt x="285" y="36"/>
                    <a:pt x="285" y="36"/>
                  </a:cubicBezTo>
                  <a:cubicBezTo>
                    <a:pt x="285" y="36"/>
                    <a:pt x="285" y="36"/>
                    <a:pt x="285" y="36"/>
                  </a:cubicBezTo>
                  <a:cubicBezTo>
                    <a:pt x="285" y="37"/>
                    <a:pt x="285" y="37"/>
                    <a:pt x="285" y="37"/>
                  </a:cubicBezTo>
                  <a:cubicBezTo>
                    <a:pt x="285" y="37"/>
                    <a:pt x="285" y="37"/>
                    <a:pt x="285" y="37"/>
                  </a:cubicBezTo>
                  <a:cubicBezTo>
                    <a:pt x="285" y="37"/>
                    <a:pt x="285" y="37"/>
                    <a:pt x="285" y="37"/>
                  </a:cubicBezTo>
                  <a:cubicBezTo>
                    <a:pt x="285" y="37"/>
                    <a:pt x="285" y="37"/>
                    <a:pt x="284" y="37"/>
                  </a:cubicBezTo>
                  <a:close/>
                  <a:moveTo>
                    <a:pt x="390" y="266"/>
                  </a:moveTo>
                  <a:cubicBezTo>
                    <a:pt x="391" y="265"/>
                    <a:pt x="392" y="263"/>
                    <a:pt x="392" y="261"/>
                  </a:cubicBezTo>
                  <a:cubicBezTo>
                    <a:pt x="394" y="256"/>
                    <a:pt x="397" y="240"/>
                    <a:pt x="397" y="239"/>
                  </a:cubicBezTo>
                  <a:cubicBezTo>
                    <a:pt x="397" y="239"/>
                    <a:pt x="397" y="239"/>
                    <a:pt x="397" y="239"/>
                  </a:cubicBezTo>
                  <a:cubicBezTo>
                    <a:pt x="396" y="238"/>
                    <a:pt x="396" y="237"/>
                    <a:pt x="396" y="235"/>
                  </a:cubicBezTo>
                  <a:cubicBezTo>
                    <a:pt x="396" y="233"/>
                    <a:pt x="397" y="231"/>
                    <a:pt x="397" y="230"/>
                  </a:cubicBezTo>
                  <a:cubicBezTo>
                    <a:pt x="397" y="228"/>
                    <a:pt x="397" y="226"/>
                    <a:pt x="397" y="224"/>
                  </a:cubicBezTo>
                  <a:cubicBezTo>
                    <a:pt x="397" y="222"/>
                    <a:pt x="397" y="220"/>
                    <a:pt x="396" y="218"/>
                  </a:cubicBezTo>
                  <a:cubicBezTo>
                    <a:pt x="396" y="217"/>
                    <a:pt x="396" y="216"/>
                    <a:pt x="396" y="215"/>
                  </a:cubicBezTo>
                  <a:cubicBezTo>
                    <a:pt x="396" y="214"/>
                    <a:pt x="396" y="214"/>
                    <a:pt x="396" y="214"/>
                  </a:cubicBezTo>
                  <a:cubicBezTo>
                    <a:pt x="396" y="214"/>
                    <a:pt x="396" y="214"/>
                    <a:pt x="396" y="214"/>
                  </a:cubicBezTo>
                  <a:cubicBezTo>
                    <a:pt x="403" y="193"/>
                    <a:pt x="406" y="176"/>
                    <a:pt x="406" y="161"/>
                  </a:cubicBezTo>
                  <a:cubicBezTo>
                    <a:pt x="406" y="149"/>
                    <a:pt x="404" y="139"/>
                    <a:pt x="399" y="131"/>
                  </a:cubicBezTo>
                  <a:cubicBezTo>
                    <a:pt x="399" y="131"/>
                    <a:pt x="399" y="131"/>
                    <a:pt x="399" y="131"/>
                  </a:cubicBezTo>
                  <a:cubicBezTo>
                    <a:pt x="399" y="131"/>
                    <a:pt x="399" y="131"/>
                    <a:pt x="399" y="131"/>
                  </a:cubicBezTo>
                  <a:cubicBezTo>
                    <a:pt x="399" y="132"/>
                    <a:pt x="398" y="133"/>
                    <a:pt x="398" y="133"/>
                  </a:cubicBezTo>
                  <a:cubicBezTo>
                    <a:pt x="397" y="133"/>
                    <a:pt x="397" y="133"/>
                    <a:pt x="397" y="133"/>
                  </a:cubicBezTo>
                  <a:cubicBezTo>
                    <a:pt x="397" y="134"/>
                    <a:pt x="397" y="134"/>
                    <a:pt x="397" y="134"/>
                  </a:cubicBezTo>
                  <a:cubicBezTo>
                    <a:pt x="396" y="134"/>
                    <a:pt x="396" y="135"/>
                    <a:pt x="396" y="135"/>
                  </a:cubicBezTo>
                  <a:cubicBezTo>
                    <a:pt x="395" y="134"/>
                    <a:pt x="395" y="134"/>
                    <a:pt x="395" y="134"/>
                  </a:cubicBezTo>
                  <a:cubicBezTo>
                    <a:pt x="394" y="135"/>
                    <a:pt x="394" y="135"/>
                    <a:pt x="394" y="135"/>
                  </a:cubicBezTo>
                  <a:cubicBezTo>
                    <a:pt x="391" y="133"/>
                    <a:pt x="373" y="108"/>
                    <a:pt x="373" y="107"/>
                  </a:cubicBezTo>
                  <a:cubicBezTo>
                    <a:pt x="360" y="86"/>
                    <a:pt x="340" y="69"/>
                    <a:pt x="330" y="62"/>
                  </a:cubicBezTo>
                  <a:cubicBezTo>
                    <a:pt x="332" y="63"/>
                    <a:pt x="332" y="63"/>
                    <a:pt x="333" y="63"/>
                  </a:cubicBezTo>
                  <a:cubicBezTo>
                    <a:pt x="334" y="63"/>
                    <a:pt x="334" y="63"/>
                    <a:pt x="334" y="63"/>
                  </a:cubicBezTo>
                  <a:cubicBezTo>
                    <a:pt x="333" y="62"/>
                    <a:pt x="333" y="62"/>
                    <a:pt x="333" y="62"/>
                  </a:cubicBezTo>
                  <a:cubicBezTo>
                    <a:pt x="335" y="64"/>
                    <a:pt x="366" y="93"/>
                    <a:pt x="366" y="93"/>
                  </a:cubicBezTo>
                  <a:cubicBezTo>
                    <a:pt x="371" y="97"/>
                    <a:pt x="374" y="103"/>
                    <a:pt x="377" y="109"/>
                  </a:cubicBezTo>
                  <a:cubicBezTo>
                    <a:pt x="380" y="116"/>
                    <a:pt x="383" y="122"/>
                    <a:pt x="389" y="127"/>
                  </a:cubicBezTo>
                  <a:cubicBezTo>
                    <a:pt x="389" y="127"/>
                    <a:pt x="389" y="127"/>
                    <a:pt x="389" y="127"/>
                  </a:cubicBezTo>
                  <a:cubicBezTo>
                    <a:pt x="391" y="126"/>
                    <a:pt x="391" y="126"/>
                    <a:pt x="391" y="126"/>
                  </a:cubicBezTo>
                  <a:cubicBezTo>
                    <a:pt x="391" y="126"/>
                    <a:pt x="391" y="126"/>
                    <a:pt x="391" y="126"/>
                  </a:cubicBezTo>
                  <a:cubicBezTo>
                    <a:pt x="391" y="126"/>
                    <a:pt x="391" y="126"/>
                    <a:pt x="391" y="126"/>
                  </a:cubicBezTo>
                  <a:cubicBezTo>
                    <a:pt x="391" y="125"/>
                    <a:pt x="391" y="125"/>
                    <a:pt x="391" y="124"/>
                  </a:cubicBezTo>
                  <a:cubicBezTo>
                    <a:pt x="392" y="124"/>
                    <a:pt x="392" y="124"/>
                    <a:pt x="392" y="124"/>
                  </a:cubicBezTo>
                  <a:cubicBezTo>
                    <a:pt x="392" y="124"/>
                    <a:pt x="392" y="124"/>
                    <a:pt x="392" y="124"/>
                  </a:cubicBezTo>
                  <a:cubicBezTo>
                    <a:pt x="392" y="123"/>
                    <a:pt x="393" y="122"/>
                    <a:pt x="393" y="122"/>
                  </a:cubicBezTo>
                  <a:cubicBezTo>
                    <a:pt x="393" y="122"/>
                    <a:pt x="393" y="122"/>
                    <a:pt x="393" y="122"/>
                  </a:cubicBezTo>
                  <a:cubicBezTo>
                    <a:pt x="393" y="119"/>
                    <a:pt x="393" y="119"/>
                    <a:pt x="393" y="119"/>
                  </a:cubicBezTo>
                  <a:cubicBezTo>
                    <a:pt x="394" y="118"/>
                    <a:pt x="394" y="118"/>
                    <a:pt x="394" y="118"/>
                  </a:cubicBezTo>
                  <a:cubicBezTo>
                    <a:pt x="394" y="118"/>
                    <a:pt x="394" y="118"/>
                    <a:pt x="394" y="118"/>
                  </a:cubicBezTo>
                  <a:cubicBezTo>
                    <a:pt x="394" y="117"/>
                    <a:pt x="394" y="117"/>
                    <a:pt x="394" y="117"/>
                  </a:cubicBezTo>
                  <a:cubicBezTo>
                    <a:pt x="394" y="117"/>
                    <a:pt x="394" y="116"/>
                    <a:pt x="394" y="116"/>
                  </a:cubicBezTo>
                  <a:cubicBezTo>
                    <a:pt x="394" y="116"/>
                    <a:pt x="394" y="116"/>
                    <a:pt x="392" y="112"/>
                  </a:cubicBezTo>
                  <a:cubicBezTo>
                    <a:pt x="392" y="112"/>
                    <a:pt x="392" y="112"/>
                    <a:pt x="392" y="112"/>
                  </a:cubicBezTo>
                  <a:cubicBezTo>
                    <a:pt x="392" y="112"/>
                    <a:pt x="392" y="112"/>
                    <a:pt x="392" y="111"/>
                  </a:cubicBezTo>
                  <a:cubicBezTo>
                    <a:pt x="392" y="109"/>
                    <a:pt x="391" y="105"/>
                    <a:pt x="384" y="94"/>
                  </a:cubicBezTo>
                  <a:cubicBezTo>
                    <a:pt x="383" y="93"/>
                    <a:pt x="382" y="90"/>
                    <a:pt x="380" y="89"/>
                  </a:cubicBezTo>
                  <a:cubicBezTo>
                    <a:pt x="379" y="87"/>
                    <a:pt x="379" y="87"/>
                    <a:pt x="379" y="87"/>
                  </a:cubicBezTo>
                  <a:cubicBezTo>
                    <a:pt x="379" y="87"/>
                    <a:pt x="379" y="87"/>
                    <a:pt x="379" y="87"/>
                  </a:cubicBezTo>
                  <a:cubicBezTo>
                    <a:pt x="378" y="85"/>
                    <a:pt x="376" y="83"/>
                    <a:pt x="371" y="77"/>
                  </a:cubicBezTo>
                  <a:cubicBezTo>
                    <a:pt x="371" y="77"/>
                    <a:pt x="371" y="77"/>
                    <a:pt x="371" y="77"/>
                  </a:cubicBezTo>
                  <a:cubicBezTo>
                    <a:pt x="371" y="77"/>
                    <a:pt x="371" y="77"/>
                    <a:pt x="371" y="77"/>
                  </a:cubicBezTo>
                  <a:cubicBezTo>
                    <a:pt x="365" y="70"/>
                    <a:pt x="357" y="61"/>
                    <a:pt x="350" y="55"/>
                  </a:cubicBezTo>
                  <a:cubicBezTo>
                    <a:pt x="342" y="47"/>
                    <a:pt x="342" y="47"/>
                    <a:pt x="342" y="47"/>
                  </a:cubicBezTo>
                  <a:cubicBezTo>
                    <a:pt x="341" y="47"/>
                    <a:pt x="341" y="47"/>
                    <a:pt x="341" y="47"/>
                  </a:cubicBezTo>
                  <a:cubicBezTo>
                    <a:pt x="341" y="47"/>
                    <a:pt x="341" y="47"/>
                    <a:pt x="341" y="47"/>
                  </a:cubicBezTo>
                  <a:cubicBezTo>
                    <a:pt x="341" y="47"/>
                    <a:pt x="341" y="47"/>
                    <a:pt x="341" y="47"/>
                  </a:cubicBezTo>
                  <a:cubicBezTo>
                    <a:pt x="341" y="47"/>
                    <a:pt x="341" y="47"/>
                    <a:pt x="340" y="46"/>
                  </a:cubicBezTo>
                  <a:cubicBezTo>
                    <a:pt x="335" y="42"/>
                    <a:pt x="329" y="38"/>
                    <a:pt x="324" y="34"/>
                  </a:cubicBezTo>
                  <a:cubicBezTo>
                    <a:pt x="307" y="24"/>
                    <a:pt x="306" y="23"/>
                    <a:pt x="295" y="18"/>
                  </a:cubicBezTo>
                  <a:cubicBezTo>
                    <a:pt x="277" y="11"/>
                    <a:pt x="276" y="11"/>
                    <a:pt x="264" y="7"/>
                  </a:cubicBezTo>
                  <a:cubicBezTo>
                    <a:pt x="246" y="3"/>
                    <a:pt x="244" y="3"/>
                    <a:pt x="230" y="1"/>
                  </a:cubicBezTo>
                  <a:cubicBezTo>
                    <a:pt x="218" y="0"/>
                    <a:pt x="211" y="0"/>
                    <a:pt x="195" y="0"/>
                  </a:cubicBezTo>
                  <a:cubicBezTo>
                    <a:pt x="195" y="0"/>
                    <a:pt x="195" y="0"/>
                    <a:pt x="195" y="0"/>
                  </a:cubicBezTo>
                  <a:cubicBezTo>
                    <a:pt x="195" y="1"/>
                    <a:pt x="195" y="1"/>
                    <a:pt x="195" y="1"/>
                  </a:cubicBezTo>
                  <a:cubicBezTo>
                    <a:pt x="189" y="1"/>
                    <a:pt x="186" y="1"/>
                    <a:pt x="180" y="2"/>
                  </a:cubicBezTo>
                  <a:cubicBezTo>
                    <a:pt x="177" y="2"/>
                    <a:pt x="173" y="3"/>
                    <a:pt x="170" y="4"/>
                  </a:cubicBezTo>
                  <a:cubicBezTo>
                    <a:pt x="169" y="4"/>
                    <a:pt x="169" y="4"/>
                    <a:pt x="169" y="4"/>
                  </a:cubicBezTo>
                  <a:cubicBezTo>
                    <a:pt x="169" y="4"/>
                    <a:pt x="169" y="4"/>
                    <a:pt x="169" y="4"/>
                  </a:cubicBezTo>
                  <a:cubicBezTo>
                    <a:pt x="169" y="4"/>
                    <a:pt x="169" y="4"/>
                    <a:pt x="169" y="4"/>
                  </a:cubicBezTo>
                  <a:cubicBezTo>
                    <a:pt x="172" y="4"/>
                    <a:pt x="173" y="4"/>
                    <a:pt x="174" y="4"/>
                  </a:cubicBezTo>
                  <a:cubicBezTo>
                    <a:pt x="175" y="4"/>
                    <a:pt x="175" y="4"/>
                    <a:pt x="176" y="4"/>
                  </a:cubicBezTo>
                  <a:cubicBezTo>
                    <a:pt x="176" y="4"/>
                    <a:pt x="176" y="4"/>
                    <a:pt x="176" y="4"/>
                  </a:cubicBezTo>
                  <a:cubicBezTo>
                    <a:pt x="176" y="6"/>
                    <a:pt x="176" y="6"/>
                    <a:pt x="176" y="6"/>
                  </a:cubicBezTo>
                  <a:cubicBezTo>
                    <a:pt x="176" y="6"/>
                    <a:pt x="176" y="6"/>
                    <a:pt x="176" y="6"/>
                  </a:cubicBezTo>
                  <a:cubicBezTo>
                    <a:pt x="177" y="7"/>
                    <a:pt x="184" y="9"/>
                    <a:pt x="187" y="8"/>
                  </a:cubicBezTo>
                  <a:cubicBezTo>
                    <a:pt x="188" y="8"/>
                    <a:pt x="189" y="7"/>
                    <a:pt x="189" y="6"/>
                  </a:cubicBezTo>
                  <a:cubicBezTo>
                    <a:pt x="190" y="6"/>
                    <a:pt x="191" y="7"/>
                    <a:pt x="194" y="7"/>
                  </a:cubicBezTo>
                  <a:cubicBezTo>
                    <a:pt x="193" y="7"/>
                    <a:pt x="193" y="7"/>
                    <a:pt x="192" y="7"/>
                  </a:cubicBezTo>
                  <a:cubicBezTo>
                    <a:pt x="192" y="7"/>
                    <a:pt x="192" y="7"/>
                    <a:pt x="192" y="7"/>
                  </a:cubicBezTo>
                  <a:cubicBezTo>
                    <a:pt x="191" y="8"/>
                    <a:pt x="191" y="8"/>
                    <a:pt x="191" y="8"/>
                  </a:cubicBezTo>
                  <a:cubicBezTo>
                    <a:pt x="191" y="8"/>
                    <a:pt x="191" y="8"/>
                    <a:pt x="191" y="8"/>
                  </a:cubicBezTo>
                  <a:cubicBezTo>
                    <a:pt x="192" y="9"/>
                    <a:pt x="192" y="9"/>
                    <a:pt x="198" y="11"/>
                  </a:cubicBezTo>
                  <a:cubicBezTo>
                    <a:pt x="197" y="12"/>
                    <a:pt x="197" y="12"/>
                    <a:pt x="196" y="13"/>
                  </a:cubicBezTo>
                  <a:cubicBezTo>
                    <a:pt x="196" y="13"/>
                    <a:pt x="195" y="13"/>
                    <a:pt x="195" y="14"/>
                  </a:cubicBezTo>
                  <a:cubicBezTo>
                    <a:pt x="194" y="14"/>
                    <a:pt x="194" y="14"/>
                    <a:pt x="194" y="14"/>
                  </a:cubicBezTo>
                  <a:cubicBezTo>
                    <a:pt x="194" y="14"/>
                    <a:pt x="194" y="14"/>
                    <a:pt x="194" y="14"/>
                  </a:cubicBezTo>
                  <a:cubicBezTo>
                    <a:pt x="195" y="15"/>
                    <a:pt x="195" y="15"/>
                    <a:pt x="195" y="16"/>
                  </a:cubicBezTo>
                  <a:cubicBezTo>
                    <a:pt x="195" y="17"/>
                    <a:pt x="194" y="17"/>
                    <a:pt x="193" y="19"/>
                  </a:cubicBezTo>
                  <a:cubicBezTo>
                    <a:pt x="193" y="19"/>
                    <a:pt x="193" y="19"/>
                    <a:pt x="193" y="19"/>
                  </a:cubicBezTo>
                  <a:cubicBezTo>
                    <a:pt x="192" y="18"/>
                    <a:pt x="192" y="18"/>
                    <a:pt x="192" y="18"/>
                  </a:cubicBezTo>
                  <a:cubicBezTo>
                    <a:pt x="192" y="18"/>
                    <a:pt x="191" y="18"/>
                    <a:pt x="191" y="18"/>
                  </a:cubicBezTo>
                  <a:cubicBezTo>
                    <a:pt x="191" y="18"/>
                    <a:pt x="191" y="18"/>
                    <a:pt x="191" y="18"/>
                  </a:cubicBezTo>
                  <a:cubicBezTo>
                    <a:pt x="191" y="17"/>
                    <a:pt x="191" y="17"/>
                    <a:pt x="191" y="17"/>
                  </a:cubicBezTo>
                  <a:cubicBezTo>
                    <a:pt x="191" y="17"/>
                    <a:pt x="191" y="17"/>
                    <a:pt x="191" y="17"/>
                  </a:cubicBezTo>
                  <a:cubicBezTo>
                    <a:pt x="190" y="16"/>
                    <a:pt x="189" y="16"/>
                    <a:pt x="188" y="16"/>
                  </a:cubicBezTo>
                  <a:cubicBezTo>
                    <a:pt x="187" y="16"/>
                    <a:pt x="187" y="16"/>
                    <a:pt x="186" y="16"/>
                  </a:cubicBezTo>
                  <a:cubicBezTo>
                    <a:pt x="185" y="15"/>
                    <a:pt x="185" y="15"/>
                    <a:pt x="185" y="15"/>
                  </a:cubicBezTo>
                  <a:cubicBezTo>
                    <a:pt x="185" y="15"/>
                    <a:pt x="184" y="15"/>
                    <a:pt x="184" y="15"/>
                  </a:cubicBezTo>
                  <a:cubicBezTo>
                    <a:pt x="184" y="15"/>
                    <a:pt x="183" y="14"/>
                    <a:pt x="182" y="14"/>
                  </a:cubicBezTo>
                  <a:cubicBezTo>
                    <a:pt x="181" y="14"/>
                    <a:pt x="181" y="14"/>
                    <a:pt x="181" y="14"/>
                  </a:cubicBezTo>
                  <a:cubicBezTo>
                    <a:pt x="181" y="14"/>
                    <a:pt x="177" y="13"/>
                    <a:pt x="176" y="13"/>
                  </a:cubicBezTo>
                  <a:cubicBezTo>
                    <a:pt x="177" y="13"/>
                    <a:pt x="177" y="13"/>
                    <a:pt x="177" y="13"/>
                  </a:cubicBezTo>
                  <a:cubicBezTo>
                    <a:pt x="177" y="12"/>
                    <a:pt x="177" y="12"/>
                    <a:pt x="177" y="12"/>
                  </a:cubicBezTo>
                  <a:cubicBezTo>
                    <a:pt x="177" y="12"/>
                    <a:pt x="177" y="12"/>
                    <a:pt x="177" y="12"/>
                  </a:cubicBezTo>
                  <a:cubicBezTo>
                    <a:pt x="175" y="12"/>
                    <a:pt x="175" y="12"/>
                    <a:pt x="175" y="12"/>
                  </a:cubicBezTo>
                  <a:cubicBezTo>
                    <a:pt x="174" y="12"/>
                    <a:pt x="174" y="12"/>
                    <a:pt x="173" y="12"/>
                  </a:cubicBezTo>
                  <a:cubicBezTo>
                    <a:pt x="173" y="12"/>
                    <a:pt x="173" y="12"/>
                    <a:pt x="173" y="12"/>
                  </a:cubicBezTo>
                  <a:cubicBezTo>
                    <a:pt x="173" y="12"/>
                    <a:pt x="173" y="12"/>
                    <a:pt x="173" y="12"/>
                  </a:cubicBezTo>
                  <a:cubicBezTo>
                    <a:pt x="173" y="12"/>
                    <a:pt x="173" y="12"/>
                    <a:pt x="173" y="12"/>
                  </a:cubicBezTo>
                  <a:cubicBezTo>
                    <a:pt x="172" y="11"/>
                    <a:pt x="172" y="11"/>
                    <a:pt x="172" y="11"/>
                  </a:cubicBezTo>
                  <a:cubicBezTo>
                    <a:pt x="172" y="11"/>
                    <a:pt x="172" y="11"/>
                    <a:pt x="172" y="11"/>
                  </a:cubicBezTo>
                  <a:cubicBezTo>
                    <a:pt x="172" y="11"/>
                    <a:pt x="172" y="11"/>
                    <a:pt x="172" y="11"/>
                  </a:cubicBezTo>
                  <a:cubicBezTo>
                    <a:pt x="172" y="11"/>
                    <a:pt x="171" y="11"/>
                    <a:pt x="170" y="12"/>
                  </a:cubicBezTo>
                  <a:cubicBezTo>
                    <a:pt x="169" y="12"/>
                    <a:pt x="169" y="12"/>
                    <a:pt x="169" y="12"/>
                  </a:cubicBezTo>
                  <a:cubicBezTo>
                    <a:pt x="169" y="12"/>
                    <a:pt x="169" y="12"/>
                    <a:pt x="169" y="12"/>
                  </a:cubicBezTo>
                  <a:cubicBezTo>
                    <a:pt x="169" y="12"/>
                    <a:pt x="169" y="12"/>
                    <a:pt x="169" y="12"/>
                  </a:cubicBezTo>
                  <a:cubicBezTo>
                    <a:pt x="169" y="13"/>
                    <a:pt x="169" y="13"/>
                    <a:pt x="169" y="13"/>
                  </a:cubicBezTo>
                  <a:cubicBezTo>
                    <a:pt x="168" y="13"/>
                    <a:pt x="168" y="13"/>
                    <a:pt x="168" y="13"/>
                  </a:cubicBezTo>
                  <a:cubicBezTo>
                    <a:pt x="168" y="13"/>
                    <a:pt x="168" y="13"/>
                    <a:pt x="168" y="13"/>
                  </a:cubicBezTo>
                  <a:cubicBezTo>
                    <a:pt x="168" y="13"/>
                    <a:pt x="168" y="13"/>
                    <a:pt x="168" y="13"/>
                  </a:cubicBezTo>
                  <a:cubicBezTo>
                    <a:pt x="169" y="14"/>
                    <a:pt x="169" y="14"/>
                    <a:pt x="169" y="14"/>
                  </a:cubicBezTo>
                  <a:cubicBezTo>
                    <a:pt x="168" y="14"/>
                    <a:pt x="168" y="14"/>
                    <a:pt x="168" y="14"/>
                  </a:cubicBezTo>
                  <a:cubicBezTo>
                    <a:pt x="168" y="14"/>
                    <a:pt x="168" y="14"/>
                    <a:pt x="168" y="14"/>
                  </a:cubicBezTo>
                  <a:cubicBezTo>
                    <a:pt x="169" y="15"/>
                    <a:pt x="169" y="15"/>
                    <a:pt x="169" y="15"/>
                  </a:cubicBezTo>
                  <a:cubicBezTo>
                    <a:pt x="170" y="15"/>
                    <a:pt x="170" y="15"/>
                    <a:pt x="171" y="15"/>
                  </a:cubicBezTo>
                  <a:cubicBezTo>
                    <a:pt x="171" y="16"/>
                    <a:pt x="171" y="16"/>
                    <a:pt x="171" y="16"/>
                  </a:cubicBezTo>
                  <a:cubicBezTo>
                    <a:pt x="172" y="16"/>
                    <a:pt x="172" y="16"/>
                    <a:pt x="172" y="16"/>
                  </a:cubicBezTo>
                  <a:cubicBezTo>
                    <a:pt x="173" y="16"/>
                    <a:pt x="173" y="16"/>
                    <a:pt x="173" y="16"/>
                  </a:cubicBezTo>
                  <a:cubicBezTo>
                    <a:pt x="173" y="17"/>
                    <a:pt x="173" y="17"/>
                    <a:pt x="173" y="17"/>
                  </a:cubicBezTo>
                  <a:cubicBezTo>
                    <a:pt x="172" y="16"/>
                    <a:pt x="170" y="16"/>
                    <a:pt x="169" y="17"/>
                  </a:cubicBezTo>
                  <a:cubicBezTo>
                    <a:pt x="169" y="17"/>
                    <a:pt x="169" y="17"/>
                    <a:pt x="169" y="17"/>
                  </a:cubicBezTo>
                  <a:cubicBezTo>
                    <a:pt x="168" y="17"/>
                    <a:pt x="168" y="18"/>
                    <a:pt x="168" y="18"/>
                  </a:cubicBezTo>
                  <a:cubicBezTo>
                    <a:pt x="168" y="18"/>
                    <a:pt x="168" y="18"/>
                    <a:pt x="168" y="18"/>
                  </a:cubicBezTo>
                  <a:cubicBezTo>
                    <a:pt x="168" y="19"/>
                    <a:pt x="168" y="19"/>
                    <a:pt x="168" y="19"/>
                  </a:cubicBezTo>
                  <a:cubicBezTo>
                    <a:pt x="167" y="19"/>
                    <a:pt x="167" y="19"/>
                    <a:pt x="167" y="19"/>
                  </a:cubicBezTo>
                  <a:cubicBezTo>
                    <a:pt x="167" y="19"/>
                    <a:pt x="166" y="19"/>
                    <a:pt x="166" y="20"/>
                  </a:cubicBezTo>
                  <a:cubicBezTo>
                    <a:pt x="166" y="20"/>
                    <a:pt x="166" y="20"/>
                    <a:pt x="166" y="20"/>
                  </a:cubicBezTo>
                  <a:cubicBezTo>
                    <a:pt x="166" y="20"/>
                    <a:pt x="166" y="20"/>
                    <a:pt x="166" y="20"/>
                  </a:cubicBezTo>
                  <a:cubicBezTo>
                    <a:pt x="166" y="21"/>
                    <a:pt x="167" y="21"/>
                    <a:pt x="168" y="22"/>
                  </a:cubicBezTo>
                  <a:cubicBezTo>
                    <a:pt x="168" y="22"/>
                    <a:pt x="168" y="22"/>
                    <a:pt x="168" y="22"/>
                  </a:cubicBezTo>
                  <a:cubicBezTo>
                    <a:pt x="168" y="22"/>
                    <a:pt x="167" y="23"/>
                    <a:pt x="167" y="23"/>
                  </a:cubicBezTo>
                  <a:cubicBezTo>
                    <a:pt x="167" y="23"/>
                    <a:pt x="167" y="23"/>
                    <a:pt x="167" y="23"/>
                  </a:cubicBezTo>
                  <a:cubicBezTo>
                    <a:pt x="167" y="24"/>
                    <a:pt x="167" y="24"/>
                    <a:pt x="167" y="24"/>
                  </a:cubicBezTo>
                  <a:cubicBezTo>
                    <a:pt x="168" y="24"/>
                    <a:pt x="168" y="24"/>
                    <a:pt x="168" y="24"/>
                  </a:cubicBezTo>
                  <a:cubicBezTo>
                    <a:pt x="169" y="24"/>
                    <a:pt x="170" y="25"/>
                    <a:pt x="171" y="25"/>
                  </a:cubicBezTo>
                  <a:cubicBezTo>
                    <a:pt x="171" y="25"/>
                    <a:pt x="171" y="24"/>
                    <a:pt x="173" y="23"/>
                  </a:cubicBezTo>
                  <a:cubicBezTo>
                    <a:pt x="173" y="23"/>
                    <a:pt x="174" y="22"/>
                    <a:pt x="175" y="22"/>
                  </a:cubicBezTo>
                  <a:cubicBezTo>
                    <a:pt x="176" y="21"/>
                    <a:pt x="176" y="21"/>
                    <a:pt x="176" y="21"/>
                  </a:cubicBezTo>
                  <a:cubicBezTo>
                    <a:pt x="176" y="21"/>
                    <a:pt x="176" y="21"/>
                    <a:pt x="176" y="21"/>
                  </a:cubicBezTo>
                  <a:cubicBezTo>
                    <a:pt x="176" y="21"/>
                    <a:pt x="176" y="21"/>
                    <a:pt x="176" y="21"/>
                  </a:cubicBezTo>
                  <a:cubicBezTo>
                    <a:pt x="176" y="20"/>
                    <a:pt x="175" y="19"/>
                    <a:pt x="174" y="19"/>
                  </a:cubicBezTo>
                  <a:cubicBezTo>
                    <a:pt x="175" y="18"/>
                    <a:pt x="175" y="18"/>
                    <a:pt x="175" y="18"/>
                  </a:cubicBezTo>
                  <a:cubicBezTo>
                    <a:pt x="175" y="17"/>
                    <a:pt x="175" y="17"/>
                    <a:pt x="175" y="17"/>
                  </a:cubicBezTo>
                  <a:cubicBezTo>
                    <a:pt x="175" y="17"/>
                    <a:pt x="174" y="17"/>
                    <a:pt x="174" y="17"/>
                  </a:cubicBezTo>
                  <a:cubicBezTo>
                    <a:pt x="175" y="17"/>
                    <a:pt x="176" y="16"/>
                    <a:pt x="177" y="16"/>
                  </a:cubicBezTo>
                  <a:cubicBezTo>
                    <a:pt x="177" y="17"/>
                    <a:pt x="178" y="17"/>
                    <a:pt x="178" y="17"/>
                  </a:cubicBezTo>
                  <a:cubicBezTo>
                    <a:pt x="179" y="17"/>
                    <a:pt x="179" y="17"/>
                    <a:pt x="179" y="17"/>
                  </a:cubicBezTo>
                  <a:cubicBezTo>
                    <a:pt x="179" y="18"/>
                    <a:pt x="179" y="18"/>
                    <a:pt x="179" y="18"/>
                  </a:cubicBezTo>
                  <a:cubicBezTo>
                    <a:pt x="178" y="18"/>
                    <a:pt x="178" y="18"/>
                    <a:pt x="177" y="19"/>
                  </a:cubicBezTo>
                  <a:cubicBezTo>
                    <a:pt x="177" y="19"/>
                    <a:pt x="177" y="19"/>
                    <a:pt x="177" y="19"/>
                  </a:cubicBezTo>
                  <a:cubicBezTo>
                    <a:pt x="178" y="19"/>
                    <a:pt x="178" y="19"/>
                    <a:pt x="178" y="19"/>
                  </a:cubicBezTo>
                  <a:cubicBezTo>
                    <a:pt x="178" y="20"/>
                    <a:pt x="178" y="20"/>
                    <a:pt x="179" y="20"/>
                  </a:cubicBezTo>
                  <a:cubicBezTo>
                    <a:pt x="179" y="20"/>
                    <a:pt x="179" y="20"/>
                    <a:pt x="179" y="20"/>
                  </a:cubicBezTo>
                  <a:cubicBezTo>
                    <a:pt x="179" y="20"/>
                    <a:pt x="178" y="20"/>
                    <a:pt x="178" y="21"/>
                  </a:cubicBezTo>
                  <a:cubicBezTo>
                    <a:pt x="178" y="21"/>
                    <a:pt x="178" y="21"/>
                    <a:pt x="178" y="21"/>
                  </a:cubicBezTo>
                  <a:cubicBezTo>
                    <a:pt x="178" y="21"/>
                    <a:pt x="178" y="21"/>
                    <a:pt x="178" y="21"/>
                  </a:cubicBezTo>
                  <a:cubicBezTo>
                    <a:pt x="179" y="22"/>
                    <a:pt x="180" y="21"/>
                    <a:pt x="181" y="21"/>
                  </a:cubicBezTo>
                  <a:cubicBezTo>
                    <a:pt x="181" y="21"/>
                    <a:pt x="181" y="21"/>
                    <a:pt x="181" y="21"/>
                  </a:cubicBezTo>
                  <a:cubicBezTo>
                    <a:pt x="180" y="22"/>
                    <a:pt x="180" y="23"/>
                    <a:pt x="180" y="23"/>
                  </a:cubicBezTo>
                  <a:cubicBezTo>
                    <a:pt x="180" y="24"/>
                    <a:pt x="180" y="24"/>
                    <a:pt x="180" y="24"/>
                  </a:cubicBezTo>
                  <a:cubicBezTo>
                    <a:pt x="180" y="24"/>
                    <a:pt x="180" y="24"/>
                    <a:pt x="180" y="24"/>
                  </a:cubicBezTo>
                  <a:cubicBezTo>
                    <a:pt x="180" y="24"/>
                    <a:pt x="180" y="24"/>
                    <a:pt x="180" y="24"/>
                  </a:cubicBezTo>
                  <a:cubicBezTo>
                    <a:pt x="181" y="24"/>
                    <a:pt x="182" y="24"/>
                    <a:pt x="182" y="24"/>
                  </a:cubicBezTo>
                  <a:cubicBezTo>
                    <a:pt x="183" y="24"/>
                    <a:pt x="183" y="24"/>
                    <a:pt x="184" y="23"/>
                  </a:cubicBezTo>
                  <a:cubicBezTo>
                    <a:pt x="184" y="23"/>
                    <a:pt x="184" y="23"/>
                    <a:pt x="185" y="22"/>
                  </a:cubicBezTo>
                  <a:cubicBezTo>
                    <a:pt x="185" y="22"/>
                    <a:pt x="187" y="22"/>
                    <a:pt x="188" y="21"/>
                  </a:cubicBezTo>
                  <a:cubicBezTo>
                    <a:pt x="188" y="21"/>
                    <a:pt x="191" y="20"/>
                    <a:pt x="192" y="19"/>
                  </a:cubicBezTo>
                  <a:cubicBezTo>
                    <a:pt x="192" y="20"/>
                    <a:pt x="190" y="21"/>
                    <a:pt x="188" y="23"/>
                  </a:cubicBezTo>
                  <a:cubicBezTo>
                    <a:pt x="188" y="23"/>
                    <a:pt x="188" y="23"/>
                    <a:pt x="188" y="23"/>
                  </a:cubicBezTo>
                  <a:cubicBezTo>
                    <a:pt x="189" y="24"/>
                    <a:pt x="189" y="24"/>
                    <a:pt x="189" y="24"/>
                  </a:cubicBezTo>
                  <a:cubicBezTo>
                    <a:pt x="188" y="25"/>
                    <a:pt x="187" y="25"/>
                    <a:pt x="186" y="25"/>
                  </a:cubicBezTo>
                  <a:cubicBezTo>
                    <a:pt x="185" y="25"/>
                    <a:pt x="184" y="25"/>
                    <a:pt x="184" y="26"/>
                  </a:cubicBezTo>
                  <a:cubicBezTo>
                    <a:pt x="183" y="26"/>
                    <a:pt x="183" y="26"/>
                    <a:pt x="183" y="26"/>
                  </a:cubicBezTo>
                  <a:cubicBezTo>
                    <a:pt x="184" y="26"/>
                    <a:pt x="184" y="26"/>
                    <a:pt x="184" y="26"/>
                  </a:cubicBezTo>
                  <a:cubicBezTo>
                    <a:pt x="184" y="28"/>
                    <a:pt x="185" y="28"/>
                    <a:pt x="189" y="28"/>
                  </a:cubicBezTo>
                  <a:cubicBezTo>
                    <a:pt x="196" y="28"/>
                    <a:pt x="198" y="32"/>
                    <a:pt x="199" y="36"/>
                  </a:cubicBezTo>
                  <a:cubicBezTo>
                    <a:pt x="197" y="36"/>
                    <a:pt x="195" y="37"/>
                    <a:pt x="192" y="37"/>
                  </a:cubicBezTo>
                  <a:cubicBezTo>
                    <a:pt x="190" y="38"/>
                    <a:pt x="187" y="39"/>
                    <a:pt x="184" y="39"/>
                  </a:cubicBezTo>
                  <a:cubicBezTo>
                    <a:pt x="184" y="39"/>
                    <a:pt x="184" y="39"/>
                    <a:pt x="184" y="39"/>
                  </a:cubicBezTo>
                  <a:cubicBezTo>
                    <a:pt x="183" y="39"/>
                    <a:pt x="183" y="39"/>
                    <a:pt x="183" y="39"/>
                  </a:cubicBezTo>
                  <a:cubicBezTo>
                    <a:pt x="183" y="40"/>
                    <a:pt x="183" y="40"/>
                    <a:pt x="183" y="40"/>
                  </a:cubicBezTo>
                  <a:cubicBezTo>
                    <a:pt x="182" y="41"/>
                    <a:pt x="182" y="42"/>
                    <a:pt x="181" y="42"/>
                  </a:cubicBezTo>
                  <a:cubicBezTo>
                    <a:pt x="181" y="42"/>
                    <a:pt x="181" y="42"/>
                    <a:pt x="181" y="42"/>
                  </a:cubicBezTo>
                  <a:cubicBezTo>
                    <a:pt x="181" y="43"/>
                    <a:pt x="181" y="43"/>
                    <a:pt x="181" y="43"/>
                  </a:cubicBezTo>
                  <a:cubicBezTo>
                    <a:pt x="184" y="46"/>
                    <a:pt x="186" y="50"/>
                    <a:pt x="186" y="53"/>
                  </a:cubicBezTo>
                  <a:cubicBezTo>
                    <a:pt x="186" y="54"/>
                    <a:pt x="186" y="54"/>
                    <a:pt x="186" y="54"/>
                  </a:cubicBezTo>
                  <a:cubicBezTo>
                    <a:pt x="185" y="55"/>
                    <a:pt x="185" y="55"/>
                    <a:pt x="185" y="55"/>
                  </a:cubicBezTo>
                  <a:cubicBezTo>
                    <a:pt x="186" y="55"/>
                    <a:pt x="186" y="55"/>
                    <a:pt x="186" y="55"/>
                  </a:cubicBezTo>
                  <a:cubicBezTo>
                    <a:pt x="187" y="55"/>
                    <a:pt x="188" y="56"/>
                    <a:pt x="190" y="59"/>
                  </a:cubicBezTo>
                  <a:cubicBezTo>
                    <a:pt x="190" y="59"/>
                    <a:pt x="190" y="59"/>
                    <a:pt x="190" y="59"/>
                  </a:cubicBezTo>
                  <a:cubicBezTo>
                    <a:pt x="190" y="59"/>
                    <a:pt x="190" y="59"/>
                    <a:pt x="190" y="59"/>
                  </a:cubicBezTo>
                  <a:cubicBezTo>
                    <a:pt x="203" y="60"/>
                    <a:pt x="208" y="60"/>
                    <a:pt x="214" y="51"/>
                  </a:cubicBezTo>
                  <a:cubicBezTo>
                    <a:pt x="214" y="51"/>
                    <a:pt x="214" y="51"/>
                    <a:pt x="214" y="51"/>
                  </a:cubicBezTo>
                  <a:cubicBezTo>
                    <a:pt x="214" y="51"/>
                    <a:pt x="214" y="51"/>
                    <a:pt x="214" y="51"/>
                  </a:cubicBezTo>
                  <a:cubicBezTo>
                    <a:pt x="214" y="50"/>
                    <a:pt x="213" y="50"/>
                    <a:pt x="213" y="49"/>
                  </a:cubicBezTo>
                  <a:cubicBezTo>
                    <a:pt x="213" y="49"/>
                    <a:pt x="214" y="48"/>
                    <a:pt x="214" y="47"/>
                  </a:cubicBezTo>
                  <a:cubicBezTo>
                    <a:pt x="214" y="47"/>
                    <a:pt x="214" y="47"/>
                    <a:pt x="214" y="47"/>
                  </a:cubicBezTo>
                  <a:cubicBezTo>
                    <a:pt x="214" y="47"/>
                    <a:pt x="214" y="47"/>
                    <a:pt x="214" y="47"/>
                  </a:cubicBezTo>
                  <a:cubicBezTo>
                    <a:pt x="213" y="46"/>
                    <a:pt x="213" y="45"/>
                    <a:pt x="213" y="44"/>
                  </a:cubicBezTo>
                  <a:cubicBezTo>
                    <a:pt x="213" y="43"/>
                    <a:pt x="213" y="42"/>
                    <a:pt x="214" y="40"/>
                  </a:cubicBezTo>
                  <a:cubicBezTo>
                    <a:pt x="214" y="39"/>
                    <a:pt x="215" y="38"/>
                    <a:pt x="215" y="36"/>
                  </a:cubicBezTo>
                  <a:cubicBezTo>
                    <a:pt x="215" y="35"/>
                    <a:pt x="214" y="34"/>
                    <a:pt x="214" y="34"/>
                  </a:cubicBezTo>
                  <a:cubicBezTo>
                    <a:pt x="214" y="31"/>
                    <a:pt x="216" y="31"/>
                    <a:pt x="218" y="31"/>
                  </a:cubicBezTo>
                  <a:cubicBezTo>
                    <a:pt x="219" y="31"/>
                    <a:pt x="221" y="31"/>
                    <a:pt x="222" y="31"/>
                  </a:cubicBezTo>
                  <a:cubicBezTo>
                    <a:pt x="222" y="31"/>
                    <a:pt x="222" y="31"/>
                    <a:pt x="222" y="31"/>
                  </a:cubicBezTo>
                  <a:cubicBezTo>
                    <a:pt x="222" y="30"/>
                    <a:pt x="222" y="30"/>
                    <a:pt x="222" y="30"/>
                  </a:cubicBezTo>
                  <a:cubicBezTo>
                    <a:pt x="223" y="29"/>
                    <a:pt x="223" y="29"/>
                    <a:pt x="224" y="27"/>
                  </a:cubicBezTo>
                  <a:cubicBezTo>
                    <a:pt x="225" y="28"/>
                    <a:pt x="250" y="31"/>
                    <a:pt x="255" y="37"/>
                  </a:cubicBezTo>
                  <a:cubicBezTo>
                    <a:pt x="254" y="38"/>
                    <a:pt x="252" y="38"/>
                    <a:pt x="251" y="38"/>
                  </a:cubicBezTo>
                  <a:cubicBezTo>
                    <a:pt x="250" y="39"/>
                    <a:pt x="249" y="39"/>
                    <a:pt x="248" y="39"/>
                  </a:cubicBezTo>
                  <a:cubicBezTo>
                    <a:pt x="248" y="39"/>
                    <a:pt x="248" y="39"/>
                    <a:pt x="248" y="39"/>
                  </a:cubicBezTo>
                  <a:cubicBezTo>
                    <a:pt x="248" y="41"/>
                    <a:pt x="248" y="41"/>
                    <a:pt x="248" y="41"/>
                  </a:cubicBezTo>
                  <a:cubicBezTo>
                    <a:pt x="249" y="41"/>
                    <a:pt x="249" y="41"/>
                    <a:pt x="249" y="41"/>
                  </a:cubicBezTo>
                  <a:cubicBezTo>
                    <a:pt x="251" y="42"/>
                    <a:pt x="258" y="42"/>
                    <a:pt x="258" y="42"/>
                  </a:cubicBezTo>
                  <a:cubicBezTo>
                    <a:pt x="259" y="42"/>
                    <a:pt x="259" y="42"/>
                    <a:pt x="259" y="42"/>
                  </a:cubicBezTo>
                  <a:cubicBezTo>
                    <a:pt x="259" y="41"/>
                    <a:pt x="259" y="41"/>
                    <a:pt x="259" y="41"/>
                  </a:cubicBezTo>
                  <a:cubicBezTo>
                    <a:pt x="257" y="39"/>
                    <a:pt x="257" y="39"/>
                    <a:pt x="257" y="39"/>
                  </a:cubicBezTo>
                  <a:cubicBezTo>
                    <a:pt x="257" y="39"/>
                    <a:pt x="257" y="39"/>
                    <a:pt x="257" y="39"/>
                  </a:cubicBezTo>
                  <a:cubicBezTo>
                    <a:pt x="257" y="38"/>
                    <a:pt x="257" y="37"/>
                    <a:pt x="254" y="32"/>
                  </a:cubicBezTo>
                  <a:cubicBezTo>
                    <a:pt x="255" y="32"/>
                    <a:pt x="256" y="32"/>
                    <a:pt x="256" y="32"/>
                  </a:cubicBezTo>
                  <a:cubicBezTo>
                    <a:pt x="259" y="33"/>
                    <a:pt x="259" y="33"/>
                    <a:pt x="259" y="33"/>
                  </a:cubicBezTo>
                  <a:cubicBezTo>
                    <a:pt x="258" y="32"/>
                    <a:pt x="258" y="32"/>
                    <a:pt x="258" y="32"/>
                  </a:cubicBezTo>
                  <a:cubicBezTo>
                    <a:pt x="256" y="29"/>
                    <a:pt x="249" y="28"/>
                    <a:pt x="244" y="28"/>
                  </a:cubicBezTo>
                  <a:cubicBezTo>
                    <a:pt x="239" y="28"/>
                    <a:pt x="231" y="24"/>
                    <a:pt x="230" y="23"/>
                  </a:cubicBezTo>
                  <a:cubicBezTo>
                    <a:pt x="230" y="23"/>
                    <a:pt x="231" y="23"/>
                    <a:pt x="231" y="22"/>
                  </a:cubicBezTo>
                  <a:cubicBezTo>
                    <a:pt x="231" y="22"/>
                    <a:pt x="231" y="22"/>
                    <a:pt x="231" y="22"/>
                  </a:cubicBezTo>
                  <a:cubicBezTo>
                    <a:pt x="235" y="24"/>
                    <a:pt x="239" y="24"/>
                    <a:pt x="242" y="25"/>
                  </a:cubicBezTo>
                  <a:cubicBezTo>
                    <a:pt x="246" y="25"/>
                    <a:pt x="250" y="26"/>
                    <a:pt x="253" y="27"/>
                  </a:cubicBezTo>
                  <a:cubicBezTo>
                    <a:pt x="257" y="29"/>
                    <a:pt x="261" y="31"/>
                    <a:pt x="264" y="33"/>
                  </a:cubicBezTo>
                  <a:cubicBezTo>
                    <a:pt x="268" y="35"/>
                    <a:pt x="272" y="38"/>
                    <a:pt x="276" y="39"/>
                  </a:cubicBezTo>
                  <a:cubicBezTo>
                    <a:pt x="277" y="39"/>
                    <a:pt x="278" y="39"/>
                    <a:pt x="279" y="39"/>
                  </a:cubicBezTo>
                  <a:cubicBezTo>
                    <a:pt x="279" y="39"/>
                    <a:pt x="279" y="39"/>
                    <a:pt x="280" y="39"/>
                  </a:cubicBezTo>
                  <a:cubicBezTo>
                    <a:pt x="280" y="39"/>
                    <a:pt x="280" y="39"/>
                    <a:pt x="280" y="39"/>
                  </a:cubicBezTo>
                  <a:cubicBezTo>
                    <a:pt x="280" y="39"/>
                    <a:pt x="280" y="39"/>
                    <a:pt x="280" y="39"/>
                  </a:cubicBezTo>
                  <a:cubicBezTo>
                    <a:pt x="280" y="38"/>
                    <a:pt x="278" y="37"/>
                    <a:pt x="276" y="35"/>
                  </a:cubicBezTo>
                  <a:cubicBezTo>
                    <a:pt x="276" y="35"/>
                    <a:pt x="276" y="35"/>
                    <a:pt x="277" y="35"/>
                  </a:cubicBezTo>
                  <a:cubicBezTo>
                    <a:pt x="277" y="35"/>
                    <a:pt x="277" y="35"/>
                    <a:pt x="277" y="35"/>
                  </a:cubicBezTo>
                  <a:cubicBezTo>
                    <a:pt x="277" y="35"/>
                    <a:pt x="277" y="35"/>
                    <a:pt x="277" y="35"/>
                  </a:cubicBezTo>
                  <a:cubicBezTo>
                    <a:pt x="277" y="35"/>
                    <a:pt x="277" y="35"/>
                    <a:pt x="269" y="29"/>
                  </a:cubicBezTo>
                  <a:cubicBezTo>
                    <a:pt x="269" y="29"/>
                    <a:pt x="269" y="28"/>
                    <a:pt x="269" y="28"/>
                  </a:cubicBezTo>
                  <a:cubicBezTo>
                    <a:pt x="270" y="28"/>
                    <a:pt x="271" y="28"/>
                    <a:pt x="272" y="28"/>
                  </a:cubicBezTo>
                  <a:cubicBezTo>
                    <a:pt x="273" y="28"/>
                    <a:pt x="274" y="28"/>
                    <a:pt x="274" y="28"/>
                  </a:cubicBezTo>
                  <a:cubicBezTo>
                    <a:pt x="275" y="29"/>
                    <a:pt x="275" y="30"/>
                    <a:pt x="281" y="32"/>
                  </a:cubicBezTo>
                  <a:cubicBezTo>
                    <a:pt x="281" y="33"/>
                    <a:pt x="281" y="33"/>
                    <a:pt x="281" y="33"/>
                  </a:cubicBezTo>
                  <a:cubicBezTo>
                    <a:pt x="281" y="33"/>
                    <a:pt x="281" y="33"/>
                    <a:pt x="281" y="33"/>
                  </a:cubicBezTo>
                  <a:cubicBezTo>
                    <a:pt x="292" y="38"/>
                    <a:pt x="292" y="38"/>
                    <a:pt x="296" y="37"/>
                  </a:cubicBezTo>
                  <a:cubicBezTo>
                    <a:pt x="297" y="37"/>
                    <a:pt x="297" y="37"/>
                    <a:pt x="297" y="37"/>
                  </a:cubicBezTo>
                  <a:cubicBezTo>
                    <a:pt x="297" y="36"/>
                    <a:pt x="297" y="36"/>
                    <a:pt x="297" y="36"/>
                  </a:cubicBezTo>
                  <a:cubicBezTo>
                    <a:pt x="298" y="36"/>
                    <a:pt x="300" y="37"/>
                    <a:pt x="301" y="37"/>
                  </a:cubicBezTo>
                  <a:cubicBezTo>
                    <a:pt x="302" y="38"/>
                    <a:pt x="303" y="38"/>
                    <a:pt x="304" y="38"/>
                  </a:cubicBezTo>
                  <a:cubicBezTo>
                    <a:pt x="304" y="38"/>
                    <a:pt x="304" y="38"/>
                    <a:pt x="304" y="38"/>
                  </a:cubicBezTo>
                  <a:cubicBezTo>
                    <a:pt x="304" y="37"/>
                    <a:pt x="304" y="37"/>
                    <a:pt x="304" y="37"/>
                  </a:cubicBezTo>
                  <a:cubicBezTo>
                    <a:pt x="304" y="36"/>
                    <a:pt x="304" y="36"/>
                    <a:pt x="304" y="36"/>
                  </a:cubicBezTo>
                  <a:cubicBezTo>
                    <a:pt x="308" y="36"/>
                    <a:pt x="312" y="40"/>
                    <a:pt x="314" y="43"/>
                  </a:cubicBezTo>
                  <a:cubicBezTo>
                    <a:pt x="314" y="43"/>
                    <a:pt x="314" y="43"/>
                    <a:pt x="314" y="43"/>
                  </a:cubicBezTo>
                  <a:cubicBezTo>
                    <a:pt x="314" y="43"/>
                    <a:pt x="314" y="43"/>
                    <a:pt x="314" y="43"/>
                  </a:cubicBezTo>
                  <a:cubicBezTo>
                    <a:pt x="315" y="43"/>
                    <a:pt x="315" y="43"/>
                    <a:pt x="315" y="43"/>
                  </a:cubicBezTo>
                  <a:cubicBezTo>
                    <a:pt x="315" y="44"/>
                    <a:pt x="316" y="45"/>
                    <a:pt x="317" y="47"/>
                  </a:cubicBezTo>
                  <a:cubicBezTo>
                    <a:pt x="318" y="48"/>
                    <a:pt x="320" y="49"/>
                    <a:pt x="321" y="51"/>
                  </a:cubicBezTo>
                  <a:cubicBezTo>
                    <a:pt x="320" y="51"/>
                    <a:pt x="320" y="51"/>
                    <a:pt x="320" y="51"/>
                  </a:cubicBezTo>
                  <a:cubicBezTo>
                    <a:pt x="319" y="51"/>
                    <a:pt x="318" y="51"/>
                    <a:pt x="317" y="51"/>
                  </a:cubicBezTo>
                  <a:cubicBezTo>
                    <a:pt x="315" y="50"/>
                    <a:pt x="314" y="50"/>
                    <a:pt x="313" y="50"/>
                  </a:cubicBezTo>
                  <a:cubicBezTo>
                    <a:pt x="312" y="50"/>
                    <a:pt x="312" y="50"/>
                    <a:pt x="312" y="50"/>
                  </a:cubicBezTo>
                  <a:cubicBezTo>
                    <a:pt x="312" y="50"/>
                    <a:pt x="312" y="50"/>
                    <a:pt x="312" y="50"/>
                  </a:cubicBezTo>
                  <a:cubicBezTo>
                    <a:pt x="312" y="51"/>
                    <a:pt x="312" y="52"/>
                    <a:pt x="312" y="53"/>
                  </a:cubicBezTo>
                  <a:cubicBezTo>
                    <a:pt x="311" y="53"/>
                    <a:pt x="311" y="53"/>
                    <a:pt x="311" y="53"/>
                  </a:cubicBezTo>
                  <a:cubicBezTo>
                    <a:pt x="290" y="48"/>
                    <a:pt x="286" y="49"/>
                    <a:pt x="284" y="50"/>
                  </a:cubicBezTo>
                  <a:cubicBezTo>
                    <a:pt x="284" y="50"/>
                    <a:pt x="284" y="51"/>
                    <a:pt x="284" y="51"/>
                  </a:cubicBezTo>
                  <a:cubicBezTo>
                    <a:pt x="284" y="52"/>
                    <a:pt x="284" y="53"/>
                    <a:pt x="284" y="53"/>
                  </a:cubicBezTo>
                  <a:cubicBezTo>
                    <a:pt x="285" y="54"/>
                    <a:pt x="286" y="55"/>
                    <a:pt x="286" y="56"/>
                  </a:cubicBezTo>
                  <a:cubicBezTo>
                    <a:pt x="287" y="56"/>
                    <a:pt x="287" y="56"/>
                    <a:pt x="288" y="57"/>
                  </a:cubicBezTo>
                  <a:cubicBezTo>
                    <a:pt x="287" y="58"/>
                    <a:pt x="287" y="58"/>
                    <a:pt x="287" y="58"/>
                  </a:cubicBezTo>
                  <a:cubicBezTo>
                    <a:pt x="285" y="58"/>
                    <a:pt x="255" y="53"/>
                    <a:pt x="254" y="53"/>
                  </a:cubicBezTo>
                  <a:cubicBezTo>
                    <a:pt x="254" y="53"/>
                    <a:pt x="254" y="53"/>
                    <a:pt x="254" y="53"/>
                  </a:cubicBezTo>
                  <a:cubicBezTo>
                    <a:pt x="252" y="52"/>
                    <a:pt x="252" y="51"/>
                    <a:pt x="252" y="50"/>
                  </a:cubicBezTo>
                  <a:cubicBezTo>
                    <a:pt x="252" y="49"/>
                    <a:pt x="252" y="49"/>
                    <a:pt x="252" y="48"/>
                  </a:cubicBezTo>
                  <a:cubicBezTo>
                    <a:pt x="252" y="47"/>
                    <a:pt x="250" y="47"/>
                    <a:pt x="249" y="46"/>
                  </a:cubicBezTo>
                  <a:cubicBezTo>
                    <a:pt x="249" y="46"/>
                    <a:pt x="249" y="46"/>
                    <a:pt x="249" y="46"/>
                  </a:cubicBezTo>
                  <a:cubicBezTo>
                    <a:pt x="249" y="44"/>
                    <a:pt x="248" y="44"/>
                    <a:pt x="247" y="43"/>
                  </a:cubicBezTo>
                  <a:cubicBezTo>
                    <a:pt x="247" y="43"/>
                    <a:pt x="247" y="43"/>
                    <a:pt x="247" y="43"/>
                  </a:cubicBezTo>
                  <a:cubicBezTo>
                    <a:pt x="247" y="43"/>
                    <a:pt x="247" y="43"/>
                    <a:pt x="247" y="43"/>
                  </a:cubicBezTo>
                  <a:cubicBezTo>
                    <a:pt x="246" y="44"/>
                    <a:pt x="245" y="44"/>
                    <a:pt x="244" y="43"/>
                  </a:cubicBezTo>
                  <a:cubicBezTo>
                    <a:pt x="244" y="43"/>
                    <a:pt x="243" y="43"/>
                    <a:pt x="242" y="43"/>
                  </a:cubicBezTo>
                  <a:cubicBezTo>
                    <a:pt x="242" y="43"/>
                    <a:pt x="242" y="43"/>
                    <a:pt x="242" y="43"/>
                  </a:cubicBezTo>
                  <a:cubicBezTo>
                    <a:pt x="242" y="43"/>
                    <a:pt x="242" y="43"/>
                    <a:pt x="242" y="43"/>
                  </a:cubicBezTo>
                  <a:cubicBezTo>
                    <a:pt x="242" y="43"/>
                    <a:pt x="242" y="43"/>
                    <a:pt x="242" y="43"/>
                  </a:cubicBezTo>
                  <a:cubicBezTo>
                    <a:pt x="240" y="45"/>
                    <a:pt x="240" y="45"/>
                    <a:pt x="238" y="45"/>
                  </a:cubicBezTo>
                  <a:cubicBezTo>
                    <a:pt x="234" y="46"/>
                    <a:pt x="233" y="46"/>
                    <a:pt x="232" y="47"/>
                  </a:cubicBezTo>
                  <a:cubicBezTo>
                    <a:pt x="230" y="47"/>
                    <a:pt x="223" y="49"/>
                    <a:pt x="219" y="52"/>
                  </a:cubicBezTo>
                  <a:cubicBezTo>
                    <a:pt x="218" y="53"/>
                    <a:pt x="217" y="54"/>
                    <a:pt x="217" y="55"/>
                  </a:cubicBezTo>
                  <a:cubicBezTo>
                    <a:pt x="216" y="55"/>
                    <a:pt x="216" y="56"/>
                    <a:pt x="215" y="57"/>
                  </a:cubicBezTo>
                  <a:cubicBezTo>
                    <a:pt x="214" y="57"/>
                    <a:pt x="214" y="58"/>
                    <a:pt x="213" y="59"/>
                  </a:cubicBezTo>
                  <a:cubicBezTo>
                    <a:pt x="212" y="59"/>
                    <a:pt x="211" y="59"/>
                    <a:pt x="210" y="59"/>
                  </a:cubicBezTo>
                  <a:cubicBezTo>
                    <a:pt x="209" y="60"/>
                    <a:pt x="207" y="61"/>
                    <a:pt x="206" y="61"/>
                  </a:cubicBezTo>
                  <a:cubicBezTo>
                    <a:pt x="205" y="61"/>
                    <a:pt x="204" y="60"/>
                    <a:pt x="203" y="60"/>
                  </a:cubicBezTo>
                  <a:cubicBezTo>
                    <a:pt x="203" y="60"/>
                    <a:pt x="202" y="59"/>
                    <a:pt x="201" y="59"/>
                  </a:cubicBezTo>
                  <a:cubicBezTo>
                    <a:pt x="201" y="59"/>
                    <a:pt x="201" y="59"/>
                    <a:pt x="201" y="59"/>
                  </a:cubicBezTo>
                  <a:cubicBezTo>
                    <a:pt x="201" y="60"/>
                    <a:pt x="201" y="60"/>
                    <a:pt x="201" y="60"/>
                  </a:cubicBezTo>
                  <a:cubicBezTo>
                    <a:pt x="200" y="61"/>
                    <a:pt x="200" y="61"/>
                    <a:pt x="200" y="67"/>
                  </a:cubicBezTo>
                  <a:cubicBezTo>
                    <a:pt x="200" y="68"/>
                    <a:pt x="200" y="68"/>
                    <a:pt x="200" y="68"/>
                  </a:cubicBezTo>
                  <a:cubicBezTo>
                    <a:pt x="200" y="68"/>
                    <a:pt x="200" y="68"/>
                    <a:pt x="200" y="68"/>
                  </a:cubicBezTo>
                  <a:cubicBezTo>
                    <a:pt x="200" y="68"/>
                    <a:pt x="200" y="68"/>
                    <a:pt x="200" y="68"/>
                  </a:cubicBezTo>
                  <a:cubicBezTo>
                    <a:pt x="199" y="68"/>
                    <a:pt x="199" y="68"/>
                    <a:pt x="199" y="68"/>
                  </a:cubicBezTo>
                  <a:cubicBezTo>
                    <a:pt x="196" y="71"/>
                    <a:pt x="194" y="75"/>
                    <a:pt x="194" y="78"/>
                  </a:cubicBezTo>
                  <a:cubicBezTo>
                    <a:pt x="194" y="79"/>
                    <a:pt x="195" y="81"/>
                    <a:pt x="195" y="81"/>
                  </a:cubicBezTo>
                  <a:cubicBezTo>
                    <a:pt x="196" y="82"/>
                    <a:pt x="197" y="84"/>
                    <a:pt x="197" y="85"/>
                  </a:cubicBezTo>
                  <a:cubicBezTo>
                    <a:pt x="197" y="89"/>
                    <a:pt x="192" y="93"/>
                    <a:pt x="188" y="96"/>
                  </a:cubicBezTo>
                  <a:cubicBezTo>
                    <a:pt x="188" y="96"/>
                    <a:pt x="188" y="96"/>
                    <a:pt x="188" y="96"/>
                  </a:cubicBezTo>
                  <a:cubicBezTo>
                    <a:pt x="188" y="96"/>
                    <a:pt x="188" y="96"/>
                    <a:pt x="188" y="96"/>
                  </a:cubicBezTo>
                  <a:cubicBezTo>
                    <a:pt x="189" y="98"/>
                    <a:pt x="189" y="98"/>
                    <a:pt x="189" y="98"/>
                  </a:cubicBezTo>
                  <a:cubicBezTo>
                    <a:pt x="189" y="99"/>
                    <a:pt x="189" y="99"/>
                    <a:pt x="189" y="99"/>
                  </a:cubicBezTo>
                  <a:cubicBezTo>
                    <a:pt x="187" y="103"/>
                    <a:pt x="185" y="105"/>
                    <a:pt x="185" y="107"/>
                  </a:cubicBezTo>
                  <a:cubicBezTo>
                    <a:pt x="185" y="108"/>
                    <a:pt x="186" y="109"/>
                    <a:pt x="187" y="111"/>
                  </a:cubicBezTo>
                  <a:cubicBezTo>
                    <a:pt x="184" y="115"/>
                    <a:pt x="183" y="119"/>
                    <a:pt x="183" y="123"/>
                  </a:cubicBezTo>
                  <a:cubicBezTo>
                    <a:pt x="183" y="126"/>
                    <a:pt x="183" y="128"/>
                    <a:pt x="184" y="131"/>
                  </a:cubicBezTo>
                  <a:cubicBezTo>
                    <a:pt x="184" y="131"/>
                    <a:pt x="184" y="131"/>
                    <a:pt x="184" y="131"/>
                  </a:cubicBezTo>
                  <a:cubicBezTo>
                    <a:pt x="185" y="131"/>
                    <a:pt x="185" y="131"/>
                    <a:pt x="185" y="131"/>
                  </a:cubicBezTo>
                  <a:cubicBezTo>
                    <a:pt x="185" y="131"/>
                    <a:pt x="185" y="131"/>
                    <a:pt x="186" y="131"/>
                  </a:cubicBezTo>
                  <a:cubicBezTo>
                    <a:pt x="188" y="133"/>
                    <a:pt x="190" y="137"/>
                    <a:pt x="191" y="141"/>
                  </a:cubicBezTo>
                  <a:cubicBezTo>
                    <a:pt x="192" y="145"/>
                    <a:pt x="193" y="151"/>
                    <a:pt x="192" y="159"/>
                  </a:cubicBezTo>
                  <a:cubicBezTo>
                    <a:pt x="192" y="159"/>
                    <a:pt x="192" y="159"/>
                    <a:pt x="192" y="159"/>
                  </a:cubicBezTo>
                  <a:cubicBezTo>
                    <a:pt x="192" y="159"/>
                    <a:pt x="192" y="159"/>
                    <a:pt x="192" y="159"/>
                  </a:cubicBezTo>
                  <a:cubicBezTo>
                    <a:pt x="194" y="160"/>
                    <a:pt x="196" y="163"/>
                    <a:pt x="197" y="165"/>
                  </a:cubicBezTo>
                  <a:cubicBezTo>
                    <a:pt x="198" y="168"/>
                    <a:pt x="200" y="170"/>
                    <a:pt x="202" y="172"/>
                  </a:cubicBezTo>
                  <a:cubicBezTo>
                    <a:pt x="202" y="172"/>
                    <a:pt x="202" y="172"/>
                    <a:pt x="202" y="172"/>
                  </a:cubicBezTo>
                  <a:cubicBezTo>
                    <a:pt x="204" y="172"/>
                    <a:pt x="204" y="172"/>
                    <a:pt x="204" y="172"/>
                  </a:cubicBezTo>
                  <a:cubicBezTo>
                    <a:pt x="220" y="186"/>
                    <a:pt x="220" y="186"/>
                    <a:pt x="221" y="187"/>
                  </a:cubicBezTo>
                  <a:cubicBezTo>
                    <a:pt x="222" y="187"/>
                    <a:pt x="222" y="187"/>
                    <a:pt x="222" y="187"/>
                  </a:cubicBezTo>
                  <a:cubicBezTo>
                    <a:pt x="222" y="187"/>
                    <a:pt x="222" y="187"/>
                    <a:pt x="222" y="187"/>
                  </a:cubicBezTo>
                  <a:cubicBezTo>
                    <a:pt x="226" y="187"/>
                    <a:pt x="228" y="188"/>
                    <a:pt x="230" y="191"/>
                  </a:cubicBezTo>
                  <a:cubicBezTo>
                    <a:pt x="230" y="191"/>
                    <a:pt x="230" y="191"/>
                    <a:pt x="230" y="191"/>
                  </a:cubicBezTo>
                  <a:cubicBezTo>
                    <a:pt x="231" y="191"/>
                    <a:pt x="231" y="191"/>
                    <a:pt x="231" y="191"/>
                  </a:cubicBezTo>
                  <a:cubicBezTo>
                    <a:pt x="233" y="191"/>
                    <a:pt x="235" y="192"/>
                    <a:pt x="238" y="193"/>
                  </a:cubicBezTo>
                  <a:cubicBezTo>
                    <a:pt x="242" y="195"/>
                    <a:pt x="247" y="197"/>
                    <a:pt x="251" y="193"/>
                  </a:cubicBezTo>
                  <a:cubicBezTo>
                    <a:pt x="255" y="189"/>
                    <a:pt x="258" y="186"/>
                    <a:pt x="267" y="188"/>
                  </a:cubicBezTo>
                  <a:cubicBezTo>
                    <a:pt x="267" y="188"/>
                    <a:pt x="267" y="188"/>
                    <a:pt x="267" y="188"/>
                  </a:cubicBezTo>
                  <a:cubicBezTo>
                    <a:pt x="267" y="188"/>
                    <a:pt x="267" y="188"/>
                    <a:pt x="267" y="188"/>
                  </a:cubicBezTo>
                  <a:cubicBezTo>
                    <a:pt x="286" y="173"/>
                    <a:pt x="286" y="173"/>
                    <a:pt x="288" y="174"/>
                  </a:cubicBezTo>
                  <a:cubicBezTo>
                    <a:pt x="290" y="175"/>
                    <a:pt x="291" y="176"/>
                    <a:pt x="292" y="178"/>
                  </a:cubicBezTo>
                  <a:cubicBezTo>
                    <a:pt x="293" y="179"/>
                    <a:pt x="294" y="181"/>
                    <a:pt x="297" y="182"/>
                  </a:cubicBezTo>
                  <a:cubicBezTo>
                    <a:pt x="298" y="182"/>
                    <a:pt x="300" y="181"/>
                    <a:pt x="301" y="180"/>
                  </a:cubicBezTo>
                  <a:cubicBezTo>
                    <a:pt x="303" y="179"/>
                    <a:pt x="304" y="178"/>
                    <a:pt x="306" y="179"/>
                  </a:cubicBezTo>
                  <a:cubicBezTo>
                    <a:pt x="310" y="182"/>
                    <a:pt x="310" y="182"/>
                    <a:pt x="310" y="182"/>
                  </a:cubicBezTo>
                  <a:cubicBezTo>
                    <a:pt x="313" y="200"/>
                    <a:pt x="313" y="200"/>
                    <a:pt x="313" y="200"/>
                  </a:cubicBezTo>
                  <a:cubicBezTo>
                    <a:pt x="313" y="202"/>
                    <a:pt x="313" y="203"/>
                    <a:pt x="313" y="204"/>
                  </a:cubicBezTo>
                  <a:cubicBezTo>
                    <a:pt x="313" y="205"/>
                    <a:pt x="313" y="206"/>
                    <a:pt x="314" y="208"/>
                  </a:cubicBezTo>
                  <a:cubicBezTo>
                    <a:pt x="315" y="210"/>
                    <a:pt x="318" y="212"/>
                    <a:pt x="320" y="214"/>
                  </a:cubicBezTo>
                  <a:cubicBezTo>
                    <a:pt x="321" y="216"/>
                    <a:pt x="323" y="218"/>
                    <a:pt x="325" y="220"/>
                  </a:cubicBezTo>
                  <a:cubicBezTo>
                    <a:pt x="331" y="239"/>
                    <a:pt x="331" y="239"/>
                    <a:pt x="331" y="239"/>
                  </a:cubicBezTo>
                  <a:cubicBezTo>
                    <a:pt x="331" y="239"/>
                    <a:pt x="331" y="239"/>
                    <a:pt x="331" y="240"/>
                  </a:cubicBezTo>
                  <a:cubicBezTo>
                    <a:pt x="331" y="242"/>
                    <a:pt x="332" y="244"/>
                    <a:pt x="333" y="245"/>
                  </a:cubicBezTo>
                  <a:cubicBezTo>
                    <a:pt x="333" y="245"/>
                    <a:pt x="333" y="245"/>
                    <a:pt x="333" y="245"/>
                  </a:cubicBezTo>
                  <a:cubicBezTo>
                    <a:pt x="333" y="246"/>
                    <a:pt x="333" y="246"/>
                    <a:pt x="333" y="246"/>
                  </a:cubicBezTo>
                  <a:cubicBezTo>
                    <a:pt x="333" y="246"/>
                    <a:pt x="333" y="246"/>
                    <a:pt x="333" y="246"/>
                  </a:cubicBezTo>
                  <a:cubicBezTo>
                    <a:pt x="334" y="248"/>
                    <a:pt x="334" y="249"/>
                    <a:pt x="334" y="250"/>
                  </a:cubicBezTo>
                  <a:cubicBezTo>
                    <a:pt x="334" y="251"/>
                    <a:pt x="334" y="251"/>
                    <a:pt x="334" y="251"/>
                  </a:cubicBezTo>
                  <a:cubicBezTo>
                    <a:pt x="334" y="253"/>
                    <a:pt x="333" y="254"/>
                    <a:pt x="332" y="256"/>
                  </a:cubicBezTo>
                  <a:cubicBezTo>
                    <a:pt x="329" y="262"/>
                    <a:pt x="327" y="278"/>
                    <a:pt x="327" y="278"/>
                  </a:cubicBezTo>
                  <a:cubicBezTo>
                    <a:pt x="327" y="278"/>
                    <a:pt x="327" y="278"/>
                    <a:pt x="327" y="278"/>
                  </a:cubicBezTo>
                  <a:cubicBezTo>
                    <a:pt x="327" y="279"/>
                    <a:pt x="328" y="281"/>
                    <a:pt x="330" y="292"/>
                  </a:cubicBezTo>
                  <a:cubicBezTo>
                    <a:pt x="331" y="297"/>
                    <a:pt x="331" y="299"/>
                    <a:pt x="331" y="301"/>
                  </a:cubicBezTo>
                  <a:cubicBezTo>
                    <a:pt x="331" y="302"/>
                    <a:pt x="331" y="304"/>
                    <a:pt x="331" y="306"/>
                  </a:cubicBezTo>
                  <a:cubicBezTo>
                    <a:pt x="330" y="316"/>
                    <a:pt x="330" y="320"/>
                    <a:pt x="330" y="322"/>
                  </a:cubicBezTo>
                  <a:cubicBezTo>
                    <a:pt x="330" y="324"/>
                    <a:pt x="330" y="324"/>
                    <a:pt x="330" y="325"/>
                  </a:cubicBezTo>
                  <a:cubicBezTo>
                    <a:pt x="331" y="326"/>
                    <a:pt x="331" y="326"/>
                    <a:pt x="331" y="326"/>
                  </a:cubicBezTo>
                  <a:cubicBezTo>
                    <a:pt x="331" y="327"/>
                    <a:pt x="331" y="327"/>
                    <a:pt x="331" y="327"/>
                  </a:cubicBezTo>
                  <a:cubicBezTo>
                    <a:pt x="329" y="337"/>
                    <a:pt x="329" y="339"/>
                    <a:pt x="326" y="345"/>
                  </a:cubicBezTo>
                  <a:cubicBezTo>
                    <a:pt x="325" y="345"/>
                    <a:pt x="325" y="345"/>
                    <a:pt x="325" y="345"/>
                  </a:cubicBezTo>
                  <a:cubicBezTo>
                    <a:pt x="326" y="346"/>
                    <a:pt x="326" y="346"/>
                    <a:pt x="326" y="346"/>
                  </a:cubicBezTo>
                  <a:cubicBezTo>
                    <a:pt x="327" y="347"/>
                    <a:pt x="327" y="347"/>
                    <a:pt x="330" y="346"/>
                  </a:cubicBezTo>
                  <a:cubicBezTo>
                    <a:pt x="330" y="346"/>
                    <a:pt x="330" y="346"/>
                    <a:pt x="330" y="346"/>
                  </a:cubicBezTo>
                  <a:cubicBezTo>
                    <a:pt x="330" y="346"/>
                    <a:pt x="330" y="346"/>
                    <a:pt x="330" y="346"/>
                  </a:cubicBezTo>
                  <a:cubicBezTo>
                    <a:pt x="331" y="345"/>
                    <a:pt x="331" y="345"/>
                    <a:pt x="332" y="345"/>
                  </a:cubicBezTo>
                  <a:cubicBezTo>
                    <a:pt x="334" y="345"/>
                    <a:pt x="340" y="344"/>
                    <a:pt x="352" y="328"/>
                  </a:cubicBezTo>
                  <a:cubicBezTo>
                    <a:pt x="353" y="327"/>
                    <a:pt x="354" y="326"/>
                    <a:pt x="355" y="324"/>
                  </a:cubicBezTo>
                  <a:cubicBezTo>
                    <a:pt x="357" y="322"/>
                    <a:pt x="359" y="319"/>
                    <a:pt x="360" y="317"/>
                  </a:cubicBezTo>
                  <a:cubicBezTo>
                    <a:pt x="361" y="316"/>
                    <a:pt x="361" y="314"/>
                    <a:pt x="362" y="313"/>
                  </a:cubicBezTo>
                  <a:cubicBezTo>
                    <a:pt x="363" y="311"/>
                    <a:pt x="364" y="309"/>
                    <a:pt x="366" y="307"/>
                  </a:cubicBezTo>
                  <a:cubicBezTo>
                    <a:pt x="368" y="305"/>
                    <a:pt x="369" y="305"/>
                    <a:pt x="371" y="302"/>
                  </a:cubicBezTo>
                  <a:cubicBezTo>
                    <a:pt x="372" y="299"/>
                    <a:pt x="373" y="296"/>
                    <a:pt x="374" y="292"/>
                  </a:cubicBezTo>
                  <a:cubicBezTo>
                    <a:pt x="375" y="289"/>
                    <a:pt x="375" y="287"/>
                    <a:pt x="377" y="284"/>
                  </a:cubicBezTo>
                  <a:cubicBezTo>
                    <a:pt x="378" y="280"/>
                    <a:pt x="381" y="278"/>
                    <a:pt x="383" y="275"/>
                  </a:cubicBezTo>
                  <a:cubicBezTo>
                    <a:pt x="386" y="272"/>
                    <a:pt x="388" y="269"/>
                    <a:pt x="390" y="266"/>
                  </a:cubicBezTo>
                  <a:close/>
                  <a:moveTo>
                    <a:pt x="368" y="74"/>
                  </a:moveTo>
                  <a:cubicBezTo>
                    <a:pt x="368" y="73"/>
                    <a:pt x="368" y="73"/>
                    <a:pt x="368" y="73"/>
                  </a:cubicBezTo>
                  <a:cubicBezTo>
                    <a:pt x="368" y="74"/>
                    <a:pt x="368" y="74"/>
                    <a:pt x="369" y="75"/>
                  </a:cubicBezTo>
                  <a:cubicBezTo>
                    <a:pt x="370" y="76"/>
                    <a:pt x="370" y="77"/>
                    <a:pt x="371" y="78"/>
                  </a:cubicBezTo>
                  <a:cubicBezTo>
                    <a:pt x="370" y="78"/>
                    <a:pt x="370" y="78"/>
                    <a:pt x="369" y="77"/>
                  </a:cubicBezTo>
                  <a:cubicBezTo>
                    <a:pt x="368" y="76"/>
                    <a:pt x="367" y="74"/>
                    <a:pt x="364" y="71"/>
                  </a:cubicBezTo>
                  <a:cubicBezTo>
                    <a:pt x="364" y="71"/>
                    <a:pt x="364" y="71"/>
                    <a:pt x="364" y="71"/>
                  </a:cubicBezTo>
                  <a:cubicBezTo>
                    <a:pt x="364" y="71"/>
                    <a:pt x="364" y="71"/>
                    <a:pt x="364" y="71"/>
                  </a:cubicBezTo>
                  <a:cubicBezTo>
                    <a:pt x="363" y="71"/>
                    <a:pt x="363" y="70"/>
                    <a:pt x="363" y="70"/>
                  </a:cubicBezTo>
                  <a:cubicBezTo>
                    <a:pt x="362" y="69"/>
                    <a:pt x="362" y="69"/>
                    <a:pt x="362" y="69"/>
                  </a:cubicBezTo>
                  <a:cubicBezTo>
                    <a:pt x="362" y="69"/>
                    <a:pt x="362" y="69"/>
                    <a:pt x="362" y="69"/>
                  </a:cubicBezTo>
                  <a:cubicBezTo>
                    <a:pt x="361" y="69"/>
                    <a:pt x="361" y="69"/>
                    <a:pt x="361" y="69"/>
                  </a:cubicBezTo>
                  <a:cubicBezTo>
                    <a:pt x="359" y="67"/>
                    <a:pt x="352" y="60"/>
                    <a:pt x="351" y="59"/>
                  </a:cubicBezTo>
                  <a:cubicBezTo>
                    <a:pt x="355" y="62"/>
                    <a:pt x="362" y="68"/>
                    <a:pt x="368" y="74"/>
                  </a:cubicBezTo>
                  <a:close/>
                  <a:moveTo>
                    <a:pt x="193" y="19"/>
                  </a:moveTo>
                  <a:cubicBezTo>
                    <a:pt x="193" y="19"/>
                    <a:pt x="193" y="19"/>
                    <a:pt x="193" y="19"/>
                  </a:cubicBezTo>
                  <a:cubicBezTo>
                    <a:pt x="193" y="19"/>
                    <a:pt x="193" y="19"/>
                    <a:pt x="193" y="19"/>
                  </a:cubicBezTo>
                  <a:close/>
                  <a:moveTo>
                    <a:pt x="199" y="8"/>
                  </a:moveTo>
                  <a:cubicBezTo>
                    <a:pt x="199" y="8"/>
                    <a:pt x="199" y="8"/>
                    <a:pt x="199" y="8"/>
                  </a:cubicBezTo>
                  <a:cubicBezTo>
                    <a:pt x="199" y="8"/>
                    <a:pt x="198" y="8"/>
                    <a:pt x="198" y="8"/>
                  </a:cubicBezTo>
                  <a:cubicBezTo>
                    <a:pt x="197" y="8"/>
                    <a:pt x="197" y="8"/>
                    <a:pt x="197" y="8"/>
                  </a:cubicBezTo>
                  <a:cubicBezTo>
                    <a:pt x="197" y="8"/>
                    <a:pt x="196" y="7"/>
                    <a:pt x="195" y="7"/>
                  </a:cubicBezTo>
                  <a:cubicBezTo>
                    <a:pt x="196" y="7"/>
                    <a:pt x="198" y="8"/>
                    <a:pt x="199" y="8"/>
                  </a:cubicBezTo>
                  <a:close/>
                  <a:moveTo>
                    <a:pt x="210" y="7"/>
                  </a:moveTo>
                  <a:cubicBezTo>
                    <a:pt x="207" y="7"/>
                    <a:pt x="205" y="8"/>
                    <a:pt x="203" y="9"/>
                  </a:cubicBezTo>
                  <a:cubicBezTo>
                    <a:pt x="203" y="9"/>
                    <a:pt x="202" y="8"/>
                    <a:pt x="201" y="8"/>
                  </a:cubicBezTo>
                  <a:cubicBezTo>
                    <a:pt x="201" y="8"/>
                    <a:pt x="201" y="8"/>
                    <a:pt x="201" y="8"/>
                  </a:cubicBezTo>
                  <a:cubicBezTo>
                    <a:pt x="203" y="8"/>
                    <a:pt x="204" y="8"/>
                    <a:pt x="204" y="8"/>
                  </a:cubicBezTo>
                  <a:cubicBezTo>
                    <a:pt x="204" y="8"/>
                    <a:pt x="204" y="8"/>
                    <a:pt x="204" y="8"/>
                  </a:cubicBezTo>
                  <a:cubicBezTo>
                    <a:pt x="204" y="7"/>
                    <a:pt x="204" y="7"/>
                    <a:pt x="204" y="7"/>
                  </a:cubicBezTo>
                  <a:cubicBezTo>
                    <a:pt x="205" y="7"/>
                    <a:pt x="205" y="7"/>
                    <a:pt x="205" y="7"/>
                  </a:cubicBezTo>
                  <a:cubicBezTo>
                    <a:pt x="205" y="7"/>
                    <a:pt x="205" y="7"/>
                    <a:pt x="205" y="7"/>
                  </a:cubicBezTo>
                  <a:cubicBezTo>
                    <a:pt x="203" y="6"/>
                    <a:pt x="203" y="5"/>
                    <a:pt x="199" y="5"/>
                  </a:cubicBezTo>
                  <a:cubicBezTo>
                    <a:pt x="199" y="4"/>
                    <a:pt x="198" y="3"/>
                    <a:pt x="190" y="2"/>
                  </a:cubicBezTo>
                  <a:cubicBezTo>
                    <a:pt x="194" y="2"/>
                    <a:pt x="202" y="2"/>
                    <a:pt x="207" y="2"/>
                  </a:cubicBezTo>
                  <a:cubicBezTo>
                    <a:pt x="205" y="2"/>
                    <a:pt x="205" y="2"/>
                    <a:pt x="205" y="2"/>
                  </a:cubicBezTo>
                  <a:cubicBezTo>
                    <a:pt x="204" y="2"/>
                    <a:pt x="204" y="2"/>
                    <a:pt x="204" y="2"/>
                  </a:cubicBezTo>
                  <a:cubicBezTo>
                    <a:pt x="205" y="3"/>
                    <a:pt x="205" y="3"/>
                    <a:pt x="205" y="3"/>
                  </a:cubicBezTo>
                  <a:cubicBezTo>
                    <a:pt x="206" y="3"/>
                    <a:pt x="207" y="3"/>
                    <a:pt x="208" y="4"/>
                  </a:cubicBezTo>
                  <a:cubicBezTo>
                    <a:pt x="208" y="4"/>
                    <a:pt x="208" y="4"/>
                    <a:pt x="208" y="4"/>
                  </a:cubicBezTo>
                  <a:cubicBezTo>
                    <a:pt x="207" y="4"/>
                    <a:pt x="207" y="4"/>
                    <a:pt x="207" y="4"/>
                  </a:cubicBezTo>
                  <a:cubicBezTo>
                    <a:pt x="208" y="4"/>
                    <a:pt x="208" y="4"/>
                    <a:pt x="208" y="4"/>
                  </a:cubicBezTo>
                  <a:cubicBezTo>
                    <a:pt x="209" y="5"/>
                    <a:pt x="209" y="5"/>
                    <a:pt x="214" y="6"/>
                  </a:cubicBezTo>
                  <a:cubicBezTo>
                    <a:pt x="214" y="7"/>
                    <a:pt x="214" y="7"/>
                    <a:pt x="214" y="7"/>
                  </a:cubicBezTo>
                  <a:cubicBezTo>
                    <a:pt x="213" y="7"/>
                    <a:pt x="211" y="7"/>
                    <a:pt x="210" y="7"/>
                  </a:cubicBezTo>
                  <a:close/>
                  <a:moveTo>
                    <a:pt x="269" y="13"/>
                  </a:moveTo>
                  <a:cubicBezTo>
                    <a:pt x="269" y="13"/>
                    <a:pt x="269" y="13"/>
                    <a:pt x="269" y="13"/>
                  </a:cubicBezTo>
                  <a:close/>
                  <a:moveTo>
                    <a:pt x="269" y="14"/>
                  </a:moveTo>
                  <a:cubicBezTo>
                    <a:pt x="269" y="14"/>
                    <a:pt x="269" y="14"/>
                    <a:pt x="269" y="14"/>
                  </a:cubicBezTo>
                  <a:cubicBezTo>
                    <a:pt x="270" y="14"/>
                    <a:pt x="270" y="14"/>
                    <a:pt x="270" y="14"/>
                  </a:cubicBezTo>
                  <a:cubicBezTo>
                    <a:pt x="270" y="14"/>
                    <a:pt x="270" y="14"/>
                    <a:pt x="270" y="14"/>
                  </a:cubicBezTo>
                  <a:cubicBezTo>
                    <a:pt x="272" y="14"/>
                    <a:pt x="272" y="14"/>
                    <a:pt x="272" y="14"/>
                  </a:cubicBezTo>
                  <a:cubicBezTo>
                    <a:pt x="272" y="14"/>
                    <a:pt x="272" y="14"/>
                    <a:pt x="272" y="14"/>
                  </a:cubicBezTo>
                  <a:cubicBezTo>
                    <a:pt x="272" y="15"/>
                    <a:pt x="273" y="15"/>
                    <a:pt x="273" y="15"/>
                  </a:cubicBezTo>
                  <a:cubicBezTo>
                    <a:pt x="274" y="15"/>
                    <a:pt x="274" y="15"/>
                    <a:pt x="274" y="15"/>
                  </a:cubicBezTo>
                  <a:cubicBezTo>
                    <a:pt x="273" y="15"/>
                    <a:pt x="273" y="15"/>
                    <a:pt x="273" y="15"/>
                  </a:cubicBezTo>
                  <a:cubicBezTo>
                    <a:pt x="273" y="15"/>
                    <a:pt x="273" y="15"/>
                    <a:pt x="273" y="15"/>
                  </a:cubicBezTo>
                  <a:cubicBezTo>
                    <a:pt x="273" y="16"/>
                    <a:pt x="273" y="16"/>
                    <a:pt x="273" y="16"/>
                  </a:cubicBezTo>
                  <a:cubicBezTo>
                    <a:pt x="273" y="15"/>
                    <a:pt x="273" y="15"/>
                    <a:pt x="272" y="15"/>
                  </a:cubicBezTo>
                  <a:cubicBezTo>
                    <a:pt x="271" y="15"/>
                    <a:pt x="271" y="15"/>
                    <a:pt x="270" y="15"/>
                  </a:cubicBezTo>
                  <a:cubicBezTo>
                    <a:pt x="269" y="15"/>
                    <a:pt x="269" y="15"/>
                    <a:pt x="269" y="15"/>
                  </a:cubicBezTo>
                  <a:cubicBezTo>
                    <a:pt x="269" y="15"/>
                    <a:pt x="269" y="15"/>
                    <a:pt x="269" y="15"/>
                  </a:cubicBezTo>
                  <a:cubicBezTo>
                    <a:pt x="269" y="15"/>
                    <a:pt x="269" y="15"/>
                    <a:pt x="269" y="15"/>
                  </a:cubicBezTo>
                  <a:lnTo>
                    <a:pt x="269" y="14"/>
                  </a:lnTo>
                  <a:close/>
                  <a:moveTo>
                    <a:pt x="278" y="27"/>
                  </a:moveTo>
                  <a:cubicBezTo>
                    <a:pt x="278" y="27"/>
                    <a:pt x="277" y="27"/>
                    <a:pt x="276" y="27"/>
                  </a:cubicBezTo>
                  <a:cubicBezTo>
                    <a:pt x="276" y="27"/>
                    <a:pt x="276" y="27"/>
                    <a:pt x="276" y="27"/>
                  </a:cubicBezTo>
                  <a:cubicBezTo>
                    <a:pt x="277" y="27"/>
                    <a:pt x="277" y="27"/>
                    <a:pt x="277" y="27"/>
                  </a:cubicBezTo>
                  <a:cubicBezTo>
                    <a:pt x="277" y="27"/>
                    <a:pt x="278" y="27"/>
                    <a:pt x="278" y="26"/>
                  </a:cubicBezTo>
                  <a:lnTo>
                    <a:pt x="278" y="27"/>
                  </a:lnTo>
                  <a:close/>
                  <a:moveTo>
                    <a:pt x="295" y="24"/>
                  </a:moveTo>
                  <a:cubicBezTo>
                    <a:pt x="295" y="24"/>
                    <a:pt x="295" y="24"/>
                    <a:pt x="291" y="24"/>
                  </a:cubicBezTo>
                  <a:cubicBezTo>
                    <a:pt x="290" y="23"/>
                    <a:pt x="289" y="23"/>
                    <a:pt x="288" y="23"/>
                  </a:cubicBezTo>
                  <a:cubicBezTo>
                    <a:pt x="287" y="22"/>
                    <a:pt x="285" y="22"/>
                    <a:pt x="284" y="22"/>
                  </a:cubicBezTo>
                  <a:cubicBezTo>
                    <a:pt x="283" y="22"/>
                    <a:pt x="282" y="22"/>
                    <a:pt x="281" y="23"/>
                  </a:cubicBezTo>
                  <a:cubicBezTo>
                    <a:pt x="281" y="24"/>
                    <a:pt x="280" y="24"/>
                    <a:pt x="280" y="24"/>
                  </a:cubicBezTo>
                  <a:cubicBezTo>
                    <a:pt x="280" y="25"/>
                    <a:pt x="280" y="25"/>
                    <a:pt x="280" y="25"/>
                  </a:cubicBezTo>
                  <a:cubicBezTo>
                    <a:pt x="278" y="25"/>
                    <a:pt x="278" y="25"/>
                    <a:pt x="278" y="25"/>
                  </a:cubicBezTo>
                  <a:cubicBezTo>
                    <a:pt x="278" y="25"/>
                    <a:pt x="278" y="25"/>
                    <a:pt x="278" y="25"/>
                  </a:cubicBezTo>
                  <a:cubicBezTo>
                    <a:pt x="278" y="25"/>
                    <a:pt x="278" y="25"/>
                    <a:pt x="278" y="25"/>
                  </a:cubicBezTo>
                  <a:cubicBezTo>
                    <a:pt x="277" y="25"/>
                    <a:pt x="277" y="25"/>
                    <a:pt x="277" y="25"/>
                  </a:cubicBezTo>
                  <a:cubicBezTo>
                    <a:pt x="276" y="25"/>
                    <a:pt x="275" y="24"/>
                    <a:pt x="275" y="24"/>
                  </a:cubicBezTo>
                  <a:cubicBezTo>
                    <a:pt x="274" y="24"/>
                    <a:pt x="273" y="24"/>
                    <a:pt x="272" y="23"/>
                  </a:cubicBezTo>
                  <a:cubicBezTo>
                    <a:pt x="271" y="23"/>
                    <a:pt x="271" y="23"/>
                    <a:pt x="271" y="23"/>
                  </a:cubicBezTo>
                  <a:cubicBezTo>
                    <a:pt x="270" y="23"/>
                    <a:pt x="270" y="23"/>
                    <a:pt x="270" y="23"/>
                  </a:cubicBezTo>
                  <a:cubicBezTo>
                    <a:pt x="269" y="22"/>
                    <a:pt x="268" y="21"/>
                    <a:pt x="268" y="21"/>
                  </a:cubicBezTo>
                  <a:cubicBezTo>
                    <a:pt x="267" y="20"/>
                    <a:pt x="266" y="19"/>
                    <a:pt x="265" y="18"/>
                  </a:cubicBezTo>
                  <a:cubicBezTo>
                    <a:pt x="265" y="18"/>
                    <a:pt x="265" y="18"/>
                    <a:pt x="265" y="18"/>
                  </a:cubicBezTo>
                  <a:cubicBezTo>
                    <a:pt x="266" y="18"/>
                    <a:pt x="266" y="18"/>
                    <a:pt x="266" y="18"/>
                  </a:cubicBezTo>
                  <a:cubicBezTo>
                    <a:pt x="265" y="18"/>
                    <a:pt x="265" y="18"/>
                    <a:pt x="265" y="18"/>
                  </a:cubicBezTo>
                  <a:cubicBezTo>
                    <a:pt x="264" y="17"/>
                    <a:pt x="264" y="17"/>
                    <a:pt x="263" y="16"/>
                  </a:cubicBezTo>
                  <a:cubicBezTo>
                    <a:pt x="263" y="16"/>
                    <a:pt x="262" y="15"/>
                    <a:pt x="262" y="15"/>
                  </a:cubicBezTo>
                  <a:cubicBezTo>
                    <a:pt x="262" y="15"/>
                    <a:pt x="262" y="15"/>
                    <a:pt x="262" y="15"/>
                  </a:cubicBezTo>
                  <a:cubicBezTo>
                    <a:pt x="262" y="15"/>
                    <a:pt x="262" y="15"/>
                    <a:pt x="262" y="15"/>
                  </a:cubicBezTo>
                  <a:cubicBezTo>
                    <a:pt x="262" y="15"/>
                    <a:pt x="266" y="15"/>
                    <a:pt x="266" y="16"/>
                  </a:cubicBezTo>
                  <a:cubicBezTo>
                    <a:pt x="266" y="16"/>
                    <a:pt x="266" y="16"/>
                    <a:pt x="266" y="16"/>
                  </a:cubicBezTo>
                  <a:cubicBezTo>
                    <a:pt x="267" y="16"/>
                    <a:pt x="267" y="16"/>
                    <a:pt x="267" y="16"/>
                  </a:cubicBezTo>
                  <a:cubicBezTo>
                    <a:pt x="267" y="16"/>
                    <a:pt x="272" y="18"/>
                    <a:pt x="273" y="18"/>
                  </a:cubicBezTo>
                  <a:cubicBezTo>
                    <a:pt x="274" y="18"/>
                    <a:pt x="274" y="18"/>
                    <a:pt x="274" y="18"/>
                  </a:cubicBezTo>
                  <a:cubicBezTo>
                    <a:pt x="274" y="18"/>
                    <a:pt x="274" y="18"/>
                    <a:pt x="274" y="18"/>
                  </a:cubicBezTo>
                  <a:cubicBezTo>
                    <a:pt x="274" y="18"/>
                    <a:pt x="274" y="18"/>
                    <a:pt x="274" y="18"/>
                  </a:cubicBezTo>
                  <a:cubicBezTo>
                    <a:pt x="274" y="17"/>
                    <a:pt x="274" y="17"/>
                    <a:pt x="274" y="17"/>
                  </a:cubicBezTo>
                  <a:cubicBezTo>
                    <a:pt x="275" y="17"/>
                    <a:pt x="275" y="17"/>
                    <a:pt x="276" y="17"/>
                  </a:cubicBezTo>
                  <a:cubicBezTo>
                    <a:pt x="276" y="17"/>
                    <a:pt x="276" y="17"/>
                    <a:pt x="276" y="17"/>
                  </a:cubicBezTo>
                  <a:cubicBezTo>
                    <a:pt x="276" y="17"/>
                    <a:pt x="276" y="17"/>
                    <a:pt x="276" y="17"/>
                  </a:cubicBezTo>
                  <a:cubicBezTo>
                    <a:pt x="277" y="17"/>
                    <a:pt x="278" y="17"/>
                    <a:pt x="279" y="18"/>
                  </a:cubicBezTo>
                  <a:cubicBezTo>
                    <a:pt x="281" y="18"/>
                    <a:pt x="283" y="19"/>
                    <a:pt x="285" y="19"/>
                  </a:cubicBezTo>
                  <a:cubicBezTo>
                    <a:pt x="291" y="21"/>
                    <a:pt x="295" y="23"/>
                    <a:pt x="295" y="24"/>
                  </a:cubicBezTo>
                  <a:cubicBezTo>
                    <a:pt x="295" y="24"/>
                    <a:pt x="295" y="24"/>
                    <a:pt x="295" y="24"/>
                  </a:cubicBezTo>
                  <a:close/>
                  <a:moveTo>
                    <a:pt x="228" y="30"/>
                  </a:moveTo>
                  <a:cubicBezTo>
                    <a:pt x="227" y="30"/>
                    <a:pt x="227" y="31"/>
                    <a:pt x="227" y="31"/>
                  </a:cubicBezTo>
                  <a:cubicBezTo>
                    <a:pt x="227" y="31"/>
                    <a:pt x="227" y="31"/>
                    <a:pt x="227" y="31"/>
                  </a:cubicBezTo>
                  <a:cubicBezTo>
                    <a:pt x="227" y="32"/>
                    <a:pt x="228" y="32"/>
                    <a:pt x="231" y="34"/>
                  </a:cubicBezTo>
                  <a:cubicBezTo>
                    <a:pt x="231" y="34"/>
                    <a:pt x="231" y="34"/>
                    <a:pt x="230" y="35"/>
                  </a:cubicBezTo>
                  <a:cubicBezTo>
                    <a:pt x="230" y="35"/>
                    <a:pt x="230" y="35"/>
                    <a:pt x="230" y="35"/>
                  </a:cubicBezTo>
                  <a:cubicBezTo>
                    <a:pt x="230" y="35"/>
                    <a:pt x="230" y="35"/>
                    <a:pt x="230" y="35"/>
                  </a:cubicBezTo>
                  <a:cubicBezTo>
                    <a:pt x="231" y="36"/>
                    <a:pt x="232" y="36"/>
                    <a:pt x="232" y="37"/>
                  </a:cubicBezTo>
                  <a:cubicBezTo>
                    <a:pt x="233" y="38"/>
                    <a:pt x="235" y="40"/>
                    <a:pt x="236" y="40"/>
                  </a:cubicBezTo>
                  <a:cubicBezTo>
                    <a:pt x="236" y="40"/>
                    <a:pt x="237" y="40"/>
                    <a:pt x="238" y="40"/>
                  </a:cubicBezTo>
                  <a:cubicBezTo>
                    <a:pt x="238" y="39"/>
                    <a:pt x="238" y="39"/>
                    <a:pt x="238" y="38"/>
                  </a:cubicBezTo>
                  <a:cubicBezTo>
                    <a:pt x="238" y="38"/>
                    <a:pt x="238" y="37"/>
                    <a:pt x="237" y="37"/>
                  </a:cubicBezTo>
                  <a:cubicBezTo>
                    <a:pt x="237" y="36"/>
                    <a:pt x="237" y="36"/>
                    <a:pt x="237" y="36"/>
                  </a:cubicBezTo>
                  <a:cubicBezTo>
                    <a:pt x="235" y="34"/>
                    <a:pt x="234" y="34"/>
                    <a:pt x="232" y="33"/>
                  </a:cubicBezTo>
                  <a:cubicBezTo>
                    <a:pt x="231" y="33"/>
                    <a:pt x="231" y="33"/>
                    <a:pt x="231" y="33"/>
                  </a:cubicBezTo>
                  <a:cubicBezTo>
                    <a:pt x="231" y="32"/>
                    <a:pt x="231" y="31"/>
                    <a:pt x="230" y="30"/>
                  </a:cubicBezTo>
                  <a:cubicBezTo>
                    <a:pt x="229" y="29"/>
                    <a:pt x="228" y="29"/>
                    <a:pt x="228" y="29"/>
                  </a:cubicBezTo>
                  <a:cubicBezTo>
                    <a:pt x="228" y="29"/>
                    <a:pt x="228" y="29"/>
                    <a:pt x="228" y="29"/>
                  </a:cubicBezTo>
                  <a:lnTo>
                    <a:pt x="228" y="30"/>
                  </a:lnTo>
                  <a:close/>
                  <a:moveTo>
                    <a:pt x="278" y="35"/>
                  </a:moveTo>
                  <a:cubicBezTo>
                    <a:pt x="278" y="35"/>
                    <a:pt x="278" y="35"/>
                    <a:pt x="278" y="35"/>
                  </a:cubicBezTo>
                  <a:cubicBezTo>
                    <a:pt x="278" y="35"/>
                    <a:pt x="278" y="35"/>
                    <a:pt x="278" y="35"/>
                  </a:cubicBezTo>
                  <a:cubicBezTo>
                    <a:pt x="279" y="36"/>
                    <a:pt x="280" y="37"/>
                    <a:pt x="281" y="36"/>
                  </a:cubicBezTo>
                  <a:cubicBezTo>
                    <a:pt x="281" y="36"/>
                    <a:pt x="281" y="36"/>
                    <a:pt x="281" y="36"/>
                  </a:cubicBezTo>
                  <a:cubicBezTo>
                    <a:pt x="281" y="36"/>
                    <a:pt x="281" y="36"/>
                    <a:pt x="281" y="36"/>
                  </a:cubicBezTo>
                  <a:cubicBezTo>
                    <a:pt x="281" y="36"/>
                    <a:pt x="281" y="36"/>
                    <a:pt x="281" y="36"/>
                  </a:cubicBezTo>
                  <a:cubicBezTo>
                    <a:pt x="281" y="36"/>
                    <a:pt x="281" y="36"/>
                    <a:pt x="281" y="36"/>
                  </a:cubicBezTo>
                  <a:cubicBezTo>
                    <a:pt x="281" y="36"/>
                    <a:pt x="281" y="36"/>
                    <a:pt x="281" y="36"/>
                  </a:cubicBezTo>
                  <a:cubicBezTo>
                    <a:pt x="282" y="35"/>
                    <a:pt x="282" y="35"/>
                    <a:pt x="282" y="35"/>
                  </a:cubicBezTo>
                  <a:cubicBezTo>
                    <a:pt x="282" y="35"/>
                    <a:pt x="282" y="35"/>
                    <a:pt x="282" y="35"/>
                  </a:cubicBezTo>
                  <a:cubicBezTo>
                    <a:pt x="282" y="35"/>
                    <a:pt x="282" y="35"/>
                    <a:pt x="282" y="35"/>
                  </a:cubicBezTo>
                  <a:cubicBezTo>
                    <a:pt x="281" y="34"/>
                    <a:pt x="280" y="34"/>
                    <a:pt x="279" y="34"/>
                  </a:cubicBezTo>
                  <a:cubicBezTo>
                    <a:pt x="279" y="34"/>
                    <a:pt x="279" y="34"/>
                    <a:pt x="279" y="34"/>
                  </a:cubicBezTo>
                  <a:cubicBezTo>
                    <a:pt x="279" y="34"/>
                    <a:pt x="279" y="34"/>
                    <a:pt x="279" y="34"/>
                  </a:cubicBezTo>
                  <a:cubicBezTo>
                    <a:pt x="279" y="35"/>
                    <a:pt x="279" y="35"/>
                    <a:pt x="279" y="35"/>
                  </a:cubicBezTo>
                  <a:cubicBezTo>
                    <a:pt x="279" y="35"/>
                    <a:pt x="279" y="35"/>
                    <a:pt x="279" y="35"/>
                  </a:cubicBezTo>
                  <a:cubicBezTo>
                    <a:pt x="279" y="35"/>
                    <a:pt x="279" y="35"/>
                    <a:pt x="279" y="35"/>
                  </a:cubicBezTo>
                  <a:lnTo>
                    <a:pt x="278" y="35"/>
                  </a:lnTo>
                  <a:close/>
                </a:path>
              </a:pathLst>
            </a:custGeom>
            <a:solidFill>
              <a:srgbClr val="FF0000"/>
            </a:solidFill>
            <a:ln>
              <a:noFill/>
            </a:ln>
          </p:spPr>
          <p:txBody>
            <a:bodyPr lIns="68589" tIns="34295" rIns="68589" bIns="3429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2" name="文本框 1"/>
            <p:cNvSpPr txBox="1">
              <a:spLocks noChangeArrowheads="1"/>
            </p:cNvSpPr>
            <p:nvPr/>
          </p:nvSpPr>
          <p:spPr bwMode="auto">
            <a:xfrm>
              <a:off x="1026281" y="1586565"/>
              <a:ext cx="375961" cy="35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100" b="0" i="0" u="none" strike="noStrike" kern="0" cap="none" spc="0" normalizeH="0" baseline="0" noProof="0" dirty="0" smtClean="0">
                  <a:ln>
                    <a:noFill/>
                  </a:ln>
                  <a:solidFill>
                    <a:sysClr val="window" lastClr="FFFFFF"/>
                  </a:solidFill>
                  <a:effectLst/>
                  <a:uLnTx/>
                  <a:uFillTx/>
                  <a:latin typeface="Calibri" pitchFamily="34" charset="0"/>
                  <a:ea typeface="微软雅黑" pitchFamily="34" charset="-122"/>
                </a:rPr>
                <a:t>01</a:t>
              </a:r>
              <a:endParaRPr kumimoji="0" lang="zh-CN" altLang="en-US" sz="2100" b="0" i="0" u="none" strike="noStrike" kern="0" cap="none" spc="0" normalizeH="0" baseline="0" noProof="0" dirty="0" smtClean="0">
                <a:ln>
                  <a:noFill/>
                </a:ln>
                <a:solidFill>
                  <a:sysClr val="window" lastClr="FFFFFF"/>
                </a:solidFill>
                <a:effectLst/>
                <a:uLnTx/>
                <a:uFillTx/>
                <a:latin typeface="Calibri" pitchFamily="34" charset="0"/>
                <a:ea typeface="微软雅黑" pitchFamily="34" charset="-122"/>
              </a:endParaRPr>
            </a:p>
          </p:txBody>
        </p:sp>
        <p:sp>
          <p:nvSpPr>
            <p:cNvPr id="113" name="TextBox 112"/>
            <p:cNvSpPr txBox="1"/>
            <p:nvPr/>
          </p:nvSpPr>
          <p:spPr>
            <a:xfrm>
              <a:off x="3229816" y="1777906"/>
              <a:ext cx="1775026" cy="284711"/>
            </a:xfrm>
            <a:prstGeom prst="rect">
              <a:avLst/>
            </a:prstGeom>
            <a:noFill/>
          </p:spPr>
          <p:txBody>
            <a:bodyPr wrap="square" lIns="68598" tIns="34299" rIns="68598" bIns="34299" rtlCol="0">
              <a:spAutoFit/>
            </a:bodyPr>
            <a:lstStyle/>
            <a:p>
              <a:r>
                <a:rPr lang="zh-CN" altLang="en-US" dirty="0"/>
                <a:t>以党支部为基本单位</a:t>
              </a:r>
            </a:p>
          </p:txBody>
        </p:sp>
      </p:grpSp>
      <p:grpSp>
        <p:nvGrpSpPr>
          <p:cNvPr id="118" name="组合 117"/>
          <p:cNvGrpSpPr/>
          <p:nvPr/>
        </p:nvGrpSpPr>
        <p:grpSpPr>
          <a:xfrm>
            <a:off x="6385619" y="2465547"/>
            <a:ext cx="4563539" cy="917815"/>
            <a:chOff x="794420" y="2451283"/>
            <a:chExt cx="4563539" cy="917815"/>
          </a:xfrm>
        </p:grpSpPr>
        <p:grpSp>
          <p:nvGrpSpPr>
            <p:cNvPr id="119" name="组合 53"/>
            <p:cNvGrpSpPr>
              <a:grpSpLocks/>
            </p:cNvGrpSpPr>
            <p:nvPr/>
          </p:nvGrpSpPr>
          <p:grpSpPr bwMode="auto">
            <a:xfrm>
              <a:off x="794420" y="2451283"/>
              <a:ext cx="4563539" cy="917815"/>
              <a:chOff x="2678521" y="2847139"/>
              <a:chExt cx="12011025" cy="2417231"/>
            </a:xfrm>
          </p:grpSpPr>
          <p:sp>
            <p:nvSpPr>
              <p:cNvPr id="124" name="Freeform 19"/>
              <p:cNvSpPr>
                <a:spLocks/>
              </p:cNvSpPr>
              <p:nvPr/>
            </p:nvSpPr>
            <p:spPr bwMode="auto">
              <a:xfrm>
                <a:off x="2678521" y="2856133"/>
                <a:ext cx="12011025" cy="2408237"/>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solidFill>
                <a:srgbClr val="FF9201"/>
              </a:solidFill>
              <a:ln w="28575" cap="flat">
                <a:gradFill>
                  <a:gsLst>
                    <a:gs pos="0">
                      <a:sysClr val="window" lastClr="FFFFFF"/>
                    </a:gs>
                    <a:gs pos="100000">
                      <a:srgbClr val="DDDDDD"/>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endParaRPr>
              </a:p>
            </p:txBody>
          </p:sp>
          <p:sp>
            <p:nvSpPr>
              <p:cNvPr id="125" name="Freeform 20"/>
              <p:cNvSpPr>
                <a:spLocks noEditPoints="1"/>
              </p:cNvSpPr>
              <p:nvPr/>
            </p:nvSpPr>
            <p:spPr bwMode="auto">
              <a:xfrm>
                <a:off x="2678521" y="2847139"/>
                <a:ext cx="6005514" cy="2408237"/>
              </a:xfrm>
              <a:custGeom>
                <a:avLst/>
                <a:gdLst>
                  <a:gd name="T0" fmla="*/ 1280 w 1600"/>
                  <a:gd name="T1" fmla="*/ 0 h 640"/>
                  <a:gd name="T2" fmla="*/ 320 w 1600"/>
                  <a:gd name="T3" fmla="*/ 0 h 640"/>
                  <a:gd name="T4" fmla="*/ 0 w 1600"/>
                  <a:gd name="T5" fmla="*/ 320 h 640"/>
                  <a:gd name="T6" fmla="*/ 320 w 1600"/>
                  <a:gd name="T7" fmla="*/ 640 h 640"/>
                  <a:gd name="T8" fmla="*/ 1280 w 1600"/>
                  <a:gd name="T9" fmla="*/ 640 h 640"/>
                  <a:gd name="T10" fmla="*/ 1600 w 1600"/>
                  <a:gd name="T11" fmla="*/ 320 h 640"/>
                  <a:gd name="T12" fmla="*/ 1280 w 1600"/>
                  <a:gd name="T13" fmla="*/ 0 h 640"/>
                  <a:gd name="T14" fmla="*/ 1493 w 1600"/>
                  <a:gd name="T15" fmla="*/ 365 h 640"/>
                  <a:gd name="T16" fmla="*/ 1435 w 1600"/>
                  <a:gd name="T17" fmla="*/ 385 h 640"/>
                  <a:gd name="T18" fmla="*/ 1427 w 1600"/>
                  <a:gd name="T19" fmla="*/ 381 h 640"/>
                  <a:gd name="T20" fmla="*/ 1416 w 1600"/>
                  <a:gd name="T21" fmla="*/ 320 h 640"/>
                  <a:gd name="T22" fmla="*/ 1427 w 1600"/>
                  <a:gd name="T23" fmla="*/ 259 h 640"/>
                  <a:gd name="T24" fmla="*/ 1435 w 1600"/>
                  <a:gd name="T25" fmla="*/ 255 h 640"/>
                  <a:gd name="T26" fmla="*/ 1493 w 1600"/>
                  <a:gd name="T27" fmla="*/ 275 h 640"/>
                  <a:gd name="T28" fmla="*/ 1541 w 1600"/>
                  <a:gd name="T29" fmla="*/ 316 h 640"/>
                  <a:gd name="T30" fmla="*/ 1541 w 1600"/>
                  <a:gd name="T31" fmla="*/ 324 h 640"/>
                  <a:gd name="T32" fmla="*/ 1493 w 1600"/>
                  <a:gd name="T33" fmla="*/ 365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0" h="640">
                    <a:moveTo>
                      <a:pt x="1280" y="0"/>
                    </a:moveTo>
                    <a:cubicBezTo>
                      <a:pt x="320" y="0"/>
                      <a:pt x="320" y="0"/>
                      <a:pt x="320" y="0"/>
                    </a:cubicBezTo>
                    <a:cubicBezTo>
                      <a:pt x="144" y="0"/>
                      <a:pt x="0" y="144"/>
                      <a:pt x="0" y="320"/>
                    </a:cubicBezTo>
                    <a:cubicBezTo>
                      <a:pt x="0" y="496"/>
                      <a:pt x="144" y="640"/>
                      <a:pt x="320" y="640"/>
                    </a:cubicBezTo>
                    <a:cubicBezTo>
                      <a:pt x="1280" y="640"/>
                      <a:pt x="1280" y="640"/>
                      <a:pt x="1280" y="640"/>
                    </a:cubicBezTo>
                    <a:cubicBezTo>
                      <a:pt x="1456" y="640"/>
                      <a:pt x="1600" y="496"/>
                      <a:pt x="1600" y="320"/>
                    </a:cubicBezTo>
                    <a:cubicBezTo>
                      <a:pt x="1600" y="144"/>
                      <a:pt x="1456" y="0"/>
                      <a:pt x="1280" y="0"/>
                    </a:cubicBezTo>
                    <a:close/>
                    <a:moveTo>
                      <a:pt x="1493" y="365"/>
                    </a:moveTo>
                    <a:cubicBezTo>
                      <a:pt x="1455" y="387"/>
                      <a:pt x="1435" y="385"/>
                      <a:pt x="1435" y="385"/>
                    </a:cubicBezTo>
                    <a:cubicBezTo>
                      <a:pt x="1432" y="385"/>
                      <a:pt x="1429" y="383"/>
                      <a:pt x="1427" y="381"/>
                    </a:cubicBezTo>
                    <a:cubicBezTo>
                      <a:pt x="1427" y="381"/>
                      <a:pt x="1416" y="364"/>
                      <a:pt x="1416" y="320"/>
                    </a:cubicBezTo>
                    <a:cubicBezTo>
                      <a:pt x="1416" y="276"/>
                      <a:pt x="1427" y="259"/>
                      <a:pt x="1427" y="259"/>
                    </a:cubicBezTo>
                    <a:cubicBezTo>
                      <a:pt x="1429" y="257"/>
                      <a:pt x="1432" y="255"/>
                      <a:pt x="1435" y="255"/>
                    </a:cubicBezTo>
                    <a:cubicBezTo>
                      <a:pt x="1435" y="255"/>
                      <a:pt x="1455" y="253"/>
                      <a:pt x="1493" y="275"/>
                    </a:cubicBezTo>
                    <a:cubicBezTo>
                      <a:pt x="1532" y="297"/>
                      <a:pt x="1541" y="316"/>
                      <a:pt x="1541" y="316"/>
                    </a:cubicBezTo>
                    <a:cubicBezTo>
                      <a:pt x="1542" y="318"/>
                      <a:pt x="1542" y="322"/>
                      <a:pt x="1541" y="324"/>
                    </a:cubicBezTo>
                    <a:cubicBezTo>
                      <a:pt x="1541" y="324"/>
                      <a:pt x="1532" y="343"/>
                      <a:pt x="1493" y="365"/>
                    </a:cubicBezTo>
                    <a:close/>
                  </a:path>
                </a:pathLst>
              </a:custGeom>
              <a:gradFill>
                <a:gsLst>
                  <a:gs pos="0">
                    <a:srgbClr val="DEDEDE"/>
                  </a:gs>
                  <a:gs pos="100000">
                    <a:srgbClr val="FBFBFB"/>
                  </a:gs>
                </a:gsLst>
                <a:lin ang="5400000" scaled="1"/>
              </a:gradFill>
              <a:ln w="31750" cap="flat">
                <a:gradFill>
                  <a:gsLst>
                    <a:gs pos="0">
                      <a:sysClr val="window" lastClr="FFFFFF"/>
                    </a:gs>
                    <a:gs pos="100000">
                      <a:srgbClr val="DDDDDD"/>
                    </a:gs>
                  </a:gsLst>
                  <a:lin ang="5400000" scaled="1"/>
                </a:gradFill>
                <a:prstDash val="solid"/>
                <a:miter lim="800000"/>
                <a:headEnd/>
                <a:tailEnd/>
              </a:ln>
              <a:effectLst>
                <a:outerShdw blurRad="228600" dist="101600" dir="5400000" algn="t" rotWithShape="0">
                  <a:sysClr val="windowText" lastClr="000000">
                    <a:lumMod val="85000"/>
                    <a:lumOff val="15000"/>
                    <a:alpha val="33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endParaRPr>
              </a:p>
            </p:txBody>
          </p:sp>
          <p:sp>
            <p:nvSpPr>
              <p:cNvPr id="126" name="椭圆 125"/>
              <p:cNvSpPr/>
              <p:nvPr/>
            </p:nvSpPr>
            <p:spPr>
              <a:xfrm>
                <a:off x="2834834" y="3000057"/>
                <a:ext cx="2102400" cy="2102400"/>
              </a:xfrm>
              <a:prstGeom prst="ellipse">
                <a:avLst/>
              </a:prstGeom>
              <a:gradFill>
                <a:gsLst>
                  <a:gs pos="0">
                    <a:srgbClr val="DDDDDD"/>
                  </a:gs>
                  <a:gs pos="100000">
                    <a:srgbClr val="FBFBFB"/>
                  </a:gs>
                </a:gsLst>
                <a:lin ang="5400000" scaled="1"/>
              </a:gradFill>
              <a:ln w="101600" cap="flat">
                <a:gradFill>
                  <a:gsLst>
                    <a:gs pos="0">
                      <a:srgbClr val="FDFDFD"/>
                    </a:gs>
                    <a:gs pos="100000">
                      <a:srgbClr val="DDDDDD"/>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endParaRPr>
              </a:p>
            </p:txBody>
          </p:sp>
          <p:sp>
            <p:nvSpPr>
              <p:cNvPr id="127" name="Freeform 23"/>
              <p:cNvSpPr>
                <a:spLocks/>
              </p:cNvSpPr>
              <p:nvPr/>
            </p:nvSpPr>
            <p:spPr bwMode="auto">
              <a:xfrm>
                <a:off x="3298659" y="3423401"/>
                <a:ext cx="1174750" cy="1255712"/>
              </a:xfrm>
              <a:custGeom>
                <a:avLst/>
                <a:gdLst>
                  <a:gd name="T0" fmla="*/ 193 w 313"/>
                  <a:gd name="T1" fmla="*/ 279 h 334"/>
                  <a:gd name="T2" fmla="*/ 47 w 313"/>
                  <a:gd name="T3" fmla="*/ 330 h 334"/>
                  <a:gd name="T4" fmla="*/ 28 w 313"/>
                  <a:gd name="T5" fmla="*/ 319 h 334"/>
                  <a:gd name="T6" fmla="*/ 0 w 313"/>
                  <a:gd name="T7" fmla="*/ 167 h 334"/>
                  <a:gd name="T8" fmla="*/ 28 w 313"/>
                  <a:gd name="T9" fmla="*/ 15 h 334"/>
                  <a:gd name="T10" fmla="*/ 47 w 313"/>
                  <a:gd name="T11" fmla="*/ 4 h 334"/>
                  <a:gd name="T12" fmla="*/ 193 w 313"/>
                  <a:gd name="T13" fmla="*/ 55 h 334"/>
                  <a:gd name="T14" fmla="*/ 311 w 313"/>
                  <a:gd name="T15" fmla="*/ 156 h 334"/>
                  <a:gd name="T16" fmla="*/ 311 w 313"/>
                  <a:gd name="T17" fmla="*/ 178 h 334"/>
                  <a:gd name="T18" fmla="*/ 193 w 313"/>
                  <a:gd name="T19" fmla="*/ 27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334">
                    <a:moveTo>
                      <a:pt x="193" y="279"/>
                    </a:moveTo>
                    <a:cubicBezTo>
                      <a:pt x="98" y="334"/>
                      <a:pt x="47" y="330"/>
                      <a:pt x="47" y="330"/>
                    </a:cubicBezTo>
                    <a:cubicBezTo>
                      <a:pt x="40" y="329"/>
                      <a:pt x="32" y="325"/>
                      <a:pt x="28" y="319"/>
                    </a:cubicBezTo>
                    <a:cubicBezTo>
                      <a:pt x="28" y="319"/>
                      <a:pt x="0" y="277"/>
                      <a:pt x="0" y="167"/>
                    </a:cubicBezTo>
                    <a:cubicBezTo>
                      <a:pt x="0" y="57"/>
                      <a:pt x="28" y="15"/>
                      <a:pt x="28" y="15"/>
                    </a:cubicBezTo>
                    <a:cubicBezTo>
                      <a:pt x="32" y="9"/>
                      <a:pt x="40" y="5"/>
                      <a:pt x="47" y="4"/>
                    </a:cubicBezTo>
                    <a:cubicBezTo>
                      <a:pt x="47" y="4"/>
                      <a:pt x="98" y="0"/>
                      <a:pt x="193" y="55"/>
                    </a:cubicBezTo>
                    <a:cubicBezTo>
                      <a:pt x="289" y="110"/>
                      <a:pt x="311" y="156"/>
                      <a:pt x="311" y="156"/>
                    </a:cubicBezTo>
                    <a:cubicBezTo>
                      <a:pt x="313" y="162"/>
                      <a:pt x="313" y="172"/>
                      <a:pt x="311" y="178"/>
                    </a:cubicBezTo>
                    <a:cubicBezTo>
                      <a:pt x="311" y="178"/>
                      <a:pt x="289" y="224"/>
                      <a:pt x="193" y="279"/>
                    </a:cubicBezTo>
                    <a:close/>
                  </a:path>
                </a:pathLst>
              </a:custGeom>
              <a:solidFill>
                <a:srgbClr val="FF9201"/>
              </a:solidFill>
              <a:ln w="12700" cap="flat" cmpd="sng" algn="ctr">
                <a:noFill/>
                <a:prstDash val="solid"/>
                <a:miter lim="800000"/>
              </a:ln>
              <a:effectLst>
                <a:innerShdw blurRad="215900" dist="50800" dir="16200000">
                  <a:prstClr val="black">
                    <a:alpha val="42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120" name="文本框 97"/>
            <p:cNvSpPr txBox="1">
              <a:spLocks noChangeArrowheads="1"/>
            </p:cNvSpPr>
            <p:nvPr/>
          </p:nvSpPr>
          <p:spPr bwMode="auto">
            <a:xfrm>
              <a:off x="3203848" y="2499742"/>
              <a:ext cx="1061847" cy="34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zh-CN" altLang="en-US" sz="1800" b="1" dirty="0">
                  <a:effectLst>
                    <a:outerShdw blurRad="38100" dist="38100" dir="2700000" algn="tl">
                      <a:srgbClr val="000000">
                        <a:alpha val="43137"/>
                      </a:srgbClr>
                    </a:outerShdw>
                  </a:effectLst>
                </a:rPr>
                <a:t>基本形式</a:t>
              </a:r>
            </a:p>
          </p:txBody>
        </p:sp>
        <p:sp>
          <p:nvSpPr>
            <p:cNvPr id="121" name="Freeform 12"/>
            <p:cNvSpPr>
              <a:spLocks noEditPoints="1"/>
            </p:cNvSpPr>
            <p:nvPr/>
          </p:nvSpPr>
          <p:spPr bwMode="auto">
            <a:xfrm>
              <a:off x="1887632" y="2764446"/>
              <a:ext cx="526562" cy="380346"/>
            </a:xfrm>
            <a:custGeom>
              <a:avLst/>
              <a:gdLst>
                <a:gd name="T0" fmla="*/ 57823 w 467"/>
                <a:gd name="T1" fmla="*/ 248018 h 337"/>
                <a:gd name="T2" fmla="*/ 77648 w 467"/>
                <a:gd name="T3" fmla="*/ 315809 h 337"/>
                <a:gd name="T4" fmla="*/ 120602 w 467"/>
                <a:gd name="T5" fmla="*/ 307542 h 337"/>
                <a:gd name="T6" fmla="*/ 185034 w 467"/>
                <a:gd name="T7" fmla="*/ 314156 h 337"/>
                <a:gd name="T8" fmla="*/ 247813 w 467"/>
                <a:gd name="T9" fmla="*/ 314156 h 337"/>
                <a:gd name="T10" fmla="*/ 272594 w 467"/>
                <a:gd name="T11" fmla="*/ 248018 h 337"/>
                <a:gd name="T12" fmla="*/ 330418 w 467"/>
                <a:gd name="T13" fmla="*/ 208335 h 337"/>
                <a:gd name="T14" fmla="*/ 297376 w 467"/>
                <a:gd name="T15" fmla="*/ 170305 h 337"/>
                <a:gd name="T16" fmla="*/ 315549 w 467"/>
                <a:gd name="T17" fmla="*/ 102514 h 337"/>
                <a:gd name="T18" fmla="*/ 264334 w 467"/>
                <a:gd name="T19" fmla="*/ 66138 h 337"/>
                <a:gd name="T20" fmla="*/ 209815 w 467"/>
                <a:gd name="T21" fmla="*/ 33069 h 337"/>
                <a:gd name="T22" fmla="*/ 180078 w 467"/>
                <a:gd name="T23" fmla="*/ 1653 h 337"/>
                <a:gd name="T24" fmla="*/ 123907 w 467"/>
                <a:gd name="T25" fmla="*/ 44643 h 337"/>
                <a:gd name="T26" fmla="*/ 52867 w 467"/>
                <a:gd name="T27" fmla="*/ 47950 h 337"/>
                <a:gd name="T28" fmla="*/ 34694 w 467"/>
                <a:gd name="T29" fmla="*/ 107474 h 337"/>
                <a:gd name="T30" fmla="*/ 21477 w 467"/>
                <a:gd name="T31" fmla="*/ 170305 h 337"/>
                <a:gd name="T32" fmla="*/ 3304 w 467"/>
                <a:gd name="T33" fmla="*/ 203374 h 337"/>
                <a:gd name="T34" fmla="*/ 69388 w 467"/>
                <a:gd name="T35" fmla="*/ 170305 h 337"/>
                <a:gd name="T36" fmla="*/ 297376 w 467"/>
                <a:gd name="T37" fmla="*/ 286047 h 337"/>
                <a:gd name="T38" fmla="*/ 328765 w 467"/>
                <a:gd name="T39" fmla="*/ 317463 h 337"/>
                <a:gd name="T40" fmla="*/ 297376 w 467"/>
                <a:gd name="T41" fmla="*/ 348878 h 337"/>
                <a:gd name="T42" fmla="*/ 327113 w 467"/>
                <a:gd name="T43" fmla="*/ 380294 h 337"/>
                <a:gd name="T44" fmla="*/ 335374 w 467"/>
                <a:gd name="T45" fmla="*/ 405096 h 337"/>
                <a:gd name="T46" fmla="*/ 328765 w 467"/>
                <a:gd name="T47" fmla="*/ 444778 h 337"/>
                <a:gd name="T48" fmla="*/ 388241 w 467"/>
                <a:gd name="T49" fmla="*/ 476194 h 337"/>
                <a:gd name="T50" fmla="*/ 388241 w 467"/>
                <a:gd name="T51" fmla="*/ 476194 h 337"/>
                <a:gd name="T52" fmla="*/ 399805 w 467"/>
                <a:gd name="T53" fmla="*/ 517530 h 337"/>
                <a:gd name="T54" fmla="*/ 464237 w 467"/>
                <a:gd name="T55" fmla="*/ 520837 h 337"/>
                <a:gd name="T56" fmla="*/ 465889 w 467"/>
                <a:gd name="T57" fmla="*/ 520837 h 337"/>
                <a:gd name="T58" fmla="*/ 520408 w 467"/>
                <a:gd name="T59" fmla="*/ 557213 h 337"/>
                <a:gd name="T60" fmla="*/ 553449 w 467"/>
                <a:gd name="T61" fmla="*/ 530758 h 337"/>
                <a:gd name="T62" fmla="*/ 553449 w 467"/>
                <a:gd name="T63" fmla="*/ 530758 h 337"/>
                <a:gd name="T64" fmla="*/ 621185 w 467"/>
                <a:gd name="T65" fmla="*/ 539025 h 337"/>
                <a:gd name="T66" fmla="*/ 637706 w 467"/>
                <a:gd name="T67" fmla="*/ 502649 h 337"/>
                <a:gd name="T68" fmla="*/ 660835 w 467"/>
                <a:gd name="T69" fmla="*/ 489422 h 337"/>
                <a:gd name="T70" fmla="*/ 703789 w 467"/>
                <a:gd name="T71" fmla="*/ 482808 h 337"/>
                <a:gd name="T72" fmla="*/ 705441 w 467"/>
                <a:gd name="T73" fmla="*/ 443125 h 337"/>
                <a:gd name="T74" fmla="*/ 718658 w 467"/>
                <a:gd name="T75" fmla="*/ 421630 h 337"/>
                <a:gd name="T76" fmla="*/ 756656 w 467"/>
                <a:gd name="T77" fmla="*/ 398482 h 337"/>
                <a:gd name="T78" fmla="*/ 730223 w 467"/>
                <a:gd name="T79" fmla="*/ 358799 h 337"/>
                <a:gd name="T80" fmla="*/ 766569 w 467"/>
                <a:gd name="T81" fmla="*/ 335651 h 337"/>
                <a:gd name="T82" fmla="*/ 766569 w 467"/>
                <a:gd name="T83" fmla="*/ 299275 h 337"/>
                <a:gd name="T84" fmla="*/ 730223 w 467"/>
                <a:gd name="T85" fmla="*/ 274473 h 337"/>
                <a:gd name="T86" fmla="*/ 753352 w 467"/>
                <a:gd name="T87" fmla="*/ 238097 h 337"/>
                <a:gd name="T88" fmla="*/ 738483 w 467"/>
                <a:gd name="T89" fmla="*/ 205028 h 337"/>
                <a:gd name="T90" fmla="*/ 695529 w 467"/>
                <a:gd name="T91" fmla="*/ 198414 h 337"/>
                <a:gd name="T92" fmla="*/ 702137 w 467"/>
                <a:gd name="T93" fmla="*/ 153771 h 337"/>
                <a:gd name="T94" fmla="*/ 675704 w 467"/>
                <a:gd name="T95" fmla="*/ 130623 h 337"/>
                <a:gd name="T96" fmla="*/ 637706 w 467"/>
                <a:gd name="T97" fmla="*/ 132276 h 337"/>
                <a:gd name="T98" fmla="*/ 621185 w 467"/>
                <a:gd name="T99" fmla="*/ 95900 h 337"/>
                <a:gd name="T100" fmla="*/ 579883 w 467"/>
                <a:gd name="T101" fmla="*/ 107474 h 337"/>
                <a:gd name="T102" fmla="*/ 553449 w 467"/>
                <a:gd name="T103" fmla="*/ 104167 h 337"/>
                <a:gd name="T104" fmla="*/ 523712 w 467"/>
                <a:gd name="T105" fmla="*/ 79366 h 337"/>
                <a:gd name="T106" fmla="*/ 490670 w 467"/>
                <a:gd name="T107" fmla="*/ 107474 h 337"/>
                <a:gd name="T108" fmla="*/ 465889 w 467"/>
                <a:gd name="T109" fmla="*/ 114088 h 337"/>
                <a:gd name="T110" fmla="*/ 424587 w 467"/>
                <a:gd name="T111" fmla="*/ 102514 h 337"/>
                <a:gd name="T112" fmla="*/ 388241 w 467"/>
                <a:gd name="T113" fmla="*/ 158731 h 337"/>
                <a:gd name="T114" fmla="*/ 388241 w 467"/>
                <a:gd name="T115" fmla="*/ 158731 h 337"/>
                <a:gd name="T116" fmla="*/ 328765 w 467"/>
                <a:gd name="T117" fmla="*/ 190147 h 337"/>
                <a:gd name="T118" fmla="*/ 335374 w 467"/>
                <a:gd name="T119" fmla="*/ 229830 h 337"/>
                <a:gd name="T120" fmla="*/ 303984 w 467"/>
                <a:gd name="T121" fmla="*/ 251325 h 337"/>
                <a:gd name="T122" fmla="*/ 531972 w 467"/>
                <a:gd name="T123" fmla="*/ 162038 h 3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7" h="337">
                  <a:moveTo>
                    <a:pt x="0" y="126"/>
                  </a:moveTo>
                  <a:cubicBezTo>
                    <a:pt x="1" y="132"/>
                    <a:pt x="3" y="138"/>
                    <a:pt x="6" y="143"/>
                  </a:cubicBezTo>
                  <a:cubicBezTo>
                    <a:pt x="6" y="145"/>
                    <a:pt x="8" y="145"/>
                    <a:pt x="9" y="145"/>
                  </a:cubicBezTo>
                  <a:cubicBezTo>
                    <a:pt x="13" y="143"/>
                    <a:pt x="17" y="142"/>
                    <a:pt x="21" y="141"/>
                  </a:cubicBezTo>
                  <a:cubicBezTo>
                    <a:pt x="24" y="146"/>
                    <a:pt x="26" y="150"/>
                    <a:pt x="30" y="154"/>
                  </a:cubicBezTo>
                  <a:cubicBezTo>
                    <a:pt x="35" y="150"/>
                    <a:pt x="35" y="150"/>
                    <a:pt x="35" y="150"/>
                  </a:cubicBezTo>
                  <a:cubicBezTo>
                    <a:pt x="35" y="150"/>
                    <a:pt x="35" y="150"/>
                    <a:pt x="35" y="150"/>
                  </a:cubicBezTo>
                  <a:cubicBezTo>
                    <a:pt x="30" y="154"/>
                    <a:pt x="30" y="154"/>
                    <a:pt x="30" y="154"/>
                  </a:cubicBezTo>
                  <a:cubicBezTo>
                    <a:pt x="33" y="159"/>
                    <a:pt x="36" y="163"/>
                    <a:pt x="40" y="166"/>
                  </a:cubicBezTo>
                  <a:cubicBezTo>
                    <a:pt x="37" y="170"/>
                    <a:pt x="35" y="173"/>
                    <a:pt x="32" y="177"/>
                  </a:cubicBezTo>
                  <a:cubicBezTo>
                    <a:pt x="32" y="178"/>
                    <a:pt x="32" y="180"/>
                    <a:pt x="33" y="180"/>
                  </a:cubicBezTo>
                  <a:cubicBezTo>
                    <a:pt x="37" y="184"/>
                    <a:pt x="42" y="188"/>
                    <a:pt x="47" y="191"/>
                  </a:cubicBezTo>
                  <a:cubicBezTo>
                    <a:pt x="49" y="192"/>
                    <a:pt x="50" y="191"/>
                    <a:pt x="51" y="190"/>
                  </a:cubicBezTo>
                  <a:cubicBezTo>
                    <a:pt x="53" y="187"/>
                    <a:pt x="56" y="183"/>
                    <a:pt x="59" y="180"/>
                  </a:cubicBezTo>
                  <a:cubicBezTo>
                    <a:pt x="63" y="182"/>
                    <a:pt x="68" y="184"/>
                    <a:pt x="73" y="186"/>
                  </a:cubicBezTo>
                  <a:cubicBezTo>
                    <a:pt x="75" y="179"/>
                    <a:pt x="75" y="179"/>
                    <a:pt x="75" y="179"/>
                  </a:cubicBezTo>
                  <a:cubicBezTo>
                    <a:pt x="75" y="179"/>
                    <a:pt x="75" y="179"/>
                    <a:pt x="75" y="179"/>
                  </a:cubicBezTo>
                  <a:cubicBezTo>
                    <a:pt x="73" y="186"/>
                    <a:pt x="73" y="186"/>
                    <a:pt x="73" y="186"/>
                  </a:cubicBezTo>
                  <a:cubicBezTo>
                    <a:pt x="78" y="188"/>
                    <a:pt x="83" y="189"/>
                    <a:pt x="89" y="190"/>
                  </a:cubicBezTo>
                  <a:cubicBezTo>
                    <a:pt x="89" y="194"/>
                    <a:pt x="89" y="198"/>
                    <a:pt x="89" y="203"/>
                  </a:cubicBezTo>
                  <a:cubicBezTo>
                    <a:pt x="89" y="204"/>
                    <a:pt x="90" y="205"/>
                    <a:pt x="91" y="205"/>
                  </a:cubicBezTo>
                  <a:cubicBezTo>
                    <a:pt x="97" y="206"/>
                    <a:pt x="103" y="206"/>
                    <a:pt x="109" y="205"/>
                  </a:cubicBezTo>
                  <a:cubicBezTo>
                    <a:pt x="110" y="205"/>
                    <a:pt x="111" y="204"/>
                    <a:pt x="111" y="203"/>
                  </a:cubicBezTo>
                  <a:cubicBezTo>
                    <a:pt x="111" y="198"/>
                    <a:pt x="112" y="194"/>
                    <a:pt x="112" y="190"/>
                  </a:cubicBezTo>
                  <a:cubicBezTo>
                    <a:pt x="117" y="189"/>
                    <a:pt x="122" y="188"/>
                    <a:pt x="127" y="186"/>
                  </a:cubicBezTo>
                  <a:cubicBezTo>
                    <a:pt x="125" y="179"/>
                    <a:pt x="125" y="179"/>
                    <a:pt x="125" y="179"/>
                  </a:cubicBezTo>
                  <a:cubicBezTo>
                    <a:pt x="125" y="179"/>
                    <a:pt x="125" y="179"/>
                    <a:pt x="125" y="179"/>
                  </a:cubicBezTo>
                  <a:cubicBezTo>
                    <a:pt x="127" y="186"/>
                    <a:pt x="127" y="186"/>
                    <a:pt x="127" y="186"/>
                  </a:cubicBezTo>
                  <a:cubicBezTo>
                    <a:pt x="132" y="184"/>
                    <a:pt x="137" y="182"/>
                    <a:pt x="142" y="180"/>
                  </a:cubicBezTo>
                  <a:cubicBezTo>
                    <a:pt x="144" y="183"/>
                    <a:pt x="147" y="187"/>
                    <a:pt x="150" y="190"/>
                  </a:cubicBezTo>
                  <a:cubicBezTo>
                    <a:pt x="150" y="191"/>
                    <a:pt x="152" y="192"/>
                    <a:pt x="153" y="191"/>
                  </a:cubicBezTo>
                  <a:cubicBezTo>
                    <a:pt x="158" y="188"/>
                    <a:pt x="163" y="184"/>
                    <a:pt x="168" y="180"/>
                  </a:cubicBezTo>
                  <a:cubicBezTo>
                    <a:pt x="168" y="180"/>
                    <a:pt x="169" y="178"/>
                    <a:pt x="168" y="177"/>
                  </a:cubicBezTo>
                  <a:cubicBezTo>
                    <a:pt x="165" y="173"/>
                    <a:pt x="163" y="170"/>
                    <a:pt x="160" y="166"/>
                  </a:cubicBezTo>
                  <a:cubicBezTo>
                    <a:pt x="164" y="163"/>
                    <a:pt x="167" y="159"/>
                    <a:pt x="171" y="154"/>
                  </a:cubicBezTo>
                  <a:cubicBezTo>
                    <a:pt x="165" y="150"/>
                    <a:pt x="165" y="150"/>
                    <a:pt x="165" y="150"/>
                  </a:cubicBezTo>
                  <a:cubicBezTo>
                    <a:pt x="165" y="150"/>
                    <a:pt x="165" y="150"/>
                    <a:pt x="165" y="150"/>
                  </a:cubicBezTo>
                  <a:cubicBezTo>
                    <a:pt x="171" y="154"/>
                    <a:pt x="171" y="154"/>
                    <a:pt x="171" y="154"/>
                  </a:cubicBezTo>
                  <a:cubicBezTo>
                    <a:pt x="174" y="150"/>
                    <a:pt x="176" y="146"/>
                    <a:pt x="179" y="141"/>
                  </a:cubicBezTo>
                  <a:cubicBezTo>
                    <a:pt x="183" y="142"/>
                    <a:pt x="187" y="143"/>
                    <a:pt x="191" y="145"/>
                  </a:cubicBezTo>
                  <a:cubicBezTo>
                    <a:pt x="193" y="145"/>
                    <a:pt x="194" y="145"/>
                    <a:pt x="194" y="143"/>
                  </a:cubicBezTo>
                  <a:cubicBezTo>
                    <a:pt x="197" y="138"/>
                    <a:pt x="199" y="132"/>
                    <a:pt x="200" y="126"/>
                  </a:cubicBezTo>
                  <a:cubicBezTo>
                    <a:pt x="200" y="125"/>
                    <a:pt x="200" y="124"/>
                    <a:pt x="198" y="123"/>
                  </a:cubicBezTo>
                  <a:cubicBezTo>
                    <a:pt x="194" y="122"/>
                    <a:pt x="190" y="120"/>
                    <a:pt x="186" y="119"/>
                  </a:cubicBezTo>
                  <a:cubicBezTo>
                    <a:pt x="187" y="114"/>
                    <a:pt x="187" y="108"/>
                    <a:pt x="187" y="103"/>
                  </a:cubicBezTo>
                  <a:cubicBezTo>
                    <a:pt x="180" y="103"/>
                    <a:pt x="180" y="103"/>
                    <a:pt x="180" y="103"/>
                  </a:cubicBezTo>
                  <a:cubicBezTo>
                    <a:pt x="180" y="103"/>
                    <a:pt x="180" y="103"/>
                    <a:pt x="180" y="103"/>
                  </a:cubicBezTo>
                  <a:cubicBezTo>
                    <a:pt x="180" y="103"/>
                    <a:pt x="180" y="103"/>
                    <a:pt x="180" y="103"/>
                  </a:cubicBezTo>
                  <a:cubicBezTo>
                    <a:pt x="187" y="103"/>
                    <a:pt x="187" y="103"/>
                    <a:pt x="187" y="103"/>
                  </a:cubicBezTo>
                  <a:cubicBezTo>
                    <a:pt x="187" y="98"/>
                    <a:pt x="187" y="93"/>
                    <a:pt x="186" y="87"/>
                  </a:cubicBezTo>
                  <a:cubicBezTo>
                    <a:pt x="190" y="86"/>
                    <a:pt x="194" y="85"/>
                    <a:pt x="198" y="83"/>
                  </a:cubicBezTo>
                  <a:cubicBezTo>
                    <a:pt x="200" y="83"/>
                    <a:pt x="200" y="82"/>
                    <a:pt x="200" y="80"/>
                  </a:cubicBezTo>
                  <a:cubicBezTo>
                    <a:pt x="199" y="74"/>
                    <a:pt x="197" y="68"/>
                    <a:pt x="194" y="63"/>
                  </a:cubicBezTo>
                  <a:cubicBezTo>
                    <a:pt x="194" y="62"/>
                    <a:pt x="193" y="61"/>
                    <a:pt x="191" y="62"/>
                  </a:cubicBezTo>
                  <a:cubicBezTo>
                    <a:pt x="187" y="63"/>
                    <a:pt x="183" y="64"/>
                    <a:pt x="179" y="65"/>
                  </a:cubicBezTo>
                  <a:cubicBezTo>
                    <a:pt x="176" y="61"/>
                    <a:pt x="174" y="56"/>
                    <a:pt x="171" y="52"/>
                  </a:cubicBezTo>
                  <a:cubicBezTo>
                    <a:pt x="165" y="56"/>
                    <a:pt x="165" y="56"/>
                    <a:pt x="165" y="56"/>
                  </a:cubicBezTo>
                  <a:cubicBezTo>
                    <a:pt x="165" y="56"/>
                    <a:pt x="165" y="56"/>
                    <a:pt x="165" y="56"/>
                  </a:cubicBezTo>
                  <a:cubicBezTo>
                    <a:pt x="171" y="52"/>
                    <a:pt x="171" y="52"/>
                    <a:pt x="171" y="52"/>
                  </a:cubicBezTo>
                  <a:cubicBezTo>
                    <a:pt x="167" y="48"/>
                    <a:pt x="164" y="44"/>
                    <a:pt x="160" y="40"/>
                  </a:cubicBezTo>
                  <a:cubicBezTo>
                    <a:pt x="163" y="36"/>
                    <a:pt x="165" y="33"/>
                    <a:pt x="168" y="29"/>
                  </a:cubicBezTo>
                  <a:cubicBezTo>
                    <a:pt x="169" y="28"/>
                    <a:pt x="168" y="27"/>
                    <a:pt x="168" y="26"/>
                  </a:cubicBezTo>
                  <a:cubicBezTo>
                    <a:pt x="163" y="22"/>
                    <a:pt x="158" y="18"/>
                    <a:pt x="153" y="15"/>
                  </a:cubicBezTo>
                  <a:cubicBezTo>
                    <a:pt x="152" y="14"/>
                    <a:pt x="150" y="15"/>
                    <a:pt x="150" y="16"/>
                  </a:cubicBezTo>
                  <a:cubicBezTo>
                    <a:pt x="147" y="19"/>
                    <a:pt x="144" y="23"/>
                    <a:pt x="142" y="26"/>
                  </a:cubicBezTo>
                  <a:cubicBezTo>
                    <a:pt x="137" y="24"/>
                    <a:pt x="132" y="22"/>
                    <a:pt x="127" y="20"/>
                  </a:cubicBezTo>
                  <a:cubicBezTo>
                    <a:pt x="125" y="27"/>
                    <a:pt x="125" y="27"/>
                    <a:pt x="125" y="27"/>
                  </a:cubicBezTo>
                  <a:cubicBezTo>
                    <a:pt x="125" y="27"/>
                    <a:pt x="125" y="27"/>
                    <a:pt x="125" y="27"/>
                  </a:cubicBezTo>
                  <a:cubicBezTo>
                    <a:pt x="127" y="20"/>
                    <a:pt x="127" y="20"/>
                    <a:pt x="127" y="20"/>
                  </a:cubicBezTo>
                  <a:cubicBezTo>
                    <a:pt x="122" y="19"/>
                    <a:pt x="117" y="17"/>
                    <a:pt x="112" y="17"/>
                  </a:cubicBezTo>
                  <a:cubicBezTo>
                    <a:pt x="112" y="12"/>
                    <a:pt x="111" y="8"/>
                    <a:pt x="111" y="3"/>
                  </a:cubicBezTo>
                  <a:cubicBezTo>
                    <a:pt x="111" y="2"/>
                    <a:pt x="110" y="1"/>
                    <a:pt x="109" y="1"/>
                  </a:cubicBezTo>
                  <a:cubicBezTo>
                    <a:pt x="103" y="0"/>
                    <a:pt x="97" y="0"/>
                    <a:pt x="91" y="1"/>
                  </a:cubicBezTo>
                  <a:cubicBezTo>
                    <a:pt x="90" y="1"/>
                    <a:pt x="89" y="2"/>
                    <a:pt x="89" y="3"/>
                  </a:cubicBezTo>
                  <a:cubicBezTo>
                    <a:pt x="89" y="8"/>
                    <a:pt x="89" y="12"/>
                    <a:pt x="89" y="17"/>
                  </a:cubicBezTo>
                  <a:cubicBezTo>
                    <a:pt x="83" y="17"/>
                    <a:pt x="78" y="19"/>
                    <a:pt x="73" y="20"/>
                  </a:cubicBezTo>
                  <a:cubicBezTo>
                    <a:pt x="75" y="27"/>
                    <a:pt x="75" y="27"/>
                    <a:pt x="75" y="27"/>
                  </a:cubicBezTo>
                  <a:cubicBezTo>
                    <a:pt x="75" y="27"/>
                    <a:pt x="75" y="27"/>
                    <a:pt x="75" y="27"/>
                  </a:cubicBezTo>
                  <a:cubicBezTo>
                    <a:pt x="73" y="20"/>
                    <a:pt x="73" y="20"/>
                    <a:pt x="73" y="20"/>
                  </a:cubicBezTo>
                  <a:cubicBezTo>
                    <a:pt x="68" y="22"/>
                    <a:pt x="63" y="24"/>
                    <a:pt x="59" y="26"/>
                  </a:cubicBezTo>
                  <a:cubicBezTo>
                    <a:pt x="56" y="23"/>
                    <a:pt x="53" y="19"/>
                    <a:pt x="51" y="16"/>
                  </a:cubicBezTo>
                  <a:cubicBezTo>
                    <a:pt x="50" y="15"/>
                    <a:pt x="49" y="14"/>
                    <a:pt x="47" y="15"/>
                  </a:cubicBezTo>
                  <a:cubicBezTo>
                    <a:pt x="42" y="18"/>
                    <a:pt x="37" y="22"/>
                    <a:pt x="33" y="26"/>
                  </a:cubicBezTo>
                  <a:cubicBezTo>
                    <a:pt x="32" y="27"/>
                    <a:pt x="32" y="28"/>
                    <a:pt x="32" y="29"/>
                  </a:cubicBezTo>
                  <a:cubicBezTo>
                    <a:pt x="35" y="33"/>
                    <a:pt x="37" y="36"/>
                    <a:pt x="40" y="40"/>
                  </a:cubicBezTo>
                  <a:cubicBezTo>
                    <a:pt x="36" y="44"/>
                    <a:pt x="33" y="48"/>
                    <a:pt x="30" y="52"/>
                  </a:cubicBezTo>
                  <a:cubicBezTo>
                    <a:pt x="35" y="56"/>
                    <a:pt x="35" y="56"/>
                    <a:pt x="35" y="56"/>
                  </a:cubicBezTo>
                  <a:cubicBezTo>
                    <a:pt x="35" y="56"/>
                    <a:pt x="35" y="56"/>
                    <a:pt x="35" y="56"/>
                  </a:cubicBezTo>
                  <a:cubicBezTo>
                    <a:pt x="30" y="52"/>
                    <a:pt x="30" y="52"/>
                    <a:pt x="30" y="52"/>
                  </a:cubicBezTo>
                  <a:cubicBezTo>
                    <a:pt x="26" y="56"/>
                    <a:pt x="24" y="61"/>
                    <a:pt x="21" y="65"/>
                  </a:cubicBezTo>
                  <a:cubicBezTo>
                    <a:pt x="17" y="64"/>
                    <a:pt x="13" y="63"/>
                    <a:pt x="9" y="62"/>
                  </a:cubicBezTo>
                  <a:cubicBezTo>
                    <a:pt x="8" y="61"/>
                    <a:pt x="6" y="62"/>
                    <a:pt x="6" y="63"/>
                  </a:cubicBezTo>
                  <a:cubicBezTo>
                    <a:pt x="3" y="68"/>
                    <a:pt x="1" y="74"/>
                    <a:pt x="0" y="80"/>
                  </a:cubicBezTo>
                  <a:cubicBezTo>
                    <a:pt x="0" y="82"/>
                    <a:pt x="0" y="83"/>
                    <a:pt x="2" y="83"/>
                  </a:cubicBezTo>
                  <a:cubicBezTo>
                    <a:pt x="6" y="85"/>
                    <a:pt x="10" y="86"/>
                    <a:pt x="14" y="87"/>
                  </a:cubicBezTo>
                  <a:cubicBezTo>
                    <a:pt x="13" y="93"/>
                    <a:pt x="13" y="98"/>
                    <a:pt x="13" y="103"/>
                  </a:cubicBezTo>
                  <a:cubicBezTo>
                    <a:pt x="20" y="103"/>
                    <a:pt x="20" y="103"/>
                    <a:pt x="20" y="103"/>
                  </a:cubicBezTo>
                  <a:cubicBezTo>
                    <a:pt x="20" y="103"/>
                    <a:pt x="20" y="103"/>
                    <a:pt x="20" y="103"/>
                  </a:cubicBezTo>
                  <a:cubicBezTo>
                    <a:pt x="20" y="103"/>
                    <a:pt x="20" y="103"/>
                    <a:pt x="20" y="103"/>
                  </a:cubicBezTo>
                  <a:cubicBezTo>
                    <a:pt x="13" y="103"/>
                    <a:pt x="13" y="103"/>
                    <a:pt x="13" y="103"/>
                  </a:cubicBezTo>
                  <a:cubicBezTo>
                    <a:pt x="13" y="108"/>
                    <a:pt x="13" y="114"/>
                    <a:pt x="14" y="119"/>
                  </a:cubicBezTo>
                  <a:cubicBezTo>
                    <a:pt x="10" y="120"/>
                    <a:pt x="6" y="122"/>
                    <a:pt x="2" y="123"/>
                  </a:cubicBezTo>
                  <a:cubicBezTo>
                    <a:pt x="0" y="124"/>
                    <a:pt x="0" y="125"/>
                    <a:pt x="0" y="126"/>
                  </a:cubicBezTo>
                  <a:close/>
                  <a:moveTo>
                    <a:pt x="42" y="103"/>
                  </a:moveTo>
                  <a:cubicBezTo>
                    <a:pt x="42" y="71"/>
                    <a:pt x="68" y="45"/>
                    <a:pt x="100" y="45"/>
                  </a:cubicBezTo>
                  <a:cubicBezTo>
                    <a:pt x="132" y="45"/>
                    <a:pt x="159" y="71"/>
                    <a:pt x="159" y="103"/>
                  </a:cubicBezTo>
                  <a:cubicBezTo>
                    <a:pt x="159" y="135"/>
                    <a:pt x="132" y="162"/>
                    <a:pt x="100" y="162"/>
                  </a:cubicBezTo>
                  <a:cubicBezTo>
                    <a:pt x="68" y="162"/>
                    <a:pt x="42" y="135"/>
                    <a:pt x="42" y="103"/>
                  </a:cubicBezTo>
                  <a:close/>
                  <a:moveTo>
                    <a:pt x="213" y="284"/>
                  </a:moveTo>
                  <a:cubicBezTo>
                    <a:pt x="213" y="284"/>
                    <a:pt x="213" y="284"/>
                    <a:pt x="213" y="284"/>
                  </a:cubicBezTo>
                  <a:cubicBezTo>
                    <a:pt x="213" y="284"/>
                    <a:pt x="213" y="284"/>
                    <a:pt x="213" y="284"/>
                  </a:cubicBezTo>
                  <a:close/>
                  <a:moveTo>
                    <a:pt x="180" y="173"/>
                  </a:moveTo>
                  <a:cubicBezTo>
                    <a:pt x="180" y="173"/>
                    <a:pt x="180" y="173"/>
                    <a:pt x="180" y="173"/>
                  </a:cubicBezTo>
                  <a:close/>
                  <a:moveTo>
                    <a:pt x="180" y="173"/>
                  </a:moveTo>
                  <a:cubicBezTo>
                    <a:pt x="184" y="174"/>
                    <a:pt x="189" y="175"/>
                    <a:pt x="193" y="176"/>
                  </a:cubicBezTo>
                  <a:cubicBezTo>
                    <a:pt x="192" y="181"/>
                    <a:pt x="192" y="186"/>
                    <a:pt x="192" y="192"/>
                  </a:cubicBezTo>
                  <a:cubicBezTo>
                    <a:pt x="192" y="192"/>
                    <a:pt x="192" y="192"/>
                    <a:pt x="192" y="192"/>
                  </a:cubicBezTo>
                  <a:cubicBezTo>
                    <a:pt x="192" y="192"/>
                    <a:pt x="192" y="192"/>
                    <a:pt x="192" y="192"/>
                  </a:cubicBezTo>
                  <a:cubicBezTo>
                    <a:pt x="199" y="192"/>
                    <a:pt x="199" y="192"/>
                    <a:pt x="199" y="192"/>
                  </a:cubicBezTo>
                  <a:cubicBezTo>
                    <a:pt x="199" y="192"/>
                    <a:pt x="199" y="192"/>
                    <a:pt x="199" y="192"/>
                  </a:cubicBezTo>
                  <a:cubicBezTo>
                    <a:pt x="192" y="192"/>
                    <a:pt x="192" y="192"/>
                    <a:pt x="192" y="192"/>
                  </a:cubicBezTo>
                  <a:cubicBezTo>
                    <a:pt x="192" y="192"/>
                    <a:pt x="192" y="192"/>
                    <a:pt x="192" y="192"/>
                  </a:cubicBezTo>
                  <a:cubicBezTo>
                    <a:pt x="192" y="192"/>
                    <a:pt x="192" y="192"/>
                    <a:pt x="192" y="192"/>
                  </a:cubicBezTo>
                  <a:cubicBezTo>
                    <a:pt x="192" y="198"/>
                    <a:pt x="192" y="203"/>
                    <a:pt x="193" y="208"/>
                  </a:cubicBezTo>
                  <a:cubicBezTo>
                    <a:pt x="188" y="209"/>
                    <a:pt x="184" y="210"/>
                    <a:pt x="180" y="211"/>
                  </a:cubicBezTo>
                  <a:cubicBezTo>
                    <a:pt x="180" y="211"/>
                    <a:pt x="180" y="211"/>
                    <a:pt x="180" y="211"/>
                  </a:cubicBezTo>
                  <a:cubicBezTo>
                    <a:pt x="179" y="211"/>
                    <a:pt x="178" y="212"/>
                    <a:pt x="178" y="214"/>
                  </a:cubicBezTo>
                  <a:cubicBezTo>
                    <a:pt x="179" y="220"/>
                    <a:pt x="180" y="226"/>
                    <a:pt x="182" y="231"/>
                  </a:cubicBezTo>
                  <a:cubicBezTo>
                    <a:pt x="182" y="231"/>
                    <a:pt x="182" y="232"/>
                    <a:pt x="183" y="232"/>
                  </a:cubicBezTo>
                  <a:cubicBezTo>
                    <a:pt x="183" y="232"/>
                    <a:pt x="184" y="232"/>
                    <a:pt x="184" y="232"/>
                  </a:cubicBezTo>
                  <a:cubicBezTo>
                    <a:pt x="184" y="232"/>
                    <a:pt x="184" y="232"/>
                    <a:pt x="184" y="232"/>
                  </a:cubicBezTo>
                  <a:cubicBezTo>
                    <a:pt x="189" y="232"/>
                    <a:pt x="193" y="231"/>
                    <a:pt x="198" y="230"/>
                  </a:cubicBezTo>
                  <a:cubicBezTo>
                    <a:pt x="199" y="236"/>
                    <a:pt x="201" y="240"/>
                    <a:pt x="203" y="245"/>
                  </a:cubicBezTo>
                  <a:cubicBezTo>
                    <a:pt x="203" y="245"/>
                    <a:pt x="203" y="245"/>
                    <a:pt x="203" y="245"/>
                  </a:cubicBezTo>
                  <a:cubicBezTo>
                    <a:pt x="203" y="245"/>
                    <a:pt x="203" y="245"/>
                    <a:pt x="203" y="245"/>
                  </a:cubicBezTo>
                  <a:cubicBezTo>
                    <a:pt x="210" y="242"/>
                    <a:pt x="210" y="242"/>
                    <a:pt x="210" y="242"/>
                  </a:cubicBezTo>
                  <a:cubicBezTo>
                    <a:pt x="210" y="242"/>
                    <a:pt x="210" y="242"/>
                    <a:pt x="210" y="242"/>
                  </a:cubicBezTo>
                  <a:cubicBezTo>
                    <a:pt x="203" y="245"/>
                    <a:pt x="203" y="245"/>
                    <a:pt x="203" y="245"/>
                  </a:cubicBezTo>
                  <a:cubicBezTo>
                    <a:pt x="203" y="245"/>
                    <a:pt x="203" y="245"/>
                    <a:pt x="203" y="245"/>
                  </a:cubicBezTo>
                  <a:cubicBezTo>
                    <a:pt x="203" y="245"/>
                    <a:pt x="203" y="245"/>
                    <a:pt x="203" y="245"/>
                  </a:cubicBezTo>
                  <a:cubicBezTo>
                    <a:pt x="205" y="250"/>
                    <a:pt x="208" y="255"/>
                    <a:pt x="210" y="259"/>
                  </a:cubicBezTo>
                  <a:cubicBezTo>
                    <a:pt x="207" y="261"/>
                    <a:pt x="203" y="264"/>
                    <a:pt x="200" y="267"/>
                  </a:cubicBezTo>
                  <a:cubicBezTo>
                    <a:pt x="200" y="267"/>
                    <a:pt x="200" y="267"/>
                    <a:pt x="200" y="267"/>
                  </a:cubicBezTo>
                  <a:cubicBezTo>
                    <a:pt x="199" y="267"/>
                    <a:pt x="199" y="268"/>
                    <a:pt x="199" y="269"/>
                  </a:cubicBezTo>
                  <a:cubicBezTo>
                    <a:pt x="199" y="269"/>
                    <a:pt x="199" y="270"/>
                    <a:pt x="199" y="270"/>
                  </a:cubicBezTo>
                  <a:cubicBezTo>
                    <a:pt x="203" y="276"/>
                    <a:pt x="206" y="280"/>
                    <a:pt x="209" y="284"/>
                  </a:cubicBezTo>
                  <a:cubicBezTo>
                    <a:pt x="210" y="285"/>
                    <a:pt x="210" y="285"/>
                    <a:pt x="211" y="285"/>
                  </a:cubicBezTo>
                  <a:cubicBezTo>
                    <a:pt x="212" y="285"/>
                    <a:pt x="212" y="285"/>
                    <a:pt x="213" y="284"/>
                  </a:cubicBezTo>
                  <a:cubicBezTo>
                    <a:pt x="216" y="282"/>
                    <a:pt x="220" y="280"/>
                    <a:pt x="224" y="277"/>
                  </a:cubicBezTo>
                  <a:cubicBezTo>
                    <a:pt x="227" y="281"/>
                    <a:pt x="230" y="284"/>
                    <a:pt x="235" y="288"/>
                  </a:cubicBezTo>
                  <a:cubicBezTo>
                    <a:pt x="235" y="288"/>
                    <a:pt x="235" y="288"/>
                    <a:pt x="235" y="288"/>
                  </a:cubicBezTo>
                  <a:cubicBezTo>
                    <a:pt x="235" y="288"/>
                    <a:pt x="235" y="288"/>
                    <a:pt x="235" y="288"/>
                  </a:cubicBezTo>
                  <a:cubicBezTo>
                    <a:pt x="240" y="283"/>
                    <a:pt x="240" y="283"/>
                    <a:pt x="240" y="283"/>
                  </a:cubicBezTo>
                  <a:cubicBezTo>
                    <a:pt x="240" y="283"/>
                    <a:pt x="240" y="283"/>
                    <a:pt x="240" y="283"/>
                  </a:cubicBezTo>
                  <a:cubicBezTo>
                    <a:pt x="235" y="288"/>
                    <a:pt x="235" y="288"/>
                    <a:pt x="235" y="288"/>
                  </a:cubicBezTo>
                  <a:cubicBezTo>
                    <a:pt x="235" y="288"/>
                    <a:pt x="235" y="288"/>
                    <a:pt x="235" y="288"/>
                  </a:cubicBezTo>
                  <a:cubicBezTo>
                    <a:pt x="235" y="289"/>
                    <a:pt x="235" y="289"/>
                    <a:pt x="235" y="289"/>
                  </a:cubicBezTo>
                  <a:cubicBezTo>
                    <a:pt x="238" y="292"/>
                    <a:pt x="242" y="295"/>
                    <a:pt x="247" y="298"/>
                  </a:cubicBezTo>
                  <a:cubicBezTo>
                    <a:pt x="245" y="302"/>
                    <a:pt x="243" y="306"/>
                    <a:pt x="241" y="310"/>
                  </a:cubicBezTo>
                  <a:cubicBezTo>
                    <a:pt x="241" y="310"/>
                    <a:pt x="241" y="310"/>
                    <a:pt x="241" y="310"/>
                  </a:cubicBezTo>
                  <a:cubicBezTo>
                    <a:pt x="241" y="311"/>
                    <a:pt x="241" y="311"/>
                    <a:pt x="241" y="312"/>
                  </a:cubicBezTo>
                  <a:cubicBezTo>
                    <a:pt x="241" y="312"/>
                    <a:pt x="241" y="313"/>
                    <a:pt x="242" y="313"/>
                  </a:cubicBezTo>
                  <a:cubicBezTo>
                    <a:pt x="247" y="317"/>
                    <a:pt x="252" y="319"/>
                    <a:pt x="257" y="322"/>
                  </a:cubicBezTo>
                  <a:cubicBezTo>
                    <a:pt x="257" y="322"/>
                    <a:pt x="258" y="322"/>
                    <a:pt x="258" y="322"/>
                  </a:cubicBezTo>
                  <a:cubicBezTo>
                    <a:pt x="259" y="322"/>
                    <a:pt x="259" y="321"/>
                    <a:pt x="260" y="321"/>
                  </a:cubicBezTo>
                  <a:cubicBezTo>
                    <a:pt x="260" y="321"/>
                    <a:pt x="260" y="321"/>
                    <a:pt x="260" y="321"/>
                  </a:cubicBezTo>
                  <a:cubicBezTo>
                    <a:pt x="262" y="317"/>
                    <a:pt x="265" y="313"/>
                    <a:pt x="267" y="310"/>
                  </a:cubicBezTo>
                  <a:cubicBezTo>
                    <a:pt x="272" y="312"/>
                    <a:pt x="276" y="314"/>
                    <a:pt x="281" y="315"/>
                  </a:cubicBezTo>
                  <a:cubicBezTo>
                    <a:pt x="281" y="315"/>
                    <a:pt x="281" y="315"/>
                    <a:pt x="281" y="315"/>
                  </a:cubicBezTo>
                  <a:cubicBezTo>
                    <a:pt x="282" y="315"/>
                    <a:pt x="282" y="315"/>
                    <a:pt x="282" y="315"/>
                  </a:cubicBezTo>
                  <a:cubicBezTo>
                    <a:pt x="284" y="309"/>
                    <a:pt x="284" y="309"/>
                    <a:pt x="284" y="309"/>
                  </a:cubicBezTo>
                  <a:cubicBezTo>
                    <a:pt x="282" y="315"/>
                    <a:pt x="282" y="315"/>
                    <a:pt x="282" y="315"/>
                  </a:cubicBezTo>
                  <a:cubicBezTo>
                    <a:pt x="282" y="315"/>
                    <a:pt x="282" y="315"/>
                    <a:pt x="282" y="315"/>
                  </a:cubicBezTo>
                  <a:cubicBezTo>
                    <a:pt x="282" y="315"/>
                    <a:pt x="282" y="315"/>
                    <a:pt x="282" y="315"/>
                  </a:cubicBezTo>
                  <a:cubicBezTo>
                    <a:pt x="286" y="317"/>
                    <a:pt x="291" y="318"/>
                    <a:pt x="297" y="319"/>
                  </a:cubicBezTo>
                  <a:cubicBezTo>
                    <a:pt x="296" y="324"/>
                    <a:pt x="296" y="328"/>
                    <a:pt x="296" y="333"/>
                  </a:cubicBezTo>
                  <a:cubicBezTo>
                    <a:pt x="296" y="333"/>
                    <a:pt x="296" y="333"/>
                    <a:pt x="296" y="333"/>
                  </a:cubicBezTo>
                  <a:cubicBezTo>
                    <a:pt x="296" y="333"/>
                    <a:pt x="296" y="334"/>
                    <a:pt x="296" y="334"/>
                  </a:cubicBezTo>
                  <a:cubicBezTo>
                    <a:pt x="297" y="335"/>
                    <a:pt x="297" y="335"/>
                    <a:pt x="298" y="335"/>
                  </a:cubicBezTo>
                  <a:cubicBezTo>
                    <a:pt x="303" y="336"/>
                    <a:pt x="309" y="337"/>
                    <a:pt x="315" y="337"/>
                  </a:cubicBezTo>
                  <a:cubicBezTo>
                    <a:pt x="316" y="337"/>
                    <a:pt x="316" y="337"/>
                    <a:pt x="317" y="336"/>
                  </a:cubicBezTo>
                  <a:cubicBezTo>
                    <a:pt x="317" y="336"/>
                    <a:pt x="317" y="335"/>
                    <a:pt x="317" y="335"/>
                  </a:cubicBezTo>
                  <a:cubicBezTo>
                    <a:pt x="317" y="335"/>
                    <a:pt x="317" y="335"/>
                    <a:pt x="317" y="335"/>
                  </a:cubicBezTo>
                  <a:cubicBezTo>
                    <a:pt x="318" y="330"/>
                    <a:pt x="319" y="326"/>
                    <a:pt x="320" y="322"/>
                  </a:cubicBezTo>
                  <a:cubicBezTo>
                    <a:pt x="324" y="322"/>
                    <a:pt x="329" y="322"/>
                    <a:pt x="335" y="321"/>
                  </a:cubicBezTo>
                  <a:cubicBezTo>
                    <a:pt x="335" y="321"/>
                    <a:pt x="335" y="321"/>
                    <a:pt x="335" y="321"/>
                  </a:cubicBezTo>
                  <a:cubicBezTo>
                    <a:pt x="335" y="321"/>
                    <a:pt x="335" y="321"/>
                    <a:pt x="335" y="321"/>
                  </a:cubicBezTo>
                  <a:cubicBezTo>
                    <a:pt x="334" y="314"/>
                    <a:pt x="334" y="314"/>
                    <a:pt x="334" y="314"/>
                  </a:cubicBezTo>
                  <a:cubicBezTo>
                    <a:pt x="334" y="314"/>
                    <a:pt x="334" y="314"/>
                    <a:pt x="334" y="314"/>
                  </a:cubicBezTo>
                  <a:cubicBezTo>
                    <a:pt x="335" y="321"/>
                    <a:pt x="335" y="321"/>
                    <a:pt x="335" y="321"/>
                  </a:cubicBezTo>
                  <a:cubicBezTo>
                    <a:pt x="335" y="321"/>
                    <a:pt x="335" y="321"/>
                    <a:pt x="335" y="321"/>
                  </a:cubicBezTo>
                  <a:cubicBezTo>
                    <a:pt x="335" y="321"/>
                    <a:pt x="335" y="321"/>
                    <a:pt x="335" y="321"/>
                  </a:cubicBezTo>
                  <a:cubicBezTo>
                    <a:pt x="340" y="321"/>
                    <a:pt x="345" y="320"/>
                    <a:pt x="351" y="319"/>
                  </a:cubicBezTo>
                  <a:cubicBezTo>
                    <a:pt x="352" y="323"/>
                    <a:pt x="354" y="327"/>
                    <a:pt x="355" y="331"/>
                  </a:cubicBezTo>
                  <a:cubicBezTo>
                    <a:pt x="356" y="331"/>
                    <a:pt x="356" y="332"/>
                    <a:pt x="357" y="332"/>
                  </a:cubicBezTo>
                  <a:cubicBezTo>
                    <a:pt x="357" y="333"/>
                    <a:pt x="358" y="333"/>
                    <a:pt x="358" y="333"/>
                  </a:cubicBezTo>
                  <a:cubicBezTo>
                    <a:pt x="365" y="331"/>
                    <a:pt x="370" y="329"/>
                    <a:pt x="375" y="327"/>
                  </a:cubicBezTo>
                  <a:cubicBezTo>
                    <a:pt x="375" y="327"/>
                    <a:pt x="376" y="327"/>
                    <a:pt x="376" y="326"/>
                  </a:cubicBezTo>
                  <a:cubicBezTo>
                    <a:pt x="376" y="325"/>
                    <a:pt x="376" y="325"/>
                    <a:pt x="376" y="324"/>
                  </a:cubicBezTo>
                  <a:cubicBezTo>
                    <a:pt x="376" y="324"/>
                    <a:pt x="376" y="324"/>
                    <a:pt x="376" y="324"/>
                  </a:cubicBezTo>
                  <a:cubicBezTo>
                    <a:pt x="375" y="320"/>
                    <a:pt x="374" y="316"/>
                    <a:pt x="373" y="311"/>
                  </a:cubicBezTo>
                  <a:cubicBezTo>
                    <a:pt x="377" y="310"/>
                    <a:pt x="382" y="307"/>
                    <a:pt x="386" y="304"/>
                  </a:cubicBezTo>
                  <a:cubicBezTo>
                    <a:pt x="387" y="304"/>
                    <a:pt x="387" y="304"/>
                    <a:pt x="387" y="304"/>
                  </a:cubicBezTo>
                  <a:cubicBezTo>
                    <a:pt x="386" y="304"/>
                    <a:pt x="386" y="304"/>
                    <a:pt x="386" y="304"/>
                  </a:cubicBezTo>
                  <a:cubicBezTo>
                    <a:pt x="383" y="298"/>
                    <a:pt x="383" y="298"/>
                    <a:pt x="383" y="298"/>
                  </a:cubicBezTo>
                  <a:cubicBezTo>
                    <a:pt x="383" y="298"/>
                    <a:pt x="383" y="298"/>
                    <a:pt x="383" y="298"/>
                  </a:cubicBezTo>
                  <a:cubicBezTo>
                    <a:pt x="386" y="304"/>
                    <a:pt x="386" y="304"/>
                    <a:pt x="386" y="304"/>
                  </a:cubicBezTo>
                  <a:cubicBezTo>
                    <a:pt x="387" y="304"/>
                    <a:pt x="387" y="304"/>
                    <a:pt x="387" y="304"/>
                  </a:cubicBezTo>
                  <a:cubicBezTo>
                    <a:pt x="387" y="304"/>
                    <a:pt x="387" y="304"/>
                    <a:pt x="387" y="304"/>
                  </a:cubicBezTo>
                  <a:cubicBezTo>
                    <a:pt x="391" y="302"/>
                    <a:pt x="395" y="299"/>
                    <a:pt x="400" y="296"/>
                  </a:cubicBezTo>
                  <a:cubicBezTo>
                    <a:pt x="403" y="299"/>
                    <a:pt x="406" y="302"/>
                    <a:pt x="409" y="305"/>
                  </a:cubicBezTo>
                  <a:cubicBezTo>
                    <a:pt x="409" y="305"/>
                    <a:pt x="409" y="305"/>
                    <a:pt x="409" y="305"/>
                  </a:cubicBezTo>
                  <a:cubicBezTo>
                    <a:pt x="409" y="306"/>
                    <a:pt x="410" y="306"/>
                    <a:pt x="411" y="306"/>
                  </a:cubicBezTo>
                  <a:cubicBezTo>
                    <a:pt x="411" y="306"/>
                    <a:pt x="412" y="306"/>
                    <a:pt x="412" y="305"/>
                  </a:cubicBezTo>
                  <a:cubicBezTo>
                    <a:pt x="416" y="302"/>
                    <a:pt x="421" y="298"/>
                    <a:pt x="425" y="294"/>
                  </a:cubicBezTo>
                  <a:cubicBezTo>
                    <a:pt x="425" y="293"/>
                    <a:pt x="426" y="293"/>
                    <a:pt x="426" y="292"/>
                  </a:cubicBezTo>
                  <a:cubicBezTo>
                    <a:pt x="426" y="292"/>
                    <a:pt x="425" y="291"/>
                    <a:pt x="425" y="291"/>
                  </a:cubicBezTo>
                  <a:cubicBezTo>
                    <a:pt x="425" y="291"/>
                    <a:pt x="425" y="291"/>
                    <a:pt x="425" y="291"/>
                  </a:cubicBezTo>
                  <a:cubicBezTo>
                    <a:pt x="422" y="287"/>
                    <a:pt x="419" y="284"/>
                    <a:pt x="417" y="280"/>
                  </a:cubicBezTo>
                  <a:cubicBezTo>
                    <a:pt x="420" y="277"/>
                    <a:pt x="424" y="273"/>
                    <a:pt x="427" y="268"/>
                  </a:cubicBezTo>
                  <a:cubicBezTo>
                    <a:pt x="427" y="268"/>
                    <a:pt x="427" y="268"/>
                    <a:pt x="427" y="268"/>
                  </a:cubicBezTo>
                  <a:cubicBezTo>
                    <a:pt x="427" y="268"/>
                    <a:pt x="427" y="268"/>
                    <a:pt x="427" y="268"/>
                  </a:cubicBezTo>
                  <a:cubicBezTo>
                    <a:pt x="421" y="264"/>
                    <a:pt x="421" y="264"/>
                    <a:pt x="421" y="264"/>
                  </a:cubicBezTo>
                  <a:cubicBezTo>
                    <a:pt x="421" y="264"/>
                    <a:pt x="421" y="264"/>
                    <a:pt x="421" y="264"/>
                  </a:cubicBezTo>
                  <a:cubicBezTo>
                    <a:pt x="427" y="268"/>
                    <a:pt x="427" y="268"/>
                    <a:pt x="427" y="268"/>
                  </a:cubicBezTo>
                  <a:cubicBezTo>
                    <a:pt x="427" y="268"/>
                    <a:pt x="427" y="268"/>
                    <a:pt x="427" y="268"/>
                  </a:cubicBezTo>
                  <a:cubicBezTo>
                    <a:pt x="427" y="268"/>
                    <a:pt x="427" y="268"/>
                    <a:pt x="427" y="268"/>
                  </a:cubicBezTo>
                  <a:cubicBezTo>
                    <a:pt x="430" y="264"/>
                    <a:pt x="432" y="260"/>
                    <a:pt x="435" y="255"/>
                  </a:cubicBezTo>
                  <a:cubicBezTo>
                    <a:pt x="439" y="257"/>
                    <a:pt x="444" y="258"/>
                    <a:pt x="447" y="260"/>
                  </a:cubicBezTo>
                  <a:cubicBezTo>
                    <a:pt x="447" y="260"/>
                    <a:pt x="447" y="260"/>
                    <a:pt x="447" y="260"/>
                  </a:cubicBezTo>
                  <a:cubicBezTo>
                    <a:pt x="448" y="260"/>
                    <a:pt x="449" y="260"/>
                    <a:pt x="449" y="260"/>
                  </a:cubicBezTo>
                  <a:cubicBezTo>
                    <a:pt x="450" y="260"/>
                    <a:pt x="450" y="259"/>
                    <a:pt x="451" y="259"/>
                  </a:cubicBezTo>
                  <a:cubicBezTo>
                    <a:pt x="453" y="254"/>
                    <a:pt x="455" y="249"/>
                    <a:pt x="458" y="243"/>
                  </a:cubicBezTo>
                  <a:cubicBezTo>
                    <a:pt x="458" y="243"/>
                    <a:pt x="458" y="242"/>
                    <a:pt x="458" y="241"/>
                  </a:cubicBezTo>
                  <a:cubicBezTo>
                    <a:pt x="457" y="241"/>
                    <a:pt x="457" y="240"/>
                    <a:pt x="456" y="240"/>
                  </a:cubicBezTo>
                  <a:cubicBezTo>
                    <a:pt x="452" y="238"/>
                    <a:pt x="448" y="236"/>
                    <a:pt x="444" y="234"/>
                  </a:cubicBezTo>
                  <a:cubicBezTo>
                    <a:pt x="446" y="229"/>
                    <a:pt x="448" y="223"/>
                    <a:pt x="449" y="219"/>
                  </a:cubicBezTo>
                  <a:cubicBezTo>
                    <a:pt x="449" y="219"/>
                    <a:pt x="449" y="219"/>
                    <a:pt x="449" y="219"/>
                  </a:cubicBezTo>
                  <a:cubicBezTo>
                    <a:pt x="449" y="219"/>
                    <a:pt x="449" y="219"/>
                    <a:pt x="449" y="219"/>
                  </a:cubicBezTo>
                  <a:cubicBezTo>
                    <a:pt x="442" y="217"/>
                    <a:pt x="442" y="217"/>
                    <a:pt x="442" y="217"/>
                  </a:cubicBezTo>
                  <a:cubicBezTo>
                    <a:pt x="442" y="217"/>
                    <a:pt x="442" y="217"/>
                    <a:pt x="442" y="217"/>
                  </a:cubicBezTo>
                  <a:cubicBezTo>
                    <a:pt x="449" y="219"/>
                    <a:pt x="449" y="219"/>
                    <a:pt x="449" y="219"/>
                  </a:cubicBezTo>
                  <a:cubicBezTo>
                    <a:pt x="449" y="219"/>
                    <a:pt x="449" y="219"/>
                    <a:pt x="449" y="219"/>
                  </a:cubicBezTo>
                  <a:cubicBezTo>
                    <a:pt x="449" y="219"/>
                    <a:pt x="449" y="219"/>
                    <a:pt x="449" y="219"/>
                  </a:cubicBezTo>
                  <a:cubicBezTo>
                    <a:pt x="450" y="213"/>
                    <a:pt x="451" y="208"/>
                    <a:pt x="451" y="204"/>
                  </a:cubicBezTo>
                  <a:cubicBezTo>
                    <a:pt x="455" y="203"/>
                    <a:pt x="460" y="203"/>
                    <a:pt x="464" y="203"/>
                  </a:cubicBezTo>
                  <a:cubicBezTo>
                    <a:pt x="464" y="203"/>
                    <a:pt x="464" y="203"/>
                    <a:pt x="464" y="203"/>
                  </a:cubicBezTo>
                  <a:cubicBezTo>
                    <a:pt x="465" y="203"/>
                    <a:pt x="465" y="203"/>
                    <a:pt x="466" y="202"/>
                  </a:cubicBezTo>
                  <a:cubicBezTo>
                    <a:pt x="466" y="202"/>
                    <a:pt x="467" y="201"/>
                    <a:pt x="467" y="201"/>
                  </a:cubicBezTo>
                  <a:cubicBezTo>
                    <a:pt x="467" y="195"/>
                    <a:pt x="467" y="189"/>
                    <a:pt x="467" y="183"/>
                  </a:cubicBezTo>
                  <a:cubicBezTo>
                    <a:pt x="467" y="183"/>
                    <a:pt x="466" y="182"/>
                    <a:pt x="466" y="182"/>
                  </a:cubicBezTo>
                  <a:cubicBezTo>
                    <a:pt x="465" y="181"/>
                    <a:pt x="465" y="181"/>
                    <a:pt x="464" y="181"/>
                  </a:cubicBezTo>
                  <a:cubicBezTo>
                    <a:pt x="464" y="181"/>
                    <a:pt x="464" y="181"/>
                    <a:pt x="464" y="181"/>
                  </a:cubicBezTo>
                  <a:cubicBezTo>
                    <a:pt x="460" y="181"/>
                    <a:pt x="455" y="181"/>
                    <a:pt x="451" y="180"/>
                  </a:cubicBezTo>
                  <a:cubicBezTo>
                    <a:pt x="451" y="176"/>
                    <a:pt x="450" y="171"/>
                    <a:pt x="449" y="165"/>
                  </a:cubicBezTo>
                  <a:cubicBezTo>
                    <a:pt x="449" y="165"/>
                    <a:pt x="449" y="165"/>
                    <a:pt x="449" y="165"/>
                  </a:cubicBezTo>
                  <a:cubicBezTo>
                    <a:pt x="449" y="165"/>
                    <a:pt x="449" y="165"/>
                    <a:pt x="449" y="165"/>
                  </a:cubicBezTo>
                  <a:cubicBezTo>
                    <a:pt x="442" y="166"/>
                    <a:pt x="442" y="166"/>
                    <a:pt x="442" y="166"/>
                  </a:cubicBezTo>
                  <a:cubicBezTo>
                    <a:pt x="442" y="166"/>
                    <a:pt x="442" y="166"/>
                    <a:pt x="442" y="166"/>
                  </a:cubicBezTo>
                  <a:cubicBezTo>
                    <a:pt x="449" y="165"/>
                    <a:pt x="449" y="165"/>
                    <a:pt x="449" y="165"/>
                  </a:cubicBezTo>
                  <a:cubicBezTo>
                    <a:pt x="449" y="165"/>
                    <a:pt x="449" y="165"/>
                    <a:pt x="449" y="165"/>
                  </a:cubicBezTo>
                  <a:cubicBezTo>
                    <a:pt x="449" y="165"/>
                    <a:pt x="449" y="165"/>
                    <a:pt x="449" y="165"/>
                  </a:cubicBezTo>
                  <a:cubicBezTo>
                    <a:pt x="448" y="161"/>
                    <a:pt x="446" y="155"/>
                    <a:pt x="444" y="150"/>
                  </a:cubicBezTo>
                  <a:cubicBezTo>
                    <a:pt x="448" y="148"/>
                    <a:pt x="452" y="146"/>
                    <a:pt x="456" y="144"/>
                  </a:cubicBezTo>
                  <a:cubicBezTo>
                    <a:pt x="457" y="144"/>
                    <a:pt x="457" y="143"/>
                    <a:pt x="458" y="143"/>
                  </a:cubicBezTo>
                  <a:cubicBezTo>
                    <a:pt x="458" y="142"/>
                    <a:pt x="458" y="141"/>
                    <a:pt x="458" y="141"/>
                  </a:cubicBezTo>
                  <a:cubicBezTo>
                    <a:pt x="455" y="135"/>
                    <a:pt x="453" y="130"/>
                    <a:pt x="451" y="125"/>
                  </a:cubicBezTo>
                  <a:cubicBezTo>
                    <a:pt x="450" y="125"/>
                    <a:pt x="450" y="124"/>
                    <a:pt x="449" y="124"/>
                  </a:cubicBezTo>
                  <a:cubicBezTo>
                    <a:pt x="449" y="124"/>
                    <a:pt x="448" y="124"/>
                    <a:pt x="447" y="124"/>
                  </a:cubicBezTo>
                  <a:cubicBezTo>
                    <a:pt x="447" y="124"/>
                    <a:pt x="447" y="124"/>
                    <a:pt x="447" y="124"/>
                  </a:cubicBezTo>
                  <a:cubicBezTo>
                    <a:pt x="443" y="126"/>
                    <a:pt x="439" y="127"/>
                    <a:pt x="435" y="129"/>
                  </a:cubicBezTo>
                  <a:cubicBezTo>
                    <a:pt x="432" y="124"/>
                    <a:pt x="430" y="120"/>
                    <a:pt x="427" y="116"/>
                  </a:cubicBezTo>
                  <a:cubicBezTo>
                    <a:pt x="427" y="116"/>
                    <a:pt x="427" y="116"/>
                    <a:pt x="427" y="116"/>
                  </a:cubicBezTo>
                  <a:cubicBezTo>
                    <a:pt x="427" y="116"/>
                    <a:pt x="427" y="116"/>
                    <a:pt x="427" y="116"/>
                  </a:cubicBezTo>
                  <a:cubicBezTo>
                    <a:pt x="421" y="120"/>
                    <a:pt x="421" y="120"/>
                    <a:pt x="421" y="120"/>
                  </a:cubicBezTo>
                  <a:cubicBezTo>
                    <a:pt x="421" y="120"/>
                    <a:pt x="421" y="120"/>
                    <a:pt x="421" y="120"/>
                  </a:cubicBezTo>
                  <a:cubicBezTo>
                    <a:pt x="427" y="116"/>
                    <a:pt x="427" y="116"/>
                    <a:pt x="427" y="116"/>
                  </a:cubicBezTo>
                  <a:cubicBezTo>
                    <a:pt x="427" y="116"/>
                    <a:pt x="427" y="116"/>
                    <a:pt x="427" y="116"/>
                  </a:cubicBezTo>
                  <a:cubicBezTo>
                    <a:pt x="427" y="116"/>
                    <a:pt x="427" y="116"/>
                    <a:pt x="427" y="116"/>
                  </a:cubicBezTo>
                  <a:cubicBezTo>
                    <a:pt x="424" y="111"/>
                    <a:pt x="420" y="107"/>
                    <a:pt x="417" y="104"/>
                  </a:cubicBezTo>
                  <a:cubicBezTo>
                    <a:pt x="419" y="100"/>
                    <a:pt x="422" y="97"/>
                    <a:pt x="425" y="93"/>
                  </a:cubicBezTo>
                  <a:cubicBezTo>
                    <a:pt x="425" y="93"/>
                    <a:pt x="425" y="93"/>
                    <a:pt x="425" y="93"/>
                  </a:cubicBezTo>
                  <a:cubicBezTo>
                    <a:pt x="425" y="93"/>
                    <a:pt x="426" y="92"/>
                    <a:pt x="426" y="92"/>
                  </a:cubicBezTo>
                  <a:cubicBezTo>
                    <a:pt x="426" y="91"/>
                    <a:pt x="425" y="90"/>
                    <a:pt x="425" y="90"/>
                  </a:cubicBezTo>
                  <a:cubicBezTo>
                    <a:pt x="421" y="86"/>
                    <a:pt x="416" y="82"/>
                    <a:pt x="412" y="78"/>
                  </a:cubicBezTo>
                  <a:cubicBezTo>
                    <a:pt x="412" y="78"/>
                    <a:pt x="411" y="78"/>
                    <a:pt x="411" y="78"/>
                  </a:cubicBezTo>
                  <a:cubicBezTo>
                    <a:pt x="410" y="78"/>
                    <a:pt x="409" y="78"/>
                    <a:pt x="409" y="79"/>
                  </a:cubicBezTo>
                  <a:cubicBezTo>
                    <a:pt x="409" y="79"/>
                    <a:pt x="409" y="79"/>
                    <a:pt x="409" y="79"/>
                  </a:cubicBezTo>
                  <a:cubicBezTo>
                    <a:pt x="406" y="82"/>
                    <a:pt x="403" y="85"/>
                    <a:pt x="400" y="88"/>
                  </a:cubicBezTo>
                  <a:cubicBezTo>
                    <a:pt x="395" y="85"/>
                    <a:pt x="391" y="82"/>
                    <a:pt x="387" y="80"/>
                  </a:cubicBezTo>
                  <a:cubicBezTo>
                    <a:pt x="387" y="80"/>
                    <a:pt x="387" y="80"/>
                    <a:pt x="387" y="80"/>
                  </a:cubicBezTo>
                  <a:cubicBezTo>
                    <a:pt x="386" y="80"/>
                    <a:pt x="386" y="80"/>
                    <a:pt x="386" y="80"/>
                  </a:cubicBezTo>
                  <a:cubicBezTo>
                    <a:pt x="383" y="86"/>
                    <a:pt x="383" y="86"/>
                    <a:pt x="383" y="86"/>
                  </a:cubicBezTo>
                  <a:cubicBezTo>
                    <a:pt x="386" y="80"/>
                    <a:pt x="386" y="80"/>
                    <a:pt x="386" y="80"/>
                  </a:cubicBezTo>
                  <a:cubicBezTo>
                    <a:pt x="387" y="80"/>
                    <a:pt x="387" y="80"/>
                    <a:pt x="387" y="80"/>
                  </a:cubicBezTo>
                  <a:cubicBezTo>
                    <a:pt x="386" y="80"/>
                    <a:pt x="386" y="80"/>
                    <a:pt x="386" y="80"/>
                  </a:cubicBezTo>
                  <a:cubicBezTo>
                    <a:pt x="382" y="77"/>
                    <a:pt x="377" y="74"/>
                    <a:pt x="373" y="73"/>
                  </a:cubicBezTo>
                  <a:cubicBezTo>
                    <a:pt x="374" y="68"/>
                    <a:pt x="375" y="64"/>
                    <a:pt x="376" y="60"/>
                  </a:cubicBezTo>
                  <a:cubicBezTo>
                    <a:pt x="376" y="60"/>
                    <a:pt x="376" y="60"/>
                    <a:pt x="376" y="60"/>
                  </a:cubicBezTo>
                  <a:cubicBezTo>
                    <a:pt x="376" y="59"/>
                    <a:pt x="376" y="59"/>
                    <a:pt x="376" y="58"/>
                  </a:cubicBezTo>
                  <a:cubicBezTo>
                    <a:pt x="376" y="57"/>
                    <a:pt x="375" y="57"/>
                    <a:pt x="375" y="57"/>
                  </a:cubicBezTo>
                  <a:cubicBezTo>
                    <a:pt x="370" y="55"/>
                    <a:pt x="365" y="53"/>
                    <a:pt x="358" y="51"/>
                  </a:cubicBezTo>
                  <a:cubicBezTo>
                    <a:pt x="358" y="51"/>
                    <a:pt x="357" y="51"/>
                    <a:pt x="357" y="52"/>
                  </a:cubicBezTo>
                  <a:cubicBezTo>
                    <a:pt x="356" y="52"/>
                    <a:pt x="356" y="53"/>
                    <a:pt x="355" y="53"/>
                  </a:cubicBezTo>
                  <a:cubicBezTo>
                    <a:pt x="355" y="53"/>
                    <a:pt x="355" y="53"/>
                    <a:pt x="355" y="53"/>
                  </a:cubicBezTo>
                  <a:cubicBezTo>
                    <a:pt x="354" y="57"/>
                    <a:pt x="352" y="61"/>
                    <a:pt x="351" y="65"/>
                  </a:cubicBezTo>
                  <a:cubicBezTo>
                    <a:pt x="345" y="64"/>
                    <a:pt x="340" y="63"/>
                    <a:pt x="335" y="63"/>
                  </a:cubicBezTo>
                  <a:cubicBezTo>
                    <a:pt x="335" y="63"/>
                    <a:pt x="335" y="63"/>
                    <a:pt x="335" y="63"/>
                  </a:cubicBezTo>
                  <a:cubicBezTo>
                    <a:pt x="335" y="63"/>
                    <a:pt x="335" y="63"/>
                    <a:pt x="335" y="63"/>
                  </a:cubicBezTo>
                  <a:cubicBezTo>
                    <a:pt x="334" y="70"/>
                    <a:pt x="334" y="70"/>
                    <a:pt x="334" y="70"/>
                  </a:cubicBezTo>
                  <a:cubicBezTo>
                    <a:pt x="334" y="70"/>
                    <a:pt x="334" y="70"/>
                    <a:pt x="334" y="70"/>
                  </a:cubicBezTo>
                  <a:cubicBezTo>
                    <a:pt x="335" y="63"/>
                    <a:pt x="335" y="63"/>
                    <a:pt x="335" y="63"/>
                  </a:cubicBezTo>
                  <a:cubicBezTo>
                    <a:pt x="335" y="63"/>
                    <a:pt x="335" y="63"/>
                    <a:pt x="335" y="63"/>
                  </a:cubicBezTo>
                  <a:cubicBezTo>
                    <a:pt x="335" y="63"/>
                    <a:pt x="335" y="63"/>
                    <a:pt x="335" y="63"/>
                  </a:cubicBezTo>
                  <a:cubicBezTo>
                    <a:pt x="329" y="62"/>
                    <a:pt x="324" y="62"/>
                    <a:pt x="320" y="62"/>
                  </a:cubicBezTo>
                  <a:cubicBezTo>
                    <a:pt x="319" y="58"/>
                    <a:pt x="318" y="53"/>
                    <a:pt x="317" y="49"/>
                  </a:cubicBezTo>
                  <a:cubicBezTo>
                    <a:pt x="317" y="49"/>
                    <a:pt x="317" y="49"/>
                    <a:pt x="317" y="49"/>
                  </a:cubicBezTo>
                  <a:cubicBezTo>
                    <a:pt x="317" y="49"/>
                    <a:pt x="317" y="48"/>
                    <a:pt x="317" y="48"/>
                  </a:cubicBezTo>
                  <a:cubicBezTo>
                    <a:pt x="316" y="47"/>
                    <a:pt x="316" y="47"/>
                    <a:pt x="315" y="47"/>
                  </a:cubicBezTo>
                  <a:cubicBezTo>
                    <a:pt x="309" y="47"/>
                    <a:pt x="303" y="48"/>
                    <a:pt x="298" y="49"/>
                  </a:cubicBezTo>
                  <a:cubicBezTo>
                    <a:pt x="297" y="49"/>
                    <a:pt x="297" y="49"/>
                    <a:pt x="296" y="50"/>
                  </a:cubicBezTo>
                  <a:cubicBezTo>
                    <a:pt x="296" y="50"/>
                    <a:pt x="296" y="51"/>
                    <a:pt x="296" y="51"/>
                  </a:cubicBezTo>
                  <a:cubicBezTo>
                    <a:pt x="296" y="51"/>
                    <a:pt x="296" y="51"/>
                    <a:pt x="296" y="51"/>
                  </a:cubicBezTo>
                  <a:cubicBezTo>
                    <a:pt x="296" y="56"/>
                    <a:pt x="296" y="60"/>
                    <a:pt x="297" y="65"/>
                  </a:cubicBezTo>
                  <a:cubicBezTo>
                    <a:pt x="291" y="66"/>
                    <a:pt x="286" y="67"/>
                    <a:pt x="282" y="68"/>
                  </a:cubicBezTo>
                  <a:cubicBezTo>
                    <a:pt x="282" y="68"/>
                    <a:pt x="282" y="68"/>
                    <a:pt x="282" y="68"/>
                  </a:cubicBezTo>
                  <a:cubicBezTo>
                    <a:pt x="282" y="69"/>
                    <a:pt x="282" y="69"/>
                    <a:pt x="282" y="69"/>
                  </a:cubicBezTo>
                  <a:cubicBezTo>
                    <a:pt x="284" y="75"/>
                    <a:pt x="284" y="75"/>
                    <a:pt x="284" y="75"/>
                  </a:cubicBezTo>
                  <a:cubicBezTo>
                    <a:pt x="284" y="75"/>
                    <a:pt x="284" y="75"/>
                    <a:pt x="284" y="75"/>
                  </a:cubicBezTo>
                  <a:cubicBezTo>
                    <a:pt x="282" y="69"/>
                    <a:pt x="282" y="69"/>
                    <a:pt x="282" y="69"/>
                  </a:cubicBezTo>
                  <a:cubicBezTo>
                    <a:pt x="281" y="69"/>
                    <a:pt x="281" y="69"/>
                    <a:pt x="281" y="69"/>
                  </a:cubicBezTo>
                  <a:cubicBezTo>
                    <a:pt x="281" y="69"/>
                    <a:pt x="281" y="69"/>
                    <a:pt x="281" y="69"/>
                  </a:cubicBezTo>
                  <a:cubicBezTo>
                    <a:pt x="276" y="70"/>
                    <a:pt x="272" y="72"/>
                    <a:pt x="267" y="74"/>
                  </a:cubicBezTo>
                  <a:cubicBezTo>
                    <a:pt x="265" y="70"/>
                    <a:pt x="262" y="67"/>
                    <a:pt x="260" y="63"/>
                  </a:cubicBezTo>
                  <a:cubicBezTo>
                    <a:pt x="259" y="63"/>
                    <a:pt x="259" y="62"/>
                    <a:pt x="258" y="62"/>
                  </a:cubicBezTo>
                  <a:cubicBezTo>
                    <a:pt x="258" y="62"/>
                    <a:pt x="257" y="62"/>
                    <a:pt x="257" y="62"/>
                  </a:cubicBezTo>
                  <a:cubicBezTo>
                    <a:pt x="252" y="64"/>
                    <a:pt x="247" y="67"/>
                    <a:pt x="242" y="71"/>
                  </a:cubicBezTo>
                  <a:cubicBezTo>
                    <a:pt x="241" y="71"/>
                    <a:pt x="241" y="72"/>
                    <a:pt x="241" y="72"/>
                  </a:cubicBezTo>
                  <a:cubicBezTo>
                    <a:pt x="241" y="73"/>
                    <a:pt x="241" y="73"/>
                    <a:pt x="241" y="74"/>
                  </a:cubicBezTo>
                  <a:cubicBezTo>
                    <a:pt x="243" y="78"/>
                    <a:pt x="245" y="82"/>
                    <a:pt x="247" y="86"/>
                  </a:cubicBezTo>
                  <a:cubicBezTo>
                    <a:pt x="242" y="89"/>
                    <a:pt x="238" y="92"/>
                    <a:pt x="235" y="95"/>
                  </a:cubicBezTo>
                  <a:cubicBezTo>
                    <a:pt x="235" y="96"/>
                    <a:pt x="235" y="96"/>
                    <a:pt x="235" y="96"/>
                  </a:cubicBezTo>
                  <a:cubicBezTo>
                    <a:pt x="235" y="96"/>
                    <a:pt x="235" y="96"/>
                    <a:pt x="235" y="96"/>
                  </a:cubicBezTo>
                  <a:cubicBezTo>
                    <a:pt x="240" y="101"/>
                    <a:pt x="240" y="101"/>
                    <a:pt x="240" y="101"/>
                  </a:cubicBezTo>
                  <a:cubicBezTo>
                    <a:pt x="240" y="101"/>
                    <a:pt x="240" y="101"/>
                    <a:pt x="240" y="101"/>
                  </a:cubicBezTo>
                  <a:cubicBezTo>
                    <a:pt x="235" y="96"/>
                    <a:pt x="235" y="96"/>
                    <a:pt x="235" y="96"/>
                  </a:cubicBezTo>
                  <a:cubicBezTo>
                    <a:pt x="235" y="96"/>
                    <a:pt x="235" y="96"/>
                    <a:pt x="235" y="96"/>
                  </a:cubicBezTo>
                  <a:cubicBezTo>
                    <a:pt x="235" y="96"/>
                    <a:pt x="235" y="96"/>
                    <a:pt x="235" y="96"/>
                  </a:cubicBezTo>
                  <a:cubicBezTo>
                    <a:pt x="230" y="100"/>
                    <a:pt x="227" y="103"/>
                    <a:pt x="224" y="107"/>
                  </a:cubicBezTo>
                  <a:cubicBezTo>
                    <a:pt x="220" y="104"/>
                    <a:pt x="216" y="102"/>
                    <a:pt x="213" y="100"/>
                  </a:cubicBezTo>
                  <a:cubicBezTo>
                    <a:pt x="212" y="99"/>
                    <a:pt x="212" y="99"/>
                    <a:pt x="211" y="99"/>
                  </a:cubicBezTo>
                  <a:cubicBezTo>
                    <a:pt x="210" y="99"/>
                    <a:pt x="210" y="99"/>
                    <a:pt x="209" y="100"/>
                  </a:cubicBezTo>
                  <a:cubicBezTo>
                    <a:pt x="206" y="103"/>
                    <a:pt x="203" y="108"/>
                    <a:pt x="199" y="114"/>
                  </a:cubicBezTo>
                  <a:cubicBezTo>
                    <a:pt x="199" y="114"/>
                    <a:pt x="199" y="115"/>
                    <a:pt x="199" y="115"/>
                  </a:cubicBezTo>
                  <a:cubicBezTo>
                    <a:pt x="199" y="116"/>
                    <a:pt x="199" y="117"/>
                    <a:pt x="200" y="117"/>
                  </a:cubicBezTo>
                  <a:cubicBezTo>
                    <a:pt x="200" y="117"/>
                    <a:pt x="200" y="117"/>
                    <a:pt x="200" y="117"/>
                  </a:cubicBezTo>
                  <a:cubicBezTo>
                    <a:pt x="203" y="120"/>
                    <a:pt x="207" y="123"/>
                    <a:pt x="210" y="125"/>
                  </a:cubicBezTo>
                  <a:cubicBezTo>
                    <a:pt x="208" y="129"/>
                    <a:pt x="205" y="134"/>
                    <a:pt x="203" y="139"/>
                  </a:cubicBezTo>
                  <a:cubicBezTo>
                    <a:pt x="203" y="139"/>
                    <a:pt x="203" y="139"/>
                    <a:pt x="203" y="139"/>
                  </a:cubicBezTo>
                  <a:cubicBezTo>
                    <a:pt x="203" y="139"/>
                    <a:pt x="203" y="139"/>
                    <a:pt x="203" y="139"/>
                  </a:cubicBezTo>
                  <a:cubicBezTo>
                    <a:pt x="210" y="142"/>
                    <a:pt x="210" y="142"/>
                    <a:pt x="210" y="142"/>
                  </a:cubicBezTo>
                  <a:cubicBezTo>
                    <a:pt x="203" y="139"/>
                    <a:pt x="203" y="139"/>
                    <a:pt x="203" y="139"/>
                  </a:cubicBezTo>
                  <a:cubicBezTo>
                    <a:pt x="203" y="139"/>
                    <a:pt x="203" y="139"/>
                    <a:pt x="203" y="139"/>
                  </a:cubicBezTo>
                  <a:cubicBezTo>
                    <a:pt x="203" y="139"/>
                    <a:pt x="203" y="139"/>
                    <a:pt x="203" y="139"/>
                  </a:cubicBezTo>
                  <a:cubicBezTo>
                    <a:pt x="201" y="143"/>
                    <a:pt x="199" y="148"/>
                    <a:pt x="198" y="154"/>
                  </a:cubicBezTo>
                  <a:cubicBezTo>
                    <a:pt x="193" y="153"/>
                    <a:pt x="189" y="152"/>
                    <a:pt x="184" y="152"/>
                  </a:cubicBezTo>
                  <a:cubicBezTo>
                    <a:pt x="184" y="152"/>
                    <a:pt x="183" y="152"/>
                    <a:pt x="183" y="152"/>
                  </a:cubicBezTo>
                  <a:cubicBezTo>
                    <a:pt x="182" y="152"/>
                    <a:pt x="182" y="153"/>
                    <a:pt x="182" y="153"/>
                  </a:cubicBezTo>
                  <a:cubicBezTo>
                    <a:pt x="180" y="158"/>
                    <a:pt x="179" y="164"/>
                    <a:pt x="178" y="170"/>
                  </a:cubicBezTo>
                  <a:cubicBezTo>
                    <a:pt x="178" y="172"/>
                    <a:pt x="179" y="173"/>
                    <a:pt x="180" y="173"/>
                  </a:cubicBezTo>
                  <a:close/>
                  <a:moveTo>
                    <a:pt x="228" y="192"/>
                  </a:moveTo>
                  <a:cubicBezTo>
                    <a:pt x="228" y="140"/>
                    <a:pt x="271" y="98"/>
                    <a:pt x="322" y="98"/>
                  </a:cubicBezTo>
                  <a:cubicBezTo>
                    <a:pt x="374" y="98"/>
                    <a:pt x="416" y="140"/>
                    <a:pt x="416" y="192"/>
                  </a:cubicBezTo>
                  <a:cubicBezTo>
                    <a:pt x="416" y="244"/>
                    <a:pt x="374" y="286"/>
                    <a:pt x="322" y="286"/>
                  </a:cubicBezTo>
                  <a:cubicBezTo>
                    <a:pt x="271" y="286"/>
                    <a:pt x="228" y="244"/>
                    <a:pt x="228" y="192"/>
                  </a:cubicBezTo>
                  <a:close/>
                </a:path>
              </a:pathLst>
            </a:custGeom>
            <a:solidFill>
              <a:srgbClr val="FF9201"/>
            </a:solidFill>
            <a:ln>
              <a:noFill/>
            </a:ln>
            <a:extLst>
              <a:ext uri="{91240B29-F687-4F45-9708-019B960494DF}">
                <a14:hiddenLine xmlns:a14="http://schemas.microsoft.com/office/drawing/2010/main" w="9525">
                  <a:solidFill>
                    <a:srgbClr val="000000"/>
                  </a:solidFill>
                  <a:round/>
                  <a:headEnd/>
                  <a:tailEnd/>
                </a14:hiddenLine>
              </a:ext>
            </a:extLst>
          </p:spPr>
          <p:txBody>
            <a:bodyPr lIns="68589" tIns="34295" rIns="68589" bIns="3429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22" name="文本框 104"/>
            <p:cNvSpPr txBox="1">
              <a:spLocks noChangeArrowheads="1"/>
            </p:cNvSpPr>
            <p:nvPr/>
          </p:nvSpPr>
          <p:spPr bwMode="auto">
            <a:xfrm>
              <a:off x="1030614" y="2718935"/>
              <a:ext cx="375961" cy="35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100" b="0" i="0" u="none" strike="noStrike" kern="0" cap="none" spc="0" normalizeH="0" baseline="0" noProof="0" smtClean="0">
                  <a:ln>
                    <a:noFill/>
                  </a:ln>
                  <a:solidFill>
                    <a:sysClr val="window" lastClr="FFFFFF"/>
                  </a:solidFill>
                  <a:effectLst/>
                  <a:uLnTx/>
                  <a:uFillTx/>
                  <a:latin typeface="Calibri" pitchFamily="34" charset="0"/>
                  <a:ea typeface="微软雅黑" pitchFamily="34" charset="-122"/>
                </a:rPr>
                <a:t>02</a:t>
              </a:r>
              <a:endParaRPr kumimoji="0" lang="zh-CN" altLang="en-US" sz="2100" b="0" i="0" u="none" strike="noStrike" kern="0" cap="none" spc="0" normalizeH="0" baseline="0" noProof="0" smtClean="0">
                <a:ln>
                  <a:noFill/>
                </a:ln>
                <a:solidFill>
                  <a:sysClr val="window" lastClr="FFFFFF"/>
                </a:solidFill>
                <a:effectLst/>
                <a:uLnTx/>
                <a:uFillTx/>
                <a:latin typeface="Calibri" pitchFamily="34" charset="0"/>
                <a:ea typeface="微软雅黑" pitchFamily="34" charset="-122"/>
              </a:endParaRPr>
            </a:p>
          </p:txBody>
        </p:sp>
        <p:sp>
          <p:nvSpPr>
            <p:cNvPr id="123" name="TextBox 122"/>
            <p:cNvSpPr txBox="1"/>
            <p:nvPr/>
          </p:nvSpPr>
          <p:spPr>
            <a:xfrm>
              <a:off x="3131840" y="2787774"/>
              <a:ext cx="1990256" cy="500155"/>
            </a:xfrm>
            <a:prstGeom prst="rect">
              <a:avLst/>
            </a:prstGeom>
            <a:noFill/>
          </p:spPr>
          <p:txBody>
            <a:bodyPr wrap="square" lIns="68598" tIns="34299" rIns="68598" bIns="34299" rtlCol="0">
              <a:spAutoFit/>
            </a:bodyPr>
            <a:lstStyle/>
            <a:p>
              <a:r>
                <a:rPr lang="zh-CN" altLang="en-US" dirty="0" smtClean="0"/>
                <a:t>以</a:t>
              </a:r>
              <a:r>
                <a:rPr lang="zh-CN" altLang="en-US" dirty="0"/>
                <a:t>“三会一课”等党的组织生活为基本形式</a:t>
              </a:r>
            </a:p>
          </p:txBody>
        </p:sp>
      </p:grpSp>
      <p:grpSp>
        <p:nvGrpSpPr>
          <p:cNvPr id="128" name="组合 127"/>
          <p:cNvGrpSpPr/>
          <p:nvPr/>
        </p:nvGrpSpPr>
        <p:grpSpPr>
          <a:xfrm>
            <a:off x="6385619" y="3600085"/>
            <a:ext cx="4563539" cy="917814"/>
            <a:chOff x="794420" y="3585821"/>
            <a:chExt cx="4563539" cy="917814"/>
          </a:xfrm>
        </p:grpSpPr>
        <p:grpSp>
          <p:nvGrpSpPr>
            <p:cNvPr id="129" name="组合 58"/>
            <p:cNvGrpSpPr>
              <a:grpSpLocks/>
            </p:cNvGrpSpPr>
            <p:nvPr/>
          </p:nvGrpSpPr>
          <p:grpSpPr bwMode="auto">
            <a:xfrm>
              <a:off x="794420" y="3585821"/>
              <a:ext cx="4563539" cy="917814"/>
              <a:chOff x="2678521" y="2847139"/>
              <a:chExt cx="12011025" cy="2417231"/>
            </a:xfrm>
          </p:grpSpPr>
          <p:sp>
            <p:nvSpPr>
              <p:cNvPr id="134" name="Freeform 19"/>
              <p:cNvSpPr>
                <a:spLocks/>
              </p:cNvSpPr>
              <p:nvPr/>
            </p:nvSpPr>
            <p:spPr bwMode="auto">
              <a:xfrm>
                <a:off x="2678521" y="2856133"/>
                <a:ext cx="12011025" cy="2408237"/>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solidFill>
                <a:srgbClr val="FF0000"/>
              </a:solidFill>
              <a:ln w="28575" cap="flat">
                <a:gradFill>
                  <a:gsLst>
                    <a:gs pos="0">
                      <a:sysClr val="window" lastClr="FFFFFF"/>
                    </a:gs>
                    <a:gs pos="100000">
                      <a:srgbClr val="DDDDDD"/>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endParaRPr>
              </a:p>
            </p:txBody>
          </p:sp>
          <p:sp>
            <p:nvSpPr>
              <p:cNvPr id="135" name="Freeform 20"/>
              <p:cNvSpPr>
                <a:spLocks noEditPoints="1"/>
              </p:cNvSpPr>
              <p:nvPr/>
            </p:nvSpPr>
            <p:spPr bwMode="auto">
              <a:xfrm>
                <a:off x="2678521" y="2847139"/>
                <a:ext cx="6005513" cy="2408237"/>
              </a:xfrm>
              <a:custGeom>
                <a:avLst/>
                <a:gdLst>
                  <a:gd name="T0" fmla="*/ 1280 w 1600"/>
                  <a:gd name="T1" fmla="*/ 0 h 640"/>
                  <a:gd name="T2" fmla="*/ 320 w 1600"/>
                  <a:gd name="T3" fmla="*/ 0 h 640"/>
                  <a:gd name="T4" fmla="*/ 0 w 1600"/>
                  <a:gd name="T5" fmla="*/ 320 h 640"/>
                  <a:gd name="T6" fmla="*/ 320 w 1600"/>
                  <a:gd name="T7" fmla="*/ 640 h 640"/>
                  <a:gd name="T8" fmla="*/ 1280 w 1600"/>
                  <a:gd name="T9" fmla="*/ 640 h 640"/>
                  <a:gd name="T10" fmla="*/ 1600 w 1600"/>
                  <a:gd name="T11" fmla="*/ 320 h 640"/>
                  <a:gd name="T12" fmla="*/ 1280 w 1600"/>
                  <a:gd name="T13" fmla="*/ 0 h 640"/>
                  <a:gd name="T14" fmla="*/ 1493 w 1600"/>
                  <a:gd name="T15" fmla="*/ 365 h 640"/>
                  <a:gd name="T16" fmla="*/ 1435 w 1600"/>
                  <a:gd name="T17" fmla="*/ 385 h 640"/>
                  <a:gd name="T18" fmla="*/ 1427 w 1600"/>
                  <a:gd name="T19" fmla="*/ 381 h 640"/>
                  <a:gd name="T20" fmla="*/ 1416 w 1600"/>
                  <a:gd name="T21" fmla="*/ 320 h 640"/>
                  <a:gd name="T22" fmla="*/ 1427 w 1600"/>
                  <a:gd name="T23" fmla="*/ 259 h 640"/>
                  <a:gd name="T24" fmla="*/ 1435 w 1600"/>
                  <a:gd name="T25" fmla="*/ 255 h 640"/>
                  <a:gd name="T26" fmla="*/ 1493 w 1600"/>
                  <a:gd name="T27" fmla="*/ 275 h 640"/>
                  <a:gd name="T28" fmla="*/ 1541 w 1600"/>
                  <a:gd name="T29" fmla="*/ 316 h 640"/>
                  <a:gd name="T30" fmla="*/ 1541 w 1600"/>
                  <a:gd name="T31" fmla="*/ 324 h 640"/>
                  <a:gd name="T32" fmla="*/ 1493 w 1600"/>
                  <a:gd name="T33" fmla="*/ 365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0" h="640">
                    <a:moveTo>
                      <a:pt x="1280" y="0"/>
                    </a:moveTo>
                    <a:cubicBezTo>
                      <a:pt x="320" y="0"/>
                      <a:pt x="320" y="0"/>
                      <a:pt x="320" y="0"/>
                    </a:cubicBezTo>
                    <a:cubicBezTo>
                      <a:pt x="144" y="0"/>
                      <a:pt x="0" y="144"/>
                      <a:pt x="0" y="320"/>
                    </a:cubicBezTo>
                    <a:cubicBezTo>
                      <a:pt x="0" y="496"/>
                      <a:pt x="144" y="640"/>
                      <a:pt x="320" y="640"/>
                    </a:cubicBezTo>
                    <a:cubicBezTo>
                      <a:pt x="1280" y="640"/>
                      <a:pt x="1280" y="640"/>
                      <a:pt x="1280" y="640"/>
                    </a:cubicBezTo>
                    <a:cubicBezTo>
                      <a:pt x="1456" y="640"/>
                      <a:pt x="1600" y="496"/>
                      <a:pt x="1600" y="320"/>
                    </a:cubicBezTo>
                    <a:cubicBezTo>
                      <a:pt x="1600" y="144"/>
                      <a:pt x="1456" y="0"/>
                      <a:pt x="1280" y="0"/>
                    </a:cubicBezTo>
                    <a:close/>
                    <a:moveTo>
                      <a:pt x="1493" y="365"/>
                    </a:moveTo>
                    <a:cubicBezTo>
                      <a:pt x="1455" y="387"/>
                      <a:pt x="1435" y="385"/>
                      <a:pt x="1435" y="385"/>
                    </a:cubicBezTo>
                    <a:cubicBezTo>
                      <a:pt x="1432" y="385"/>
                      <a:pt x="1429" y="383"/>
                      <a:pt x="1427" y="381"/>
                    </a:cubicBezTo>
                    <a:cubicBezTo>
                      <a:pt x="1427" y="381"/>
                      <a:pt x="1416" y="364"/>
                      <a:pt x="1416" y="320"/>
                    </a:cubicBezTo>
                    <a:cubicBezTo>
                      <a:pt x="1416" y="276"/>
                      <a:pt x="1427" y="259"/>
                      <a:pt x="1427" y="259"/>
                    </a:cubicBezTo>
                    <a:cubicBezTo>
                      <a:pt x="1429" y="257"/>
                      <a:pt x="1432" y="255"/>
                      <a:pt x="1435" y="255"/>
                    </a:cubicBezTo>
                    <a:cubicBezTo>
                      <a:pt x="1435" y="255"/>
                      <a:pt x="1455" y="253"/>
                      <a:pt x="1493" y="275"/>
                    </a:cubicBezTo>
                    <a:cubicBezTo>
                      <a:pt x="1532" y="297"/>
                      <a:pt x="1541" y="316"/>
                      <a:pt x="1541" y="316"/>
                    </a:cubicBezTo>
                    <a:cubicBezTo>
                      <a:pt x="1542" y="318"/>
                      <a:pt x="1542" y="322"/>
                      <a:pt x="1541" y="324"/>
                    </a:cubicBezTo>
                    <a:cubicBezTo>
                      <a:pt x="1541" y="324"/>
                      <a:pt x="1532" y="343"/>
                      <a:pt x="1493" y="365"/>
                    </a:cubicBezTo>
                    <a:close/>
                  </a:path>
                </a:pathLst>
              </a:custGeom>
              <a:gradFill>
                <a:gsLst>
                  <a:gs pos="0">
                    <a:srgbClr val="DEDEDE"/>
                  </a:gs>
                  <a:gs pos="100000">
                    <a:srgbClr val="FBFBFB"/>
                  </a:gs>
                </a:gsLst>
                <a:lin ang="5400000" scaled="1"/>
              </a:gradFill>
              <a:ln w="31750" cap="flat">
                <a:gradFill>
                  <a:gsLst>
                    <a:gs pos="0">
                      <a:sysClr val="window" lastClr="FFFFFF"/>
                    </a:gs>
                    <a:gs pos="100000">
                      <a:srgbClr val="DDDDDD"/>
                    </a:gs>
                  </a:gsLst>
                  <a:lin ang="5400000" scaled="1"/>
                </a:gradFill>
                <a:prstDash val="solid"/>
                <a:miter lim="800000"/>
                <a:headEnd/>
                <a:tailEnd/>
              </a:ln>
              <a:effectLst>
                <a:outerShdw blurRad="228600" dist="101600" dir="5400000" algn="t" rotWithShape="0">
                  <a:sysClr val="windowText" lastClr="000000">
                    <a:lumMod val="85000"/>
                    <a:lumOff val="15000"/>
                    <a:alpha val="33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endParaRPr>
              </a:p>
            </p:txBody>
          </p:sp>
          <p:sp>
            <p:nvSpPr>
              <p:cNvPr id="136" name="椭圆 135"/>
              <p:cNvSpPr/>
              <p:nvPr/>
            </p:nvSpPr>
            <p:spPr>
              <a:xfrm>
                <a:off x="2834834" y="3000057"/>
                <a:ext cx="2102400" cy="2102400"/>
              </a:xfrm>
              <a:prstGeom prst="ellipse">
                <a:avLst/>
              </a:prstGeom>
              <a:gradFill>
                <a:gsLst>
                  <a:gs pos="0">
                    <a:srgbClr val="DDDDDD"/>
                  </a:gs>
                  <a:gs pos="100000">
                    <a:srgbClr val="FBFBFB"/>
                  </a:gs>
                </a:gsLst>
                <a:lin ang="5400000" scaled="1"/>
              </a:gradFill>
              <a:ln w="101600" cap="flat">
                <a:gradFill>
                  <a:gsLst>
                    <a:gs pos="0">
                      <a:srgbClr val="FDFDFD"/>
                    </a:gs>
                    <a:gs pos="100000">
                      <a:srgbClr val="DDDDDD"/>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a typeface="微软雅黑"/>
                </a:endParaRPr>
              </a:p>
            </p:txBody>
          </p:sp>
          <p:sp>
            <p:nvSpPr>
              <p:cNvPr id="137" name="Freeform 23"/>
              <p:cNvSpPr>
                <a:spLocks/>
              </p:cNvSpPr>
              <p:nvPr/>
            </p:nvSpPr>
            <p:spPr bwMode="auto">
              <a:xfrm>
                <a:off x="3298659" y="3423401"/>
                <a:ext cx="1174750" cy="1255712"/>
              </a:xfrm>
              <a:custGeom>
                <a:avLst/>
                <a:gdLst>
                  <a:gd name="T0" fmla="*/ 193 w 313"/>
                  <a:gd name="T1" fmla="*/ 279 h 334"/>
                  <a:gd name="T2" fmla="*/ 47 w 313"/>
                  <a:gd name="T3" fmla="*/ 330 h 334"/>
                  <a:gd name="T4" fmla="*/ 28 w 313"/>
                  <a:gd name="T5" fmla="*/ 319 h 334"/>
                  <a:gd name="T6" fmla="*/ 0 w 313"/>
                  <a:gd name="T7" fmla="*/ 167 h 334"/>
                  <a:gd name="T8" fmla="*/ 28 w 313"/>
                  <a:gd name="T9" fmla="*/ 15 h 334"/>
                  <a:gd name="T10" fmla="*/ 47 w 313"/>
                  <a:gd name="T11" fmla="*/ 4 h 334"/>
                  <a:gd name="T12" fmla="*/ 193 w 313"/>
                  <a:gd name="T13" fmla="*/ 55 h 334"/>
                  <a:gd name="T14" fmla="*/ 311 w 313"/>
                  <a:gd name="T15" fmla="*/ 156 h 334"/>
                  <a:gd name="T16" fmla="*/ 311 w 313"/>
                  <a:gd name="T17" fmla="*/ 178 h 334"/>
                  <a:gd name="T18" fmla="*/ 193 w 313"/>
                  <a:gd name="T19" fmla="*/ 27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334">
                    <a:moveTo>
                      <a:pt x="193" y="279"/>
                    </a:moveTo>
                    <a:cubicBezTo>
                      <a:pt x="98" y="334"/>
                      <a:pt x="47" y="330"/>
                      <a:pt x="47" y="330"/>
                    </a:cubicBezTo>
                    <a:cubicBezTo>
                      <a:pt x="40" y="329"/>
                      <a:pt x="32" y="325"/>
                      <a:pt x="28" y="319"/>
                    </a:cubicBezTo>
                    <a:cubicBezTo>
                      <a:pt x="28" y="319"/>
                      <a:pt x="0" y="277"/>
                      <a:pt x="0" y="167"/>
                    </a:cubicBezTo>
                    <a:cubicBezTo>
                      <a:pt x="0" y="57"/>
                      <a:pt x="28" y="15"/>
                      <a:pt x="28" y="15"/>
                    </a:cubicBezTo>
                    <a:cubicBezTo>
                      <a:pt x="32" y="9"/>
                      <a:pt x="40" y="5"/>
                      <a:pt x="47" y="4"/>
                    </a:cubicBezTo>
                    <a:cubicBezTo>
                      <a:pt x="47" y="4"/>
                      <a:pt x="98" y="0"/>
                      <a:pt x="193" y="55"/>
                    </a:cubicBezTo>
                    <a:cubicBezTo>
                      <a:pt x="289" y="110"/>
                      <a:pt x="311" y="156"/>
                      <a:pt x="311" y="156"/>
                    </a:cubicBezTo>
                    <a:cubicBezTo>
                      <a:pt x="313" y="162"/>
                      <a:pt x="313" y="172"/>
                      <a:pt x="311" y="178"/>
                    </a:cubicBezTo>
                    <a:cubicBezTo>
                      <a:pt x="311" y="178"/>
                      <a:pt x="289" y="224"/>
                      <a:pt x="193" y="279"/>
                    </a:cubicBezTo>
                    <a:close/>
                  </a:path>
                </a:pathLst>
              </a:custGeom>
              <a:solidFill>
                <a:srgbClr val="FF0000"/>
              </a:solidFill>
              <a:ln w="12700" cap="flat" cmpd="sng" algn="ctr">
                <a:noFill/>
                <a:prstDash val="solid"/>
                <a:miter lim="800000"/>
              </a:ln>
              <a:effectLst>
                <a:innerShdw blurRad="215900" dist="50800" dir="16200000">
                  <a:prstClr val="black">
                    <a:alpha val="42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a:cs typeface="+mn-cs"/>
                </a:endParaRPr>
              </a:p>
            </p:txBody>
          </p:sp>
        </p:grpSp>
        <p:sp>
          <p:nvSpPr>
            <p:cNvPr id="130" name="文本框 99"/>
            <p:cNvSpPr txBox="1">
              <a:spLocks noChangeArrowheads="1"/>
            </p:cNvSpPr>
            <p:nvPr/>
          </p:nvSpPr>
          <p:spPr bwMode="auto">
            <a:xfrm>
              <a:off x="3249459" y="3651870"/>
              <a:ext cx="1061847" cy="34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zh-CN" altLang="en-US" sz="1800" b="1" dirty="0">
                  <a:effectLst>
                    <a:outerShdw blurRad="38100" dist="38100" dir="2700000" algn="tl">
                      <a:srgbClr val="000000">
                        <a:alpha val="43137"/>
                      </a:srgbClr>
                    </a:outerShdw>
                  </a:effectLst>
                </a:rPr>
                <a:t>基本依托</a:t>
              </a:r>
            </a:p>
          </p:txBody>
        </p:sp>
        <p:sp>
          <p:nvSpPr>
            <p:cNvPr id="131" name="Freeform 10"/>
            <p:cNvSpPr>
              <a:spLocks noEditPoints="1"/>
            </p:cNvSpPr>
            <p:nvPr/>
          </p:nvSpPr>
          <p:spPr bwMode="auto">
            <a:xfrm>
              <a:off x="1963475" y="3927156"/>
              <a:ext cx="465889" cy="354340"/>
            </a:xfrm>
            <a:custGeom>
              <a:avLst/>
              <a:gdLst>
                <a:gd name="T0" fmla="*/ 342000 w 500"/>
                <a:gd name="T1" fmla="*/ 0 h 327"/>
                <a:gd name="T2" fmla="*/ 192888 w 500"/>
                <a:gd name="T3" fmla="*/ 92075 h 327"/>
                <a:gd name="T4" fmla="*/ 192888 w 500"/>
                <a:gd name="T5" fmla="*/ 30163 h 327"/>
                <a:gd name="T6" fmla="*/ 124488 w 500"/>
                <a:gd name="T7" fmla="*/ 30163 h 327"/>
                <a:gd name="T8" fmla="*/ 124488 w 500"/>
                <a:gd name="T9" fmla="*/ 133350 h 327"/>
                <a:gd name="T10" fmla="*/ 0 w 500"/>
                <a:gd name="T11" fmla="*/ 209550 h 327"/>
                <a:gd name="T12" fmla="*/ 0 w 500"/>
                <a:gd name="T13" fmla="*/ 212725 h 327"/>
                <a:gd name="T14" fmla="*/ 73872 w 500"/>
                <a:gd name="T15" fmla="*/ 212725 h 327"/>
                <a:gd name="T16" fmla="*/ 342000 w 500"/>
                <a:gd name="T17" fmla="*/ 49213 h 327"/>
                <a:gd name="T18" fmla="*/ 610128 w 500"/>
                <a:gd name="T19" fmla="*/ 212725 h 327"/>
                <a:gd name="T20" fmla="*/ 684000 w 500"/>
                <a:gd name="T21" fmla="*/ 212725 h 327"/>
                <a:gd name="T22" fmla="*/ 684000 w 500"/>
                <a:gd name="T23" fmla="*/ 207963 h 327"/>
                <a:gd name="T24" fmla="*/ 342000 w 500"/>
                <a:gd name="T25" fmla="*/ 0 h 327"/>
                <a:gd name="T26" fmla="*/ 101232 w 500"/>
                <a:gd name="T27" fmla="*/ 242888 h 327"/>
                <a:gd name="T28" fmla="*/ 101232 w 500"/>
                <a:gd name="T29" fmla="*/ 519113 h 327"/>
                <a:gd name="T30" fmla="*/ 238032 w 500"/>
                <a:gd name="T31" fmla="*/ 519113 h 327"/>
                <a:gd name="T32" fmla="*/ 238032 w 500"/>
                <a:gd name="T33" fmla="*/ 355600 h 327"/>
                <a:gd name="T34" fmla="*/ 445968 w 500"/>
                <a:gd name="T35" fmla="*/ 355600 h 327"/>
                <a:gd name="T36" fmla="*/ 445968 w 500"/>
                <a:gd name="T37" fmla="*/ 519113 h 327"/>
                <a:gd name="T38" fmla="*/ 582768 w 500"/>
                <a:gd name="T39" fmla="*/ 519113 h 327"/>
                <a:gd name="T40" fmla="*/ 582768 w 500"/>
                <a:gd name="T41" fmla="*/ 242888 h 327"/>
                <a:gd name="T42" fmla="*/ 342000 w 500"/>
                <a:gd name="T43" fmla="*/ 98425 h 327"/>
                <a:gd name="T44" fmla="*/ 101232 w 500"/>
                <a:gd name="T45" fmla="*/ 242888 h 3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0" h="327">
                  <a:moveTo>
                    <a:pt x="250" y="0"/>
                  </a:moveTo>
                  <a:lnTo>
                    <a:pt x="141" y="58"/>
                  </a:lnTo>
                  <a:lnTo>
                    <a:pt x="141" y="19"/>
                  </a:lnTo>
                  <a:lnTo>
                    <a:pt x="91" y="19"/>
                  </a:lnTo>
                  <a:lnTo>
                    <a:pt x="91" y="84"/>
                  </a:lnTo>
                  <a:lnTo>
                    <a:pt x="0" y="132"/>
                  </a:lnTo>
                  <a:lnTo>
                    <a:pt x="0" y="134"/>
                  </a:lnTo>
                  <a:lnTo>
                    <a:pt x="54" y="134"/>
                  </a:lnTo>
                  <a:lnTo>
                    <a:pt x="250" y="31"/>
                  </a:lnTo>
                  <a:lnTo>
                    <a:pt x="446" y="134"/>
                  </a:lnTo>
                  <a:lnTo>
                    <a:pt x="500" y="134"/>
                  </a:lnTo>
                  <a:lnTo>
                    <a:pt x="500" y="131"/>
                  </a:lnTo>
                  <a:lnTo>
                    <a:pt x="250" y="0"/>
                  </a:lnTo>
                  <a:close/>
                  <a:moveTo>
                    <a:pt x="74" y="153"/>
                  </a:moveTo>
                  <a:lnTo>
                    <a:pt x="74" y="327"/>
                  </a:lnTo>
                  <a:lnTo>
                    <a:pt x="174" y="327"/>
                  </a:lnTo>
                  <a:lnTo>
                    <a:pt x="174" y="224"/>
                  </a:lnTo>
                  <a:lnTo>
                    <a:pt x="326" y="224"/>
                  </a:lnTo>
                  <a:lnTo>
                    <a:pt x="326" y="327"/>
                  </a:lnTo>
                  <a:lnTo>
                    <a:pt x="426" y="327"/>
                  </a:lnTo>
                  <a:lnTo>
                    <a:pt x="426" y="153"/>
                  </a:lnTo>
                  <a:lnTo>
                    <a:pt x="250" y="62"/>
                  </a:lnTo>
                  <a:lnTo>
                    <a:pt x="74" y="15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68589" tIns="34295" rIns="68589" bIns="3429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32" name="文本框 105"/>
            <p:cNvSpPr txBox="1">
              <a:spLocks noChangeArrowheads="1"/>
            </p:cNvSpPr>
            <p:nvPr/>
          </p:nvSpPr>
          <p:spPr bwMode="auto">
            <a:xfrm>
              <a:off x="1034948" y="3851304"/>
              <a:ext cx="374878" cy="35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100" b="0" i="0" u="none" strike="noStrike" kern="0" cap="none" spc="0" normalizeH="0" baseline="0" noProof="0" smtClean="0">
                  <a:ln>
                    <a:noFill/>
                  </a:ln>
                  <a:solidFill>
                    <a:sysClr val="window" lastClr="FFFFFF"/>
                  </a:solidFill>
                  <a:effectLst/>
                  <a:uLnTx/>
                  <a:uFillTx/>
                  <a:latin typeface="Calibri" pitchFamily="34" charset="0"/>
                  <a:ea typeface="微软雅黑" pitchFamily="34" charset="-122"/>
                </a:rPr>
                <a:t>03</a:t>
              </a:r>
              <a:endParaRPr kumimoji="0" lang="zh-CN" altLang="en-US" sz="2100" b="0" i="0" u="none" strike="noStrike" kern="0" cap="none" spc="0" normalizeH="0" baseline="0" noProof="0" smtClean="0">
                <a:ln>
                  <a:noFill/>
                </a:ln>
                <a:solidFill>
                  <a:sysClr val="window" lastClr="FFFFFF"/>
                </a:solidFill>
                <a:effectLst/>
                <a:uLnTx/>
                <a:uFillTx/>
                <a:latin typeface="Calibri" pitchFamily="34" charset="0"/>
                <a:ea typeface="微软雅黑" pitchFamily="34" charset="-122"/>
              </a:endParaRPr>
            </a:p>
          </p:txBody>
        </p:sp>
        <p:sp>
          <p:nvSpPr>
            <p:cNvPr id="133" name="TextBox 132"/>
            <p:cNvSpPr txBox="1"/>
            <p:nvPr/>
          </p:nvSpPr>
          <p:spPr>
            <a:xfrm>
              <a:off x="3157808" y="3939902"/>
              <a:ext cx="1918248" cy="500155"/>
            </a:xfrm>
            <a:prstGeom prst="rect">
              <a:avLst/>
            </a:prstGeom>
            <a:noFill/>
          </p:spPr>
          <p:txBody>
            <a:bodyPr wrap="square" lIns="68598" tIns="34299" rIns="68598" bIns="34299" rtlCol="0">
              <a:spAutoFit/>
            </a:bodyPr>
            <a:lstStyle/>
            <a:p>
              <a:r>
                <a:rPr lang="zh-CN" altLang="en-US" dirty="0"/>
                <a:t>以落实党员教育管理制度为基本依托</a:t>
              </a:r>
            </a:p>
          </p:txBody>
        </p:sp>
      </p:grpSp>
    </p:spTree>
    <p:extLst>
      <p:ext uri="{BB962C8B-B14F-4D97-AF65-F5344CB8AC3E}">
        <p14:creationId xmlns:p14="http://schemas.microsoft.com/office/powerpoint/2010/main" val="1962219993"/>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par>
                                    <p:cTn id="8" presetID="22" presetClass="entr" presetSubtype="2" fill="hold" grpId="0" nodeType="withEffect">
                                      <p:stCondLst>
                                        <p:cond delay="1000"/>
                                      </p:stCondLst>
                                      <p:childTnLst>
                                        <p:set>
                                          <p:cBhvr>
                                            <p:cTn id="9" dur="1" fill="hold">
                                              <p:stCondLst>
                                                <p:cond delay="0"/>
                                              </p:stCondLst>
                                            </p:cTn>
                                            <p:tgtEl>
                                              <p:spTgt spid="31"/>
                                            </p:tgtEl>
                                            <p:attrNameLst>
                                              <p:attrName>style.visibility</p:attrName>
                                            </p:attrNameLst>
                                          </p:cBhvr>
                                          <p:to>
                                            <p:strVal val="visible"/>
                                          </p:to>
                                        </p:set>
                                        <p:animEffect transition="in" filter="wipe(right)">
                                          <p:cBhvr>
                                            <p:cTn id="10" dur="500"/>
                                            <p:tgtEl>
                                              <p:spTgt spid="31"/>
                                            </p:tgtEl>
                                          </p:cBhvr>
                                        </p:animEffect>
                                      </p:childTnLst>
                                    </p:cTn>
                                  </p:par>
                                  <p:par>
                                    <p:cTn id="11" presetID="22" presetClass="entr" presetSubtype="2" fill="hold" grpId="0" nodeType="withEffect">
                                      <p:stCondLst>
                                        <p:cond delay="1500"/>
                                      </p:stCondLst>
                                      <p:childTnLst>
                                        <p:set>
                                          <p:cBhvr>
                                            <p:cTn id="12" dur="1" fill="hold">
                                              <p:stCondLst>
                                                <p:cond delay="0"/>
                                              </p:stCondLst>
                                            </p:cTn>
                                            <p:tgtEl>
                                              <p:spTgt spid="32"/>
                                            </p:tgtEl>
                                            <p:attrNameLst>
                                              <p:attrName>style.visibility</p:attrName>
                                            </p:attrNameLst>
                                          </p:cBhvr>
                                          <p:to>
                                            <p:strVal val="visible"/>
                                          </p:to>
                                        </p:set>
                                        <p:animEffect transition="in" filter="wipe(right)">
                                          <p:cBhvr>
                                            <p:cTn id="13" dur="500"/>
                                            <p:tgtEl>
                                              <p:spTgt spid="32"/>
                                            </p:tgtEl>
                                          </p:cBhvr>
                                        </p:animEffect>
                                      </p:childTnLst>
                                    </p:cTn>
                                  </p:par>
                                  <p:par>
                                    <p:cTn id="14" presetID="22" presetClass="entr" presetSubtype="2" fill="hold" grpId="0" nodeType="withEffect">
                                      <p:stCondLst>
                                        <p:cond delay="2000"/>
                                      </p:stCondLst>
                                      <p:childTnLst>
                                        <p:set>
                                          <p:cBhvr>
                                            <p:cTn id="15" dur="1" fill="hold">
                                              <p:stCondLst>
                                                <p:cond delay="0"/>
                                              </p:stCondLst>
                                            </p:cTn>
                                            <p:tgtEl>
                                              <p:spTgt spid="30"/>
                                            </p:tgtEl>
                                            <p:attrNameLst>
                                              <p:attrName>style.visibility</p:attrName>
                                            </p:attrNameLst>
                                          </p:cBhvr>
                                          <p:to>
                                            <p:strVal val="visible"/>
                                          </p:to>
                                        </p:set>
                                        <p:animEffect transition="in" filter="wipe(right)">
                                          <p:cBhvr>
                                            <p:cTn id="16" dur="500"/>
                                            <p:tgtEl>
                                              <p:spTgt spid="30"/>
                                            </p:tgtEl>
                                          </p:cBhvr>
                                        </p:animEffect>
                                      </p:childTnLst>
                                    </p:cTn>
                                  </p:par>
                                  <p:par>
                                    <p:cTn id="17" presetID="42" presetClass="entr" presetSubtype="0" fill="hold" nodeType="withEffect">
                                      <p:stCondLst>
                                        <p:cond delay="250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250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250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par>
                              <p:cTn id="36" fill="hold">
                                <p:stCondLst>
                                  <p:cond delay="4000"/>
                                </p:stCondLst>
                                <p:childTnLst>
                                  <p:par>
                                    <p:cTn id="37" presetID="2" presetClass="entr" presetSubtype="8" fill="hold" nodeType="afterEffect" p14:presetBounceEnd="58000">
                                      <p:stCondLst>
                                        <p:cond delay="0"/>
                                      </p:stCondLst>
                                      <p:childTnLst>
                                        <p:set>
                                          <p:cBhvr>
                                            <p:cTn id="38" dur="1" fill="hold">
                                              <p:stCondLst>
                                                <p:cond delay="0"/>
                                              </p:stCondLst>
                                            </p:cTn>
                                            <p:tgtEl>
                                              <p:spTgt spid="108"/>
                                            </p:tgtEl>
                                            <p:attrNameLst>
                                              <p:attrName>style.visibility</p:attrName>
                                            </p:attrNameLst>
                                          </p:cBhvr>
                                          <p:to>
                                            <p:strVal val="visible"/>
                                          </p:to>
                                        </p:set>
                                        <p:anim calcmode="lin" valueType="num" p14:bounceEnd="58000">
                                          <p:cBhvr additive="base">
                                            <p:cTn id="39" dur="500" fill="hold"/>
                                            <p:tgtEl>
                                              <p:spTgt spid="108"/>
                                            </p:tgtEl>
                                            <p:attrNameLst>
                                              <p:attrName>ppt_x</p:attrName>
                                            </p:attrNameLst>
                                          </p:cBhvr>
                                          <p:tavLst>
                                            <p:tav tm="0">
                                              <p:val>
                                                <p:strVal val="0-#ppt_w/2"/>
                                              </p:val>
                                            </p:tav>
                                            <p:tav tm="100000">
                                              <p:val>
                                                <p:strVal val="#ppt_x"/>
                                              </p:val>
                                            </p:tav>
                                          </p:tavLst>
                                        </p:anim>
                                        <p:anim calcmode="lin" valueType="num" p14:bounceEnd="58000">
                                          <p:cBhvr additive="base">
                                            <p:cTn id="40" dur="500" fill="hold"/>
                                            <p:tgtEl>
                                              <p:spTgt spid="10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14:presetBounceEnd="58000">
                                      <p:stCondLst>
                                        <p:cond delay="200"/>
                                      </p:stCondLst>
                                      <p:childTnLst>
                                        <p:set>
                                          <p:cBhvr>
                                            <p:cTn id="42" dur="1" fill="hold">
                                              <p:stCondLst>
                                                <p:cond delay="0"/>
                                              </p:stCondLst>
                                            </p:cTn>
                                            <p:tgtEl>
                                              <p:spTgt spid="118"/>
                                            </p:tgtEl>
                                            <p:attrNameLst>
                                              <p:attrName>style.visibility</p:attrName>
                                            </p:attrNameLst>
                                          </p:cBhvr>
                                          <p:to>
                                            <p:strVal val="visible"/>
                                          </p:to>
                                        </p:set>
                                        <p:anim calcmode="lin" valueType="num" p14:bounceEnd="58000">
                                          <p:cBhvr additive="base">
                                            <p:cTn id="43" dur="500" fill="hold"/>
                                            <p:tgtEl>
                                              <p:spTgt spid="118"/>
                                            </p:tgtEl>
                                            <p:attrNameLst>
                                              <p:attrName>ppt_x</p:attrName>
                                            </p:attrNameLst>
                                          </p:cBhvr>
                                          <p:tavLst>
                                            <p:tav tm="0">
                                              <p:val>
                                                <p:strVal val="0-#ppt_w/2"/>
                                              </p:val>
                                            </p:tav>
                                            <p:tav tm="100000">
                                              <p:val>
                                                <p:strVal val="#ppt_x"/>
                                              </p:val>
                                            </p:tav>
                                          </p:tavLst>
                                        </p:anim>
                                        <p:anim calcmode="lin" valueType="num" p14:bounceEnd="58000">
                                          <p:cBhvr additive="base">
                                            <p:cTn id="44" dur="500" fill="hold"/>
                                            <p:tgtEl>
                                              <p:spTgt spid="118"/>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14:presetBounceEnd="58000">
                                      <p:stCondLst>
                                        <p:cond delay="400"/>
                                      </p:stCondLst>
                                      <p:childTnLst>
                                        <p:set>
                                          <p:cBhvr>
                                            <p:cTn id="46" dur="1" fill="hold">
                                              <p:stCondLst>
                                                <p:cond delay="0"/>
                                              </p:stCondLst>
                                            </p:cTn>
                                            <p:tgtEl>
                                              <p:spTgt spid="128"/>
                                            </p:tgtEl>
                                            <p:attrNameLst>
                                              <p:attrName>style.visibility</p:attrName>
                                            </p:attrNameLst>
                                          </p:cBhvr>
                                          <p:to>
                                            <p:strVal val="visible"/>
                                          </p:to>
                                        </p:set>
                                        <p:anim calcmode="lin" valueType="num" p14:bounceEnd="58000">
                                          <p:cBhvr additive="base">
                                            <p:cTn id="47" dur="500" fill="hold"/>
                                            <p:tgtEl>
                                              <p:spTgt spid="128"/>
                                            </p:tgtEl>
                                            <p:attrNameLst>
                                              <p:attrName>ppt_x</p:attrName>
                                            </p:attrNameLst>
                                          </p:cBhvr>
                                          <p:tavLst>
                                            <p:tav tm="0">
                                              <p:val>
                                                <p:strVal val="0-#ppt_w/2"/>
                                              </p:val>
                                            </p:tav>
                                            <p:tav tm="100000">
                                              <p:val>
                                                <p:strVal val="#ppt_x"/>
                                              </p:val>
                                            </p:tav>
                                          </p:tavLst>
                                        </p:anim>
                                        <p:anim calcmode="lin" valueType="num" p14:bounceEnd="58000">
                                          <p:cBhvr additive="base">
                                            <p:cTn id="48" dur="500" fill="hold"/>
                                            <p:tgtEl>
                                              <p:spTgt spid="128"/>
                                            </p:tgtEl>
                                            <p:attrNameLst>
                                              <p:attrName>ppt_y</p:attrName>
                                            </p:attrNameLst>
                                          </p:cBhvr>
                                          <p:tavLst>
                                            <p:tav tm="0">
                                              <p:val>
                                                <p:strVal val="#ppt_y"/>
                                              </p:val>
                                            </p:tav>
                                            <p:tav tm="100000">
                                              <p:val>
                                                <p:strVal val="#ppt_y"/>
                                              </p:val>
                                            </p:tav>
                                          </p:tavLst>
                                        </p:anim>
                                      </p:childTnLst>
                                    </p:cTn>
                                  </p:par>
                                  <p:par>
                                    <p:cTn id="49" presetID="10"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childTnLst>
                              </p:cTn>
                            </p:par>
                            <p:par>
                              <p:cTn id="52" fill="hold">
                                <p:stCondLst>
                                  <p:cond delay="4900"/>
                                </p:stCondLst>
                                <p:childTnLst>
                                  <p:par>
                                    <p:cTn id="53" presetID="10" presetClass="entr" presetSubtype="0"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childTnLst>
                              </p:cTn>
                            </p:par>
                            <p:par>
                              <p:cTn id="56" fill="hold">
                                <p:stCondLst>
                                  <p:cond delay="5400"/>
                                </p:stCondLst>
                                <p:childTnLst>
                                  <p:par>
                                    <p:cTn id="57" presetID="2" presetClass="entr" presetSubtype="2" fill="hold" grpId="0" nodeType="afterEffect">
                                      <p:stCondLst>
                                        <p:cond delay="0"/>
                                      </p:stCondLst>
                                      <p:childTnLst>
                                        <p:set>
                                          <p:cBhvr>
                                            <p:cTn id="58" dur="1" fill="hold">
                                              <p:stCondLst>
                                                <p:cond delay="0"/>
                                              </p:stCondLst>
                                            </p:cTn>
                                            <p:tgtEl>
                                              <p:spTgt spid="75"/>
                                            </p:tgtEl>
                                            <p:attrNameLst>
                                              <p:attrName>style.visibility</p:attrName>
                                            </p:attrNameLst>
                                          </p:cBhvr>
                                          <p:to>
                                            <p:strVal val="visible"/>
                                          </p:to>
                                        </p:set>
                                        <p:anim calcmode="lin" valueType="num">
                                          <p:cBhvr additive="base">
                                            <p:cTn id="59" dur="300" fill="hold"/>
                                            <p:tgtEl>
                                              <p:spTgt spid="75"/>
                                            </p:tgtEl>
                                            <p:attrNameLst>
                                              <p:attrName>ppt_x</p:attrName>
                                            </p:attrNameLst>
                                          </p:cBhvr>
                                          <p:tavLst>
                                            <p:tav tm="0">
                                              <p:val>
                                                <p:strVal val="1+#ppt_w/2"/>
                                              </p:val>
                                            </p:tav>
                                            <p:tav tm="100000">
                                              <p:val>
                                                <p:strVal val="#ppt_x"/>
                                              </p:val>
                                            </p:tav>
                                          </p:tavLst>
                                        </p:anim>
                                        <p:anim calcmode="lin" valueType="num">
                                          <p:cBhvr additive="base">
                                            <p:cTn id="60" dur="300" fill="hold"/>
                                            <p:tgtEl>
                                              <p:spTgt spid="75"/>
                                            </p:tgtEl>
                                            <p:attrNameLst>
                                              <p:attrName>ppt_y</p:attrName>
                                            </p:attrNameLst>
                                          </p:cBhvr>
                                          <p:tavLst>
                                            <p:tav tm="0">
                                              <p:val>
                                                <p:strVal val="#ppt_y"/>
                                              </p:val>
                                            </p:tav>
                                            <p:tav tm="100000">
                                              <p:val>
                                                <p:strVal val="#ppt_y"/>
                                              </p:val>
                                            </p:tav>
                                          </p:tavLst>
                                        </p:anim>
                                      </p:childTnLst>
                                    </p:cTn>
                                  </p:par>
                                </p:childTnLst>
                              </p:cTn>
                            </p:par>
                            <p:par>
                              <p:cTn id="61" fill="hold">
                                <p:stCondLst>
                                  <p:cond delay="5700"/>
                                </p:stCondLst>
                                <p:childTnLst>
                                  <p:par>
                                    <p:cTn id="62" presetID="2" presetClass="entr" presetSubtype="2" fill="hold" grpId="0" nodeType="afterEffect">
                                      <p:stCondLst>
                                        <p:cond delay="0"/>
                                      </p:stCondLst>
                                      <p:childTnLst>
                                        <p:set>
                                          <p:cBhvr>
                                            <p:cTn id="63" dur="1" fill="hold">
                                              <p:stCondLst>
                                                <p:cond delay="0"/>
                                              </p:stCondLst>
                                            </p:cTn>
                                            <p:tgtEl>
                                              <p:spTgt spid="74"/>
                                            </p:tgtEl>
                                            <p:attrNameLst>
                                              <p:attrName>style.visibility</p:attrName>
                                            </p:attrNameLst>
                                          </p:cBhvr>
                                          <p:to>
                                            <p:strVal val="visible"/>
                                          </p:to>
                                        </p:set>
                                        <p:anim calcmode="lin" valueType="num">
                                          <p:cBhvr additive="base">
                                            <p:cTn id="64" dur="300" fill="hold"/>
                                            <p:tgtEl>
                                              <p:spTgt spid="74"/>
                                            </p:tgtEl>
                                            <p:attrNameLst>
                                              <p:attrName>ppt_x</p:attrName>
                                            </p:attrNameLst>
                                          </p:cBhvr>
                                          <p:tavLst>
                                            <p:tav tm="0">
                                              <p:val>
                                                <p:strVal val="1+#ppt_w/2"/>
                                              </p:val>
                                            </p:tav>
                                            <p:tav tm="100000">
                                              <p:val>
                                                <p:strVal val="#ppt_x"/>
                                              </p:val>
                                            </p:tav>
                                          </p:tavLst>
                                        </p:anim>
                                        <p:anim calcmode="lin" valueType="num">
                                          <p:cBhvr additive="base">
                                            <p:cTn id="65" dur="300" fill="hold"/>
                                            <p:tgtEl>
                                              <p:spTgt spid="74"/>
                                            </p:tgtEl>
                                            <p:attrNameLst>
                                              <p:attrName>ppt_y</p:attrName>
                                            </p:attrNameLst>
                                          </p:cBhvr>
                                          <p:tavLst>
                                            <p:tav tm="0">
                                              <p:val>
                                                <p:strVal val="#ppt_y"/>
                                              </p:val>
                                            </p:tav>
                                            <p:tav tm="100000">
                                              <p:val>
                                                <p:strVal val="#ppt_y"/>
                                              </p:val>
                                            </p:tav>
                                          </p:tavLst>
                                        </p:anim>
                                      </p:childTnLst>
                                    </p:cTn>
                                  </p:par>
                                  <p:par>
                                    <p:cTn id="66" presetID="10" presetClass="entr" presetSubtype="0" fill="hold" nodeType="withEffect">
                                      <p:stCondLst>
                                        <p:cond delay="0"/>
                                      </p:stCondLst>
                                      <p:childTnLst>
                                        <p:set>
                                          <p:cBhvr>
                                            <p:cTn id="67" dur="1" fill="hold">
                                              <p:stCondLst>
                                                <p:cond delay="0"/>
                                              </p:stCondLst>
                                            </p:cTn>
                                            <p:tgtEl>
                                              <p:spTgt spid="70"/>
                                            </p:tgtEl>
                                            <p:attrNameLst>
                                              <p:attrName>style.visibility</p:attrName>
                                            </p:attrNameLst>
                                          </p:cBhvr>
                                          <p:to>
                                            <p:strVal val="visible"/>
                                          </p:to>
                                        </p:set>
                                        <p:animEffect transition="in" filter="fade">
                                          <p:cBhvr>
                                            <p:cTn id="68"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44" grpId="0" animBg="1"/>
          <p:bldP spid="45" grpId="0" animBg="1"/>
          <p:bldP spid="74" grpId="0"/>
          <p:bldP spid="75" grpId="0"/>
          <p:bldP spid="7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par>
                                    <p:cTn id="8" presetID="22" presetClass="entr" presetSubtype="2" fill="hold" grpId="0" nodeType="withEffect">
                                      <p:stCondLst>
                                        <p:cond delay="1000"/>
                                      </p:stCondLst>
                                      <p:childTnLst>
                                        <p:set>
                                          <p:cBhvr>
                                            <p:cTn id="9" dur="1" fill="hold">
                                              <p:stCondLst>
                                                <p:cond delay="0"/>
                                              </p:stCondLst>
                                            </p:cTn>
                                            <p:tgtEl>
                                              <p:spTgt spid="31"/>
                                            </p:tgtEl>
                                            <p:attrNameLst>
                                              <p:attrName>style.visibility</p:attrName>
                                            </p:attrNameLst>
                                          </p:cBhvr>
                                          <p:to>
                                            <p:strVal val="visible"/>
                                          </p:to>
                                        </p:set>
                                        <p:animEffect transition="in" filter="wipe(right)">
                                          <p:cBhvr>
                                            <p:cTn id="10" dur="500"/>
                                            <p:tgtEl>
                                              <p:spTgt spid="31"/>
                                            </p:tgtEl>
                                          </p:cBhvr>
                                        </p:animEffect>
                                      </p:childTnLst>
                                    </p:cTn>
                                  </p:par>
                                  <p:par>
                                    <p:cTn id="11" presetID="22" presetClass="entr" presetSubtype="2" fill="hold" grpId="0" nodeType="withEffect">
                                      <p:stCondLst>
                                        <p:cond delay="1500"/>
                                      </p:stCondLst>
                                      <p:childTnLst>
                                        <p:set>
                                          <p:cBhvr>
                                            <p:cTn id="12" dur="1" fill="hold">
                                              <p:stCondLst>
                                                <p:cond delay="0"/>
                                              </p:stCondLst>
                                            </p:cTn>
                                            <p:tgtEl>
                                              <p:spTgt spid="32"/>
                                            </p:tgtEl>
                                            <p:attrNameLst>
                                              <p:attrName>style.visibility</p:attrName>
                                            </p:attrNameLst>
                                          </p:cBhvr>
                                          <p:to>
                                            <p:strVal val="visible"/>
                                          </p:to>
                                        </p:set>
                                        <p:animEffect transition="in" filter="wipe(right)">
                                          <p:cBhvr>
                                            <p:cTn id="13" dur="500"/>
                                            <p:tgtEl>
                                              <p:spTgt spid="32"/>
                                            </p:tgtEl>
                                          </p:cBhvr>
                                        </p:animEffect>
                                      </p:childTnLst>
                                    </p:cTn>
                                  </p:par>
                                  <p:par>
                                    <p:cTn id="14" presetID="22" presetClass="entr" presetSubtype="2" fill="hold" grpId="0" nodeType="withEffect">
                                      <p:stCondLst>
                                        <p:cond delay="2000"/>
                                      </p:stCondLst>
                                      <p:childTnLst>
                                        <p:set>
                                          <p:cBhvr>
                                            <p:cTn id="15" dur="1" fill="hold">
                                              <p:stCondLst>
                                                <p:cond delay="0"/>
                                              </p:stCondLst>
                                            </p:cTn>
                                            <p:tgtEl>
                                              <p:spTgt spid="30"/>
                                            </p:tgtEl>
                                            <p:attrNameLst>
                                              <p:attrName>style.visibility</p:attrName>
                                            </p:attrNameLst>
                                          </p:cBhvr>
                                          <p:to>
                                            <p:strVal val="visible"/>
                                          </p:to>
                                        </p:set>
                                        <p:animEffect transition="in" filter="wipe(right)">
                                          <p:cBhvr>
                                            <p:cTn id="16" dur="500"/>
                                            <p:tgtEl>
                                              <p:spTgt spid="30"/>
                                            </p:tgtEl>
                                          </p:cBhvr>
                                        </p:animEffect>
                                      </p:childTnLst>
                                    </p:cTn>
                                  </p:par>
                                  <p:par>
                                    <p:cTn id="17" presetID="42" presetClass="entr" presetSubtype="0" fill="hold" nodeType="withEffect">
                                      <p:stCondLst>
                                        <p:cond delay="250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250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250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par>
                              <p:cTn id="36" fill="hold">
                                <p:stCondLst>
                                  <p:cond delay="4000"/>
                                </p:stCondLst>
                                <p:childTnLst>
                                  <p:par>
                                    <p:cTn id="37" presetID="2" presetClass="entr" presetSubtype="8" fill="hold" nodeType="afterEffect">
                                      <p:stCondLst>
                                        <p:cond delay="0"/>
                                      </p:stCondLst>
                                      <p:childTnLst>
                                        <p:set>
                                          <p:cBhvr>
                                            <p:cTn id="38" dur="1" fill="hold">
                                              <p:stCondLst>
                                                <p:cond delay="0"/>
                                              </p:stCondLst>
                                            </p:cTn>
                                            <p:tgtEl>
                                              <p:spTgt spid="108"/>
                                            </p:tgtEl>
                                            <p:attrNameLst>
                                              <p:attrName>style.visibility</p:attrName>
                                            </p:attrNameLst>
                                          </p:cBhvr>
                                          <p:to>
                                            <p:strVal val="visible"/>
                                          </p:to>
                                        </p:set>
                                        <p:anim calcmode="lin" valueType="num">
                                          <p:cBhvr additive="base">
                                            <p:cTn id="39" dur="500" fill="hold"/>
                                            <p:tgtEl>
                                              <p:spTgt spid="108"/>
                                            </p:tgtEl>
                                            <p:attrNameLst>
                                              <p:attrName>ppt_x</p:attrName>
                                            </p:attrNameLst>
                                          </p:cBhvr>
                                          <p:tavLst>
                                            <p:tav tm="0">
                                              <p:val>
                                                <p:strVal val="0-#ppt_w/2"/>
                                              </p:val>
                                            </p:tav>
                                            <p:tav tm="100000">
                                              <p:val>
                                                <p:strVal val="#ppt_x"/>
                                              </p:val>
                                            </p:tav>
                                          </p:tavLst>
                                        </p:anim>
                                        <p:anim calcmode="lin" valueType="num">
                                          <p:cBhvr additive="base">
                                            <p:cTn id="40" dur="500" fill="hold"/>
                                            <p:tgtEl>
                                              <p:spTgt spid="10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200"/>
                                      </p:stCondLst>
                                      <p:childTnLst>
                                        <p:set>
                                          <p:cBhvr>
                                            <p:cTn id="42" dur="1" fill="hold">
                                              <p:stCondLst>
                                                <p:cond delay="0"/>
                                              </p:stCondLst>
                                            </p:cTn>
                                            <p:tgtEl>
                                              <p:spTgt spid="118"/>
                                            </p:tgtEl>
                                            <p:attrNameLst>
                                              <p:attrName>style.visibility</p:attrName>
                                            </p:attrNameLst>
                                          </p:cBhvr>
                                          <p:to>
                                            <p:strVal val="visible"/>
                                          </p:to>
                                        </p:set>
                                        <p:anim calcmode="lin" valueType="num">
                                          <p:cBhvr additive="base">
                                            <p:cTn id="43" dur="500" fill="hold"/>
                                            <p:tgtEl>
                                              <p:spTgt spid="118"/>
                                            </p:tgtEl>
                                            <p:attrNameLst>
                                              <p:attrName>ppt_x</p:attrName>
                                            </p:attrNameLst>
                                          </p:cBhvr>
                                          <p:tavLst>
                                            <p:tav tm="0">
                                              <p:val>
                                                <p:strVal val="0-#ppt_w/2"/>
                                              </p:val>
                                            </p:tav>
                                            <p:tav tm="100000">
                                              <p:val>
                                                <p:strVal val="#ppt_x"/>
                                              </p:val>
                                            </p:tav>
                                          </p:tavLst>
                                        </p:anim>
                                        <p:anim calcmode="lin" valueType="num">
                                          <p:cBhvr additive="base">
                                            <p:cTn id="44" dur="500" fill="hold"/>
                                            <p:tgtEl>
                                              <p:spTgt spid="118"/>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400"/>
                                      </p:stCondLst>
                                      <p:childTnLst>
                                        <p:set>
                                          <p:cBhvr>
                                            <p:cTn id="46" dur="1" fill="hold">
                                              <p:stCondLst>
                                                <p:cond delay="0"/>
                                              </p:stCondLst>
                                            </p:cTn>
                                            <p:tgtEl>
                                              <p:spTgt spid="128"/>
                                            </p:tgtEl>
                                            <p:attrNameLst>
                                              <p:attrName>style.visibility</p:attrName>
                                            </p:attrNameLst>
                                          </p:cBhvr>
                                          <p:to>
                                            <p:strVal val="visible"/>
                                          </p:to>
                                        </p:set>
                                        <p:anim calcmode="lin" valueType="num">
                                          <p:cBhvr additive="base">
                                            <p:cTn id="47" dur="500" fill="hold"/>
                                            <p:tgtEl>
                                              <p:spTgt spid="128"/>
                                            </p:tgtEl>
                                            <p:attrNameLst>
                                              <p:attrName>ppt_x</p:attrName>
                                            </p:attrNameLst>
                                          </p:cBhvr>
                                          <p:tavLst>
                                            <p:tav tm="0">
                                              <p:val>
                                                <p:strVal val="0-#ppt_w/2"/>
                                              </p:val>
                                            </p:tav>
                                            <p:tav tm="100000">
                                              <p:val>
                                                <p:strVal val="#ppt_x"/>
                                              </p:val>
                                            </p:tav>
                                          </p:tavLst>
                                        </p:anim>
                                        <p:anim calcmode="lin" valueType="num">
                                          <p:cBhvr additive="base">
                                            <p:cTn id="48" dur="500" fill="hold"/>
                                            <p:tgtEl>
                                              <p:spTgt spid="128"/>
                                            </p:tgtEl>
                                            <p:attrNameLst>
                                              <p:attrName>ppt_y</p:attrName>
                                            </p:attrNameLst>
                                          </p:cBhvr>
                                          <p:tavLst>
                                            <p:tav tm="0">
                                              <p:val>
                                                <p:strVal val="#ppt_y"/>
                                              </p:val>
                                            </p:tav>
                                            <p:tav tm="100000">
                                              <p:val>
                                                <p:strVal val="#ppt_y"/>
                                              </p:val>
                                            </p:tav>
                                          </p:tavLst>
                                        </p:anim>
                                      </p:childTnLst>
                                    </p:cTn>
                                  </p:par>
                                  <p:par>
                                    <p:cTn id="49" presetID="10"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childTnLst>
                              </p:cTn>
                            </p:par>
                            <p:par>
                              <p:cTn id="52" fill="hold">
                                <p:stCondLst>
                                  <p:cond delay="4900"/>
                                </p:stCondLst>
                                <p:childTnLst>
                                  <p:par>
                                    <p:cTn id="53" presetID="10" presetClass="entr" presetSubtype="0"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childTnLst>
                              </p:cTn>
                            </p:par>
                            <p:par>
                              <p:cTn id="56" fill="hold">
                                <p:stCondLst>
                                  <p:cond delay="5400"/>
                                </p:stCondLst>
                                <p:childTnLst>
                                  <p:par>
                                    <p:cTn id="57" presetID="2" presetClass="entr" presetSubtype="2" fill="hold" grpId="0" nodeType="afterEffect">
                                      <p:stCondLst>
                                        <p:cond delay="0"/>
                                      </p:stCondLst>
                                      <p:childTnLst>
                                        <p:set>
                                          <p:cBhvr>
                                            <p:cTn id="58" dur="1" fill="hold">
                                              <p:stCondLst>
                                                <p:cond delay="0"/>
                                              </p:stCondLst>
                                            </p:cTn>
                                            <p:tgtEl>
                                              <p:spTgt spid="75"/>
                                            </p:tgtEl>
                                            <p:attrNameLst>
                                              <p:attrName>style.visibility</p:attrName>
                                            </p:attrNameLst>
                                          </p:cBhvr>
                                          <p:to>
                                            <p:strVal val="visible"/>
                                          </p:to>
                                        </p:set>
                                        <p:anim calcmode="lin" valueType="num">
                                          <p:cBhvr additive="base">
                                            <p:cTn id="59" dur="300" fill="hold"/>
                                            <p:tgtEl>
                                              <p:spTgt spid="75"/>
                                            </p:tgtEl>
                                            <p:attrNameLst>
                                              <p:attrName>ppt_x</p:attrName>
                                            </p:attrNameLst>
                                          </p:cBhvr>
                                          <p:tavLst>
                                            <p:tav tm="0">
                                              <p:val>
                                                <p:strVal val="1+#ppt_w/2"/>
                                              </p:val>
                                            </p:tav>
                                            <p:tav tm="100000">
                                              <p:val>
                                                <p:strVal val="#ppt_x"/>
                                              </p:val>
                                            </p:tav>
                                          </p:tavLst>
                                        </p:anim>
                                        <p:anim calcmode="lin" valueType="num">
                                          <p:cBhvr additive="base">
                                            <p:cTn id="60" dur="300" fill="hold"/>
                                            <p:tgtEl>
                                              <p:spTgt spid="75"/>
                                            </p:tgtEl>
                                            <p:attrNameLst>
                                              <p:attrName>ppt_y</p:attrName>
                                            </p:attrNameLst>
                                          </p:cBhvr>
                                          <p:tavLst>
                                            <p:tav tm="0">
                                              <p:val>
                                                <p:strVal val="#ppt_y"/>
                                              </p:val>
                                            </p:tav>
                                            <p:tav tm="100000">
                                              <p:val>
                                                <p:strVal val="#ppt_y"/>
                                              </p:val>
                                            </p:tav>
                                          </p:tavLst>
                                        </p:anim>
                                      </p:childTnLst>
                                    </p:cTn>
                                  </p:par>
                                </p:childTnLst>
                              </p:cTn>
                            </p:par>
                            <p:par>
                              <p:cTn id="61" fill="hold">
                                <p:stCondLst>
                                  <p:cond delay="5700"/>
                                </p:stCondLst>
                                <p:childTnLst>
                                  <p:par>
                                    <p:cTn id="62" presetID="2" presetClass="entr" presetSubtype="2" fill="hold" grpId="0" nodeType="afterEffect">
                                      <p:stCondLst>
                                        <p:cond delay="0"/>
                                      </p:stCondLst>
                                      <p:childTnLst>
                                        <p:set>
                                          <p:cBhvr>
                                            <p:cTn id="63" dur="1" fill="hold">
                                              <p:stCondLst>
                                                <p:cond delay="0"/>
                                              </p:stCondLst>
                                            </p:cTn>
                                            <p:tgtEl>
                                              <p:spTgt spid="74"/>
                                            </p:tgtEl>
                                            <p:attrNameLst>
                                              <p:attrName>style.visibility</p:attrName>
                                            </p:attrNameLst>
                                          </p:cBhvr>
                                          <p:to>
                                            <p:strVal val="visible"/>
                                          </p:to>
                                        </p:set>
                                        <p:anim calcmode="lin" valueType="num">
                                          <p:cBhvr additive="base">
                                            <p:cTn id="64" dur="300" fill="hold"/>
                                            <p:tgtEl>
                                              <p:spTgt spid="74"/>
                                            </p:tgtEl>
                                            <p:attrNameLst>
                                              <p:attrName>ppt_x</p:attrName>
                                            </p:attrNameLst>
                                          </p:cBhvr>
                                          <p:tavLst>
                                            <p:tav tm="0">
                                              <p:val>
                                                <p:strVal val="1+#ppt_w/2"/>
                                              </p:val>
                                            </p:tav>
                                            <p:tav tm="100000">
                                              <p:val>
                                                <p:strVal val="#ppt_x"/>
                                              </p:val>
                                            </p:tav>
                                          </p:tavLst>
                                        </p:anim>
                                        <p:anim calcmode="lin" valueType="num">
                                          <p:cBhvr additive="base">
                                            <p:cTn id="65" dur="300" fill="hold"/>
                                            <p:tgtEl>
                                              <p:spTgt spid="74"/>
                                            </p:tgtEl>
                                            <p:attrNameLst>
                                              <p:attrName>ppt_y</p:attrName>
                                            </p:attrNameLst>
                                          </p:cBhvr>
                                          <p:tavLst>
                                            <p:tav tm="0">
                                              <p:val>
                                                <p:strVal val="#ppt_y"/>
                                              </p:val>
                                            </p:tav>
                                            <p:tav tm="100000">
                                              <p:val>
                                                <p:strVal val="#ppt_y"/>
                                              </p:val>
                                            </p:tav>
                                          </p:tavLst>
                                        </p:anim>
                                      </p:childTnLst>
                                    </p:cTn>
                                  </p:par>
                                  <p:par>
                                    <p:cTn id="66" presetID="10" presetClass="entr" presetSubtype="0" fill="hold" nodeType="withEffect">
                                      <p:stCondLst>
                                        <p:cond delay="0"/>
                                      </p:stCondLst>
                                      <p:childTnLst>
                                        <p:set>
                                          <p:cBhvr>
                                            <p:cTn id="67" dur="1" fill="hold">
                                              <p:stCondLst>
                                                <p:cond delay="0"/>
                                              </p:stCondLst>
                                            </p:cTn>
                                            <p:tgtEl>
                                              <p:spTgt spid="70"/>
                                            </p:tgtEl>
                                            <p:attrNameLst>
                                              <p:attrName>style.visibility</p:attrName>
                                            </p:attrNameLst>
                                          </p:cBhvr>
                                          <p:to>
                                            <p:strVal val="visible"/>
                                          </p:to>
                                        </p:set>
                                        <p:animEffect transition="in" filter="fade">
                                          <p:cBhvr>
                                            <p:cTn id="68"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44" grpId="0" animBg="1"/>
          <p:bldP spid="45" grpId="0" animBg="1"/>
          <p:bldP spid="74" grpId="0"/>
          <p:bldP spid="75" grpId="0"/>
          <p:bldP spid="71"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305689" cy="6863232"/>
          </a:xfrm>
          <a:prstGeom prst="rect">
            <a:avLst/>
          </a:prstGeom>
        </p:spPr>
      </p:pic>
      <p:sp>
        <p:nvSpPr>
          <p:cNvPr id="2" name="椭圆 1"/>
          <p:cNvSpPr/>
          <p:nvPr/>
        </p:nvSpPr>
        <p:spPr>
          <a:xfrm>
            <a:off x="4974171" y="699835"/>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标题 4"/>
          <p:cNvSpPr txBox="1">
            <a:spLocks/>
          </p:cNvSpPr>
          <p:nvPr/>
        </p:nvSpPr>
        <p:spPr>
          <a:xfrm>
            <a:off x="4559024" y="3379073"/>
            <a:ext cx="3204360" cy="8722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800" b="1" dirty="0" smtClean="0">
                <a:solidFill>
                  <a:srgbClr val="FF0000"/>
                </a:solidFill>
                <a:latin typeface="微软雅黑" panose="020B0503020204020204" pitchFamily="34" charset="-122"/>
                <a:ea typeface="微软雅黑" panose="020B0503020204020204" pitchFamily="34" charset="-122"/>
              </a:rPr>
              <a:t>两学一做</a:t>
            </a:r>
          </a:p>
        </p:txBody>
      </p:sp>
      <p:sp>
        <p:nvSpPr>
          <p:cNvPr id="24" name="椭圆 23"/>
          <p:cNvSpPr>
            <a:spLocks noChangeAspect="1"/>
          </p:cNvSpPr>
          <p:nvPr/>
        </p:nvSpPr>
        <p:spPr>
          <a:xfrm>
            <a:off x="6179208" y="56394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179208" y="56394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6179208" y="56394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6179208" y="56394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6179208" y="56394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6179208" y="56394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6179208" y="56394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6179208" y="56394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6179208" y="56394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a:spLocks noChangeAspect="1"/>
          </p:cNvSpPr>
          <p:nvPr/>
        </p:nvSpPr>
        <p:spPr>
          <a:xfrm>
            <a:off x="6179208" y="563940"/>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4"/>
          <p:cNvSpPr txBox="1">
            <a:spLocks/>
          </p:cNvSpPr>
          <p:nvPr/>
        </p:nvSpPr>
        <p:spPr>
          <a:xfrm>
            <a:off x="5027072" y="2508156"/>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chemeClr val="bg1"/>
                </a:solidFill>
                <a:latin typeface="微软雅黑" panose="020B0503020204020204" pitchFamily="34" charset="-122"/>
                <a:ea typeface="微软雅黑" panose="020B0503020204020204" pitchFamily="34" charset="-122"/>
              </a:rPr>
              <a:t>第三章</a:t>
            </a:r>
          </a:p>
        </p:txBody>
      </p:sp>
      <p:sp>
        <p:nvSpPr>
          <p:cNvPr id="36" name="椭圆 35"/>
          <p:cNvSpPr/>
          <p:nvPr/>
        </p:nvSpPr>
        <p:spPr>
          <a:xfrm>
            <a:off x="5077927" y="803591"/>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p:nvPr/>
        </p:nvCxnSpPr>
        <p:spPr>
          <a:xfrm>
            <a:off x="4421978" y="4251290"/>
            <a:ext cx="3340614" cy="0"/>
          </a:xfrm>
          <a:prstGeom prst="line">
            <a:avLst/>
          </a:prstGeom>
          <a:ln>
            <a:solidFill>
              <a:srgbClr val="2C363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9"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圆角矩形 72"/>
          <p:cNvSpPr/>
          <p:nvPr/>
        </p:nvSpPr>
        <p:spPr>
          <a:xfrm>
            <a:off x="4270992" y="4384571"/>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3982960" y="4336883"/>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标题 4"/>
          <p:cNvSpPr txBox="1">
            <a:spLocks/>
          </p:cNvSpPr>
          <p:nvPr/>
        </p:nvSpPr>
        <p:spPr>
          <a:xfrm>
            <a:off x="4655764" y="4380003"/>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学习教育</a:t>
            </a:r>
            <a:r>
              <a:rPr lang="zh-CN" altLang="en-US" sz="2400" b="1" dirty="0" smtClean="0">
                <a:solidFill>
                  <a:schemeClr val="bg1"/>
                </a:solidFill>
                <a:latin typeface="微软雅黑" panose="020B0503020204020204" pitchFamily="34" charset="-122"/>
                <a:ea typeface="微软雅黑" panose="020B0503020204020204" pitchFamily="34" charset="-122"/>
              </a:rPr>
              <a:t>的具体内容</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76" name="右箭头 75"/>
          <p:cNvSpPr/>
          <p:nvPr/>
        </p:nvSpPr>
        <p:spPr>
          <a:xfrm>
            <a:off x="7655368" y="4517720"/>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7"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flipH="1">
            <a:off x="9007498" y="-18168"/>
            <a:ext cx="3310944" cy="6899564"/>
          </a:xfrm>
          <a:prstGeom prst="rect">
            <a:avLst/>
          </a:prstGeom>
          <a:noFill/>
          <a:extLst>
            <a:ext uri="{909E8E84-426E-40DD-AFC4-6F175D3DCCD1}">
              <a14:hiddenFill xmlns:a14="http://schemas.microsoft.com/office/drawing/2010/main">
                <a:solidFill>
                  <a:srgbClr val="FFFFFF"/>
                </a:solidFill>
              </a14:hiddenFill>
            </a:ext>
          </a:extLst>
        </p:spPr>
      </p:pic>
      <p:pic>
        <p:nvPicPr>
          <p:cNvPr id="78" name="图片 7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99543" y="467300"/>
            <a:ext cx="3503330" cy="2680807"/>
          </a:xfrm>
          <a:prstGeom prst="rect">
            <a:avLst/>
          </a:prstGeom>
        </p:spPr>
      </p:pic>
      <p:pic>
        <p:nvPicPr>
          <p:cNvPr id="35" name="图片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4168" y="4909864"/>
            <a:ext cx="7434080" cy="1356552"/>
          </a:xfrm>
          <a:prstGeom prst="rect">
            <a:avLst/>
          </a:prstGeom>
        </p:spPr>
      </p:pic>
    </p:spTree>
    <p:extLst>
      <p:ext uri="{BB962C8B-B14F-4D97-AF65-F5344CB8AC3E}">
        <p14:creationId xmlns:p14="http://schemas.microsoft.com/office/powerpoint/2010/main" val="3065206579"/>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1000"/>
                                        <p:tgtEl>
                                          <p:spTgt spid="77"/>
                                        </p:tgtEl>
                                      </p:cBhvr>
                                    </p:animEffect>
                                  </p:childTnLst>
                                </p:cTn>
                              </p:par>
                            </p:childTnLst>
                          </p:cTn>
                        </p:par>
                        <p:par>
                          <p:cTn id="8" fill="hold">
                            <p:stCondLst>
                              <p:cond delay="1000"/>
                            </p:stCondLst>
                            <p:childTnLst>
                              <p:par>
                                <p:cTn id="9" presetID="53" presetClass="entr" presetSubtype="16"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53" presetClass="entr" presetSubtype="16" fill="hold" grpId="0" nodeType="withEffect">
                                  <p:stCondLst>
                                    <p:cond delay="1000"/>
                                  </p:stCondLst>
                                  <p:iterate type="lt">
                                    <p:tmPct val="0"/>
                                  </p:iterate>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par>
                                <p:cTn id="25" presetID="53" presetClass="entr" presetSubtype="16" fill="hold" grpId="0" nodeType="withEffect">
                                  <p:stCondLst>
                                    <p:cond delay="2000"/>
                                  </p:stCondLst>
                                  <p:iterate type="lt">
                                    <p:tmPct val="0"/>
                                  </p:iterate>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16" presetClass="entr" presetSubtype="21" fill="hold" nodeType="withEffect">
                                  <p:stCondLst>
                                    <p:cond delay="2000"/>
                                  </p:stCondLst>
                                  <p:childTnLst>
                                    <p:set>
                                      <p:cBhvr>
                                        <p:cTn id="31" dur="1" fill="hold">
                                          <p:stCondLst>
                                            <p:cond delay="0"/>
                                          </p:stCondLst>
                                        </p:cTn>
                                        <p:tgtEl>
                                          <p:spTgt spid="37"/>
                                        </p:tgtEl>
                                        <p:attrNameLst>
                                          <p:attrName>style.visibility</p:attrName>
                                        </p:attrNameLst>
                                      </p:cBhvr>
                                      <p:to>
                                        <p:strVal val="visible"/>
                                      </p:to>
                                    </p:set>
                                    <p:animEffect transition="in" filter="barn(inVertical)">
                                      <p:cBhvr>
                                        <p:cTn id="32" dur="500"/>
                                        <p:tgtEl>
                                          <p:spTgt spid="37"/>
                                        </p:tgtEl>
                                      </p:cBhvr>
                                    </p:animEffect>
                                  </p:childTnLst>
                                </p:cTn>
                              </p:par>
                            </p:childTnLst>
                          </p:cTn>
                        </p:par>
                        <p:par>
                          <p:cTn id="33" fill="hold">
                            <p:stCondLst>
                              <p:cond delay="4500"/>
                            </p:stCondLst>
                            <p:childTnLst>
                              <p:par>
                                <p:cTn id="34" presetID="10" presetClass="entr" presetSubtype="0" fill="hold" grpId="1"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0" presetClass="entr" presetSubtype="0" fill="hold" grpId="1"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childTnLst>
                          </p:cTn>
                        </p:par>
                        <p:par>
                          <p:cTn id="64" fill="hold">
                            <p:stCondLst>
                              <p:cond delay="5000"/>
                            </p:stCondLst>
                            <p:childTnLst>
                              <p:par>
                                <p:cTn id="65"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6" dur="2000" fill="hold"/>
                                        <p:tgtEl>
                                          <p:spTgt spid="24"/>
                                        </p:tgtEl>
                                        <p:attrNameLst>
                                          <p:attrName>ppt_x</p:attrName>
                                          <p:attrName>ppt_y</p:attrName>
                                        </p:attrNameLst>
                                      </p:cBhvr>
                                      <p:rCtr x="17" y="18981"/>
                                    </p:animMotion>
                                  </p:childTnLst>
                                </p:cTn>
                              </p:par>
                              <p:par>
                                <p:cTn id="67"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8" dur="2000" fill="hold"/>
                                        <p:tgtEl>
                                          <p:spTgt spid="25"/>
                                        </p:tgtEl>
                                        <p:attrNameLst>
                                          <p:attrName>ppt_x</p:attrName>
                                          <p:attrName>ppt_y</p:attrName>
                                        </p:attrNameLst>
                                      </p:cBhvr>
                                      <p:rCtr x="17" y="18981"/>
                                    </p:animMotion>
                                  </p:childTnLst>
                                </p:cTn>
                              </p:par>
                              <p:par>
                                <p:cTn id="69"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0" dur="2000" fill="hold"/>
                                        <p:tgtEl>
                                          <p:spTgt spid="26"/>
                                        </p:tgtEl>
                                        <p:attrNameLst>
                                          <p:attrName>ppt_x</p:attrName>
                                          <p:attrName>ppt_y</p:attrName>
                                        </p:attrNameLst>
                                      </p:cBhvr>
                                      <p:rCtr x="17" y="18981"/>
                                    </p:animMotion>
                                  </p:childTnLst>
                                </p:cTn>
                              </p:par>
                              <p:par>
                                <p:cTn id="71"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2" dur="2000" fill="hold"/>
                                        <p:tgtEl>
                                          <p:spTgt spid="27"/>
                                        </p:tgtEl>
                                        <p:attrNameLst>
                                          <p:attrName>ppt_x</p:attrName>
                                          <p:attrName>ppt_y</p:attrName>
                                        </p:attrNameLst>
                                      </p:cBhvr>
                                      <p:rCtr x="17" y="18981"/>
                                    </p:animMotion>
                                  </p:childTnLst>
                                </p:cTn>
                              </p:par>
                              <p:par>
                                <p:cTn id="73"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4" dur="2000" fill="hold"/>
                                        <p:tgtEl>
                                          <p:spTgt spid="28"/>
                                        </p:tgtEl>
                                        <p:attrNameLst>
                                          <p:attrName>ppt_x</p:attrName>
                                          <p:attrName>ppt_y</p:attrName>
                                        </p:attrNameLst>
                                      </p:cBhvr>
                                      <p:rCtr x="17" y="18981"/>
                                    </p:animMotion>
                                  </p:childTnLst>
                                </p:cTn>
                              </p:par>
                              <p:par>
                                <p:cTn id="75"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6" dur="2000" fill="hold"/>
                                        <p:tgtEl>
                                          <p:spTgt spid="29"/>
                                        </p:tgtEl>
                                        <p:attrNameLst>
                                          <p:attrName>ppt_x</p:attrName>
                                          <p:attrName>ppt_y</p:attrName>
                                        </p:attrNameLst>
                                      </p:cBhvr>
                                      <p:rCtr x="17" y="18981"/>
                                    </p:animMotion>
                                  </p:childTnLst>
                                </p:cTn>
                              </p:par>
                              <p:par>
                                <p:cTn id="77"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8" dur="2000" fill="hold"/>
                                        <p:tgtEl>
                                          <p:spTgt spid="30"/>
                                        </p:tgtEl>
                                        <p:attrNameLst>
                                          <p:attrName>ppt_x</p:attrName>
                                          <p:attrName>ppt_y</p:attrName>
                                        </p:attrNameLst>
                                      </p:cBhvr>
                                      <p:rCtr x="17" y="18981"/>
                                    </p:animMotion>
                                  </p:childTnLst>
                                </p:cTn>
                              </p:par>
                              <p:par>
                                <p:cTn id="79"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0" dur="2000" fill="hold"/>
                                        <p:tgtEl>
                                          <p:spTgt spid="31"/>
                                        </p:tgtEl>
                                        <p:attrNameLst>
                                          <p:attrName>ppt_x</p:attrName>
                                          <p:attrName>ppt_y</p:attrName>
                                        </p:attrNameLst>
                                      </p:cBhvr>
                                      <p:rCtr x="17" y="18981"/>
                                    </p:animMotion>
                                  </p:childTnLst>
                                </p:cTn>
                              </p:par>
                              <p:par>
                                <p:cTn id="81"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2" dur="2000" fill="hold"/>
                                        <p:tgtEl>
                                          <p:spTgt spid="32"/>
                                        </p:tgtEl>
                                        <p:attrNameLst>
                                          <p:attrName>ppt_x</p:attrName>
                                          <p:attrName>ppt_y</p:attrName>
                                        </p:attrNameLst>
                                      </p:cBhvr>
                                      <p:rCtr x="17" y="18981"/>
                                    </p:animMotion>
                                  </p:childTnLst>
                                </p:cTn>
                              </p:par>
                              <p:par>
                                <p:cTn id="83"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4" dur="2000" fill="hold"/>
                                        <p:tgtEl>
                                          <p:spTgt spid="33"/>
                                        </p:tgtEl>
                                        <p:attrNameLst>
                                          <p:attrName>ppt_x</p:attrName>
                                          <p:attrName>ppt_y</p:attrName>
                                        </p:attrNameLst>
                                      </p:cBhvr>
                                      <p:rCtr x="17" y="18981"/>
                                    </p:animMotion>
                                  </p:childTnLst>
                                </p:cTn>
                              </p:par>
                              <p:par>
                                <p:cTn id="85" presetID="2" presetClass="entr" presetSubtype="8" fill="hold" grpId="0" nodeType="withEffect">
                                  <p:stCondLst>
                                    <p:cond delay="50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0-#ppt_w/2"/>
                                          </p:val>
                                        </p:tav>
                                        <p:tav tm="100000">
                                          <p:val>
                                            <p:strVal val="#ppt_x"/>
                                          </p:val>
                                        </p:tav>
                                      </p:tavLst>
                                    </p:anim>
                                    <p:anim calcmode="lin" valueType="num">
                                      <p:cBhvr additive="base">
                                        <p:cTn id="88" dur="500" fill="hold"/>
                                        <p:tgtEl>
                                          <p:spTgt spid="73"/>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500"/>
                                  </p:stCondLst>
                                  <p:childTnLst>
                                    <p:set>
                                      <p:cBhvr>
                                        <p:cTn id="90" dur="1" fill="hold">
                                          <p:stCondLst>
                                            <p:cond delay="0"/>
                                          </p:stCondLst>
                                        </p:cTn>
                                        <p:tgtEl>
                                          <p:spTgt spid="74"/>
                                        </p:tgtEl>
                                        <p:attrNameLst>
                                          <p:attrName>style.visibility</p:attrName>
                                        </p:attrNameLst>
                                      </p:cBhvr>
                                      <p:to>
                                        <p:strVal val="visible"/>
                                      </p:to>
                                    </p:set>
                                    <p:anim calcmode="lin" valueType="num">
                                      <p:cBhvr additive="base">
                                        <p:cTn id="91" dur="500" fill="hold"/>
                                        <p:tgtEl>
                                          <p:spTgt spid="74"/>
                                        </p:tgtEl>
                                        <p:attrNameLst>
                                          <p:attrName>ppt_x</p:attrName>
                                        </p:attrNameLst>
                                      </p:cBhvr>
                                      <p:tavLst>
                                        <p:tav tm="0">
                                          <p:val>
                                            <p:strVal val="0-#ppt_w/2"/>
                                          </p:val>
                                        </p:tav>
                                        <p:tav tm="100000">
                                          <p:val>
                                            <p:strVal val="#ppt_x"/>
                                          </p:val>
                                        </p:tav>
                                      </p:tavLst>
                                    </p:anim>
                                    <p:anim calcmode="lin" valueType="num">
                                      <p:cBhvr additive="base">
                                        <p:cTn id="92" dur="500" fill="hold"/>
                                        <p:tgtEl>
                                          <p:spTgt spid="74"/>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500"/>
                                  </p:stCondLst>
                                  <p:childTnLst>
                                    <p:set>
                                      <p:cBhvr>
                                        <p:cTn id="94" dur="1" fill="hold">
                                          <p:stCondLst>
                                            <p:cond delay="0"/>
                                          </p:stCondLst>
                                        </p:cTn>
                                        <p:tgtEl>
                                          <p:spTgt spid="75"/>
                                        </p:tgtEl>
                                        <p:attrNameLst>
                                          <p:attrName>style.visibility</p:attrName>
                                        </p:attrNameLst>
                                      </p:cBhvr>
                                      <p:to>
                                        <p:strVal val="visible"/>
                                      </p:to>
                                    </p:set>
                                    <p:anim calcmode="lin" valueType="num">
                                      <p:cBhvr additive="base">
                                        <p:cTn id="95" dur="500" fill="hold"/>
                                        <p:tgtEl>
                                          <p:spTgt spid="75"/>
                                        </p:tgtEl>
                                        <p:attrNameLst>
                                          <p:attrName>ppt_x</p:attrName>
                                        </p:attrNameLst>
                                      </p:cBhvr>
                                      <p:tavLst>
                                        <p:tav tm="0">
                                          <p:val>
                                            <p:strVal val="0-#ppt_w/2"/>
                                          </p:val>
                                        </p:tav>
                                        <p:tav tm="100000">
                                          <p:val>
                                            <p:strVal val="#ppt_x"/>
                                          </p:val>
                                        </p:tav>
                                      </p:tavLst>
                                    </p:anim>
                                    <p:anim calcmode="lin" valueType="num">
                                      <p:cBhvr additive="base">
                                        <p:cTn id="96" dur="500" fill="hold"/>
                                        <p:tgtEl>
                                          <p:spTgt spid="75"/>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500"/>
                                  </p:stCondLst>
                                  <p:childTnLst>
                                    <p:set>
                                      <p:cBhvr>
                                        <p:cTn id="98" dur="1" fill="hold">
                                          <p:stCondLst>
                                            <p:cond delay="0"/>
                                          </p:stCondLst>
                                        </p:cTn>
                                        <p:tgtEl>
                                          <p:spTgt spid="76"/>
                                        </p:tgtEl>
                                        <p:attrNameLst>
                                          <p:attrName>style.visibility</p:attrName>
                                        </p:attrNameLst>
                                      </p:cBhvr>
                                      <p:to>
                                        <p:strVal val="visible"/>
                                      </p:to>
                                    </p:set>
                                    <p:anim calcmode="lin" valueType="num">
                                      <p:cBhvr additive="base">
                                        <p:cTn id="99" dur="500" fill="hold"/>
                                        <p:tgtEl>
                                          <p:spTgt spid="76"/>
                                        </p:tgtEl>
                                        <p:attrNameLst>
                                          <p:attrName>ppt_x</p:attrName>
                                        </p:attrNameLst>
                                      </p:cBhvr>
                                      <p:tavLst>
                                        <p:tav tm="0">
                                          <p:val>
                                            <p:strVal val="0-#ppt_w/2"/>
                                          </p:val>
                                        </p:tav>
                                        <p:tav tm="100000">
                                          <p:val>
                                            <p:strVal val="#ppt_x"/>
                                          </p:val>
                                        </p:tav>
                                      </p:tavLst>
                                    </p:anim>
                                    <p:anim calcmode="lin" valueType="num">
                                      <p:cBhvr additive="base">
                                        <p:cTn id="100" dur="500" fill="hold"/>
                                        <p:tgtEl>
                                          <p:spTgt spid="76"/>
                                        </p:tgtEl>
                                        <p:attrNameLst>
                                          <p:attrName>ppt_y</p:attrName>
                                        </p:attrNameLst>
                                      </p:cBhvr>
                                      <p:tavLst>
                                        <p:tav tm="0">
                                          <p:val>
                                            <p:strVal val="#ppt_y"/>
                                          </p:val>
                                        </p:tav>
                                        <p:tav tm="100000">
                                          <p:val>
                                            <p:strVal val="#ppt_y"/>
                                          </p:val>
                                        </p:tav>
                                      </p:tavLst>
                                    </p:anim>
                                  </p:childTnLst>
                                </p:cTn>
                              </p:par>
                              <p:par>
                                <p:cTn id="101" presetID="10" presetClass="entr" presetSubtype="0" fill="hold" nodeType="with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fade">
                                      <p:cBhvr>
                                        <p:cTn id="103"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P spid="36" grpId="0" animBg="1"/>
      <p:bldP spid="73" grpId="0" animBg="1"/>
      <p:bldP spid="74" grpId="0" animBg="1"/>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1551"/>
            <a:ext cx="12343068" cy="6945841"/>
          </a:xfrm>
          <a:prstGeom prst="rect">
            <a:avLst/>
          </a:prstGeom>
        </p:spPr>
      </p:pic>
      <p:pic>
        <p:nvPicPr>
          <p:cNvPr id="54" name="图片 5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846" y="-144515"/>
            <a:ext cx="1658692" cy="1269259"/>
          </a:xfrm>
          <a:prstGeom prst="rect">
            <a:avLst/>
          </a:prstGeom>
        </p:spPr>
      </p:pic>
      <p:sp>
        <p:nvSpPr>
          <p:cNvPr id="69" name="TextBox 68"/>
          <p:cNvSpPr txBox="1"/>
          <p:nvPr/>
        </p:nvSpPr>
        <p:spPr>
          <a:xfrm>
            <a:off x="1345059" y="5530324"/>
            <a:ext cx="10037150" cy="1292662"/>
          </a:xfrm>
          <a:prstGeom prst="rect">
            <a:avLst/>
          </a:prstGeom>
          <a:noFill/>
        </p:spPr>
        <p:txBody>
          <a:bodyPr wrap="square" lIns="0" tIns="0" rIns="0" bIns="0" rtlCol="0">
            <a:spAutoFit/>
          </a:bodyPr>
          <a:lstStyle/>
          <a:p>
            <a:pPr>
              <a:defRPr/>
            </a:pPr>
            <a:r>
              <a:rPr lang="zh-CN" altLang="en-US" sz="1400" dirty="0">
                <a:solidFill>
                  <a:srgbClr val="C00000"/>
                </a:solidFill>
                <a:latin typeface="微软雅黑" pitchFamily="34" charset="-122"/>
                <a:ea typeface="微软雅黑" pitchFamily="34" charset="-122"/>
              </a:rPr>
              <a:t>认真学习习近平总书记关于改革发展稳定、内政外交国防、治党治国治军的重要思想，认真学习以习近平同志为总书记的党中央治国理政新理念新思想新战略，引导党员深入领会系列重要讲话的丰富内涵和核心要义，深入领会贯穿其中的马克思主义立场观点方法</a:t>
            </a:r>
            <a:r>
              <a:rPr lang="zh-CN" altLang="en-US" sz="1400" dirty="0" smtClean="0">
                <a:solidFill>
                  <a:srgbClr val="C00000"/>
                </a:solidFill>
                <a:latin typeface="微软雅黑" pitchFamily="34" charset="-122"/>
                <a:ea typeface="微软雅黑" pitchFamily="34" charset="-122"/>
              </a:rPr>
              <a:t>。</a:t>
            </a:r>
            <a:r>
              <a:rPr lang="zh-CN" altLang="en-US" sz="1400" dirty="0">
                <a:solidFill>
                  <a:srgbClr val="C00000"/>
                </a:solidFill>
                <a:latin typeface="微软雅黑" pitchFamily="34" charset="-122"/>
                <a:ea typeface="微软雅黑" pitchFamily="34" charset="-122"/>
              </a:rPr>
              <a:t>认真学习习近平总书记关于改革发展稳定、内政外交国防、治党治国治军的重要思想，认真学习以习近平同志为总书记的党中央治国理政新理念新思想新战略，引导党员深入领会系列重要讲话的丰富内涵和核心要义，深入领会贯穿其中的马克思主义立场观点方法。</a:t>
            </a:r>
            <a:endParaRPr lang="zh-CN" altLang="en-US" sz="1400" b="1" kern="0" dirty="0">
              <a:ln w="1905"/>
              <a:solidFill>
                <a:srgbClr val="C00000"/>
              </a:solidFill>
              <a:latin typeface="微软雅黑" panose="020B0503020204020204" pitchFamily="34" charset="-122"/>
              <a:ea typeface="微软雅黑" panose="020B0503020204020204" pitchFamily="34" charset="-122"/>
            </a:endParaRPr>
          </a:p>
          <a:p>
            <a:pPr lvl="0">
              <a:defRPr/>
            </a:pPr>
            <a:endParaRPr lang="zh-CN" altLang="en-US" sz="1400" b="1" kern="0" dirty="0">
              <a:ln w="1905"/>
              <a:solidFill>
                <a:srgbClr val="C00000"/>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4640275" y="5192638"/>
            <a:ext cx="2059343" cy="307777"/>
          </a:xfrm>
          <a:prstGeom prst="rect">
            <a:avLst/>
          </a:prstGeom>
          <a:noFill/>
        </p:spPr>
        <p:txBody>
          <a:bodyPr wrap="square" lIns="0" tIns="0" rIns="0" bIns="0" rtlCol="0">
            <a:spAutoFit/>
          </a:bodyPr>
          <a:lstStyle/>
          <a:p>
            <a:r>
              <a:rPr lang="zh-CN" altLang="en-US" sz="2000" b="1" dirty="0" smtClean="0">
                <a:solidFill>
                  <a:schemeClr val="tx1">
                    <a:lumMod val="75000"/>
                    <a:lumOff val="25000"/>
                  </a:schemeClr>
                </a:solidFill>
                <a:latin typeface="Impact MT Std" pitchFamily="34" charset="0"/>
                <a:ea typeface="微软雅黑" pitchFamily="34" charset="-122"/>
              </a:rPr>
              <a:t>贯彻落实两学一做</a:t>
            </a:r>
            <a:endParaRPr lang="zh-CN" altLang="en-US" sz="2000" b="1" dirty="0">
              <a:solidFill>
                <a:schemeClr val="tx1">
                  <a:lumMod val="75000"/>
                  <a:lumOff val="25000"/>
                </a:schemeClr>
              </a:solidFill>
              <a:latin typeface="Impact MT Std" pitchFamily="34" charset="0"/>
              <a:ea typeface="微软雅黑" pitchFamily="34" charset="-122"/>
            </a:endParaRPr>
          </a:p>
        </p:txBody>
      </p:sp>
      <p:sp>
        <p:nvSpPr>
          <p:cNvPr id="85" name="Oval 12"/>
          <p:cNvSpPr/>
          <p:nvPr/>
        </p:nvSpPr>
        <p:spPr>
          <a:xfrm>
            <a:off x="1984150" y="1319883"/>
            <a:ext cx="1573212"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a:solidFill>
                <a:srgbClr val="FFFFFF"/>
              </a:solidFill>
            </a:endParaRPr>
          </a:p>
        </p:txBody>
      </p:sp>
      <p:sp>
        <p:nvSpPr>
          <p:cNvPr id="86" name="Oval 13"/>
          <p:cNvSpPr/>
          <p:nvPr/>
        </p:nvSpPr>
        <p:spPr>
          <a:xfrm>
            <a:off x="2182587" y="1518320"/>
            <a:ext cx="1176338" cy="117633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smtClean="0">
                <a:solidFill>
                  <a:schemeClr val="bg1"/>
                </a:solidFill>
                <a:latin typeface="Impact MT Std" pitchFamily="34" charset="0"/>
                <a:ea typeface="Open Sans" panose="020B0606030504020204" pitchFamily="34" charset="0"/>
                <a:cs typeface="Open Sans" panose="020B0606030504020204" pitchFamily="34" charset="0"/>
              </a:rPr>
              <a:t>1</a:t>
            </a:r>
            <a:endParaRPr lang="en-US" sz="2400" b="1" dirty="0">
              <a:solidFill>
                <a:schemeClr val="bg1"/>
              </a:solidFill>
              <a:latin typeface="Impact MT Std" pitchFamily="34" charset="0"/>
              <a:ea typeface="Open Sans" panose="020B0606030504020204" pitchFamily="34" charset="0"/>
              <a:cs typeface="Open Sans" panose="020B0606030504020204" pitchFamily="34" charset="0"/>
            </a:endParaRPr>
          </a:p>
        </p:txBody>
      </p:sp>
      <p:sp>
        <p:nvSpPr>
          <p:cNvPr id="87" name="Arc 14"/>
          <p:cNvSpPr/>
          <p:nvPr/>
        </p:nvSpPr>
        <p:spPr>
          <a:xfrm>
            <a:off x="1984150" y="1319883"/>
            <a:ext cx="1573212" cy="1573212"/>
          </a:xfrm>
          <a:prstGeom prst="arc">
            <a:avLst>
              <a:gd name="adj1" fmla="val 16018236"/>
              <a:gd name="adj2" fmla="val 9832525"/>
            </a:avLst>
          </a:prstGeom>
          <a:noFill/>
          <a:ln w="101600" cap="rnd" cmpd="sng">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8" name="Oval 18"/>
          <p:cNvSpPr/>
          <p:nvPr/>
        </p:nvSpPr>
        <p:spPr>
          <a:xfrm>
            <a:off x="4258715" y="1319883"/>
            <a:ext cx="1573212"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a:solidFill>
                <a:srgbClr val="FFFFFF"/>
              </a:solidFill>
            </a:endParaRPr>
          </a:p>
        </p:txBody>
      </p:sp>
      <p:sp>
        <p:nvSpPr>
          <p:cNvPr id="89" name="Oval 19"/>
          <p:cNvSpPr/>
          <p:nvPr/>
        </p:nvSpPr>
        <p:spPr>
          <a:xfrm>
            <a:off x="4457152" y="1518320"/>
            <a:ext cx="1176338" cy="1176338"/>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smtClean="0">
                <a:solidFill>
                  <a:schemeClr val="bg1"/>
                </a:solidFill>
                <a:latin typeface="Impact MT Std" pitchFamily="34" charset="0"/>
                <a:ea typeface="Open Sans" panose="020B0606030504020204" pitchFamily="34" charset="0"/>
                <a:cs typeface="Open Sans" panose="020B0606030504020204" pitchFamily="34" charset="0"/>
              </a:rPr>
              <a:t>2</a:t>
            </a:r>
            <a:endParaRPr lang="en-US" sz="2400" b="1" dirty="0">
              <a:solidFill>
                <a:schemeClr val="bg1"/>
              </a:solidFill>
              <a:latin typeface="Impact MT Std" pitchFamily="34" charset="0"/>
              <a:ea typeface="Open Sans" panose="020B0606030504020204" pitchFamily="34" charset="0"/>
              <a:cs typeface="Open Sans" panose="020B0606030504020204" pitchFamily="34" charset="0"/>
            </a:endParaRPr>
          </a:p>
        </p:txBody>
      </p:sp>
      <p:sp>
        <p:nvSpPr>
          <p:cNvPr id="90" name="Arc 20"/>
          <p:cNvSpPr/>
          <p:nvPr/>
        </p:nvSpPr>
        <p:spPr>
          <a:xfrm>
            <a:off x="4258715" y="1319883"/>
            <a:ext cx="1573212" cy="1573212"/>
          </a:xfrm>
          <a:prstGeom prst="arc">
            <a:avLst>
              <a:gd name="adj1" fmla="val 16018236"/>
              <a:gd name="adj2" fmla="val 5788795"/>
            </a:avLst>
          </a:prstGeom>
          <a:noFill/>
          <a:ln w="101600" cap="rnd" cmpd="sng">
            <a:solidFill>
              <a:srgbClr val="E62A2A"/>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1" name="Oval 22"/>
          <p:cNvSpPr/>
          <p:nvPr/>
        </p:nvSpPr>
        <p:spPr>
          <a:xfrm>
            <a:off x="6501180" y="1319883"/>
            <a:ext cx="1573213"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a:solidFill>
                <a:srgbClr val="FFFFFF"/>
              </a:solidFill>
            </a:endParaRPr>
          </a:p>
        </p:txBody>
      </p:sp>
      <p:sp>
        <p:nvSpPr>
          <p:cNvPr id="92" name="Oval 23"/>
          <p:cNvSpPr/>
          <p:nvPr/>
        </p:nvSpPr>
        <p:spPr>
          <a:xfrm>
            <a:off x="6699618" y="1518320"/>
            <a:ext cx="1176337" cy="117633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smtClean="0">
                <a:solidFill>
                  <a:schemeClr val="bg1"/>
                </a:solidFill>
                <a:latin typeface="Impact MT Std" pitchFamily="34" charset="0"/>
                <a:ea typeface="Open Sans" panose="020B0606030504020204" pitchFamily="34" charset="0"/>
                <a:cs typeface="Open Sans" panose="020B0606030504020204" pitchFamily="34" charset="0"/>
              </a:rPr>
              <a:t>3</a:t>
            </a:r>
            <a:endParaRPr lang="en-US" sz="2400" b="1" dirty="0">
              <a:solidFill>
                <a:schemeClr val="bg1"/>
              </a:solidFill>
              <a:latin typeface="Impact MT Std" pitchFamily="34" charset="0"/>
              <a:ea typeface="Open Sans" panose="020B0606030504020204" pitchFamily="34" charset="0"/>
              <a:cs typeface="Open Sans" panose="020B0606030504020204" pitchFamily="34" charset="0"/>
            </a:endParaRPr>
          </a:p>
        </p:txBody>
      </p:sp>
      <p:sp>
        <p:nvSpPr>
          <p:cNvPr id="93" name="Arc 24"/>
          <p:cNvSpPr/>
          <p:nvPr/>
        </p:nvSpPr>
        <p:spPr>
          <a:xfrm>
            <a:off x="6501180" y="1319883"/>
            <a:ext cx="1573213" cy="1573212"/>
          </a:xfrm>
          <a:prstGeom prst="arc">
            <a:avLst>
              <a:gd name="adj1" fmla="val 16018236"/>
              <a:gd name="adj2" fmla="val 3132458"/>
            </a:avLst>
          </a:prstGeom>
          <a:noFill/>
          <a:ln w="101600" cap="rnd" cmpd="sng">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4" name="Oval 26"/>
          <p:cNvSpPr/>
          <p:nvPr/>
        </p:nvSpPr>
        <p:spPr>
          <a:xfrm>
            <a:off x="8713113" y="1319883"/>
            <a:ext cx="1573213"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a:solidFill>
                <a:srgbClr val="FFFFFF"/>
              </a:solidFill>
            </a:endParaRPr>
          </a:p>
        </p:txBody>
      </p:sp>
      <p:sp>
        <p:nvSpPr>
          <p:cNvPr id="95" name="Oval 27"/>
          <p:cNvSpPr/>
          <p:nvPr/>
        </p:nvSpPr>
        <p:spPr>
          <a:xfrm>
            <a:off x="8911551" y="1518320"/>
            <a:ext cx="1176337" cy="1176338"/>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smtClean="0">
                <a:solidFill>
                  <a:schemeClr val="bg1"/>
                </a:solidFill>
                <a:latin typeface="Impact MT Std" pitchFamily="34" charset="0"/>
                <a:ea typeface="Open Sans" panose="020B0606030504020204" pitchFamily="34" charset="0"/>
                <a:cs typeface="Open Sans" panose="020B0606030504020204" pitchFamily="34" charset="0"/>
              </a:rPr>
              <a:t>4</a:t>
            </a:r>
            <a:endParaRPr lang="en-US" sz="2400" b="1" dirty="0">
              <a:solidFill>
                <a:schemeClr val="bg1"/>
              </a:solidFill>
              <a:latin typeface="Impact MT Std" pitchFamily="34" charset="0"/>
              <a:ea typeface="Open Sans" panose="020B0606030504020204" pitchFamily="34" charset="0"/>
              <a:cs typeface="Open Sans" panose="020B0606030504020204" pitchFamily="34" charset="0"/>
            </a:endParaRPr>
          </a:p>
        </p:txBody>
      </p:sp>
      <p:sp>
        <p:nvSpPr>
          <p:cNvPr id="96" name="Arc 28"/>
          <p:cNvSpPr/>
          <p:nvPr/>
        </p:nvSpPr>
        <p:spPr>
          <a:xfrm>
            <a:off x="8713113" y="1319883"/>
            <a:ext cx="1573213" cy="1573212"/>
          </a:xfrm>
          <a:prstGeom prst="arc">
            <a:avLst>
              <a:gd name="adj1" fmla="val 16018236"/>
              <a:gd name="adj2" fmla="val 13285852"/>
            </a:avLst>
          </a:prstGeom>
          <a:noFill/>
          <a:ln w="101600" cap="rnd" cmpd="sng">
            <a:solidFill>
              <a:srgbClr val="E62A2A"/>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7" name="TextBox 96"/>
          <p:cNvSpPr txBox="1"/>
          <p:nvPr/>
        </p:nvSpPr>
        <p:spPr>
          <a:xfrm>
            <a:off x="1705099" y="3192091"/>
            <a:ext cx="2195512" cy="1477328"/>
          </a:xfrm>
          <a:prstGeom prst="rect">
            <a:avLst/>
          </a:prstGeom>
          <a:noFill/>
        </p:spPr>
        <p:txBody>
          <a:bodyPr>
            <a:spAutoFit/>
          </a:bodyPr>
          <a:lstStyle/>
          <a:p>
            <a:pPr lvl="0">
              <a:defRPr/>
            </a:pPr>
            <a:r>
              <a:rPr lang="zh-CN" altLang="en-US" dirty="0">
                <a:solidFill>
                  <a:srgbClr val="FF0000"/>
                </a:solidFill>
                <a:latin typeface="微软雅黑" pitchFamily="34" charset="-122"/>
                <a:ea typeface="微软雅黑" pitchFamily="34" charset="-122"/>
              </a:rPr>
              <a:t>逐条逐句通读党章，全面理解党的纲领，牢记入党誓词，牢记党的宗旨，牢记党员义务和权利。</a:t>
            </a:r>
            <a:endParaRPr lang="zh-CN" altLang="en-US" b="1" kern="0" dirty="0">
              <a:ln w="1905"/>
              <a:solidFill>
                <a:srgbClr val="FF0000"/>
              </a:solidFill>
              <a:latin typeface="微软雅黑" panose="020B0503020204020204" pitchFamily="34" charset="-122"/>
              <a:ea typeface="微软雅黑" panose="020B0503020204020204" pitchFamily="34" charset="-122"/>
            </a:endParaRPr>
          </a:p>
        </p:txBody>
      </p:sp>
      <p:sp>
        <p:nvSpPr>
          <p:cNvPr id="98" name="TextBox 97"/>
          <p:cNvSpPr txBox="1"/>
          <p:nvPr/>
        </p:nvSpPr>
        <p:spPr>
          <a:xfrm>
            <a:off x="3947565" y="3192091"/>
            <a:ext cx="2195512" cy="1754326"/>
          </a:xfrm>
          <a:prstGeom prst="rect">
            <a:avLst/>
          </a:prstGeom>
          <a:noFill/>
        </p:spPr>
        <p:txBody>
          <a:bodyPr>
            <a:spAutoFit/>
          </a:bodyPr>
          <a:lstStyle/>
          <a:p>
            <a:pPr lvl="0">
              <a:defRPr/>
            </a:pPr>
            <a:r>
              <a:rPr lang="zh-CN" altLang="en-US" dirty="0">
                <a:solidFill>
                  <a:srgbClr val="FF0000"/>
                </a:solidFill>
                <a:latin typeface="微软雅黑" pitchFamily="34" charset="-122"/>
                <a:ea typeface="微软雅黑" pitchFamily="34" charset="-122"/>
              </a:rPr>
              <a:t>认真学习</a:t>
            </a:r>
            <a:r>
              <a:rPr lang="en-US" altLang="zh-CN" dirty="0">
                <a:solidFill>
                  <a:srgbClr val="FF0000"/>
                </a:solidFill>
                <a:latin typeface="微软雅黑" pitchFamily="34" charset="-122"/>
                <a:ea typeface="微软雅黑" pitchFamily="34" charset="-122"/>
              </a:rPr>
              <a:t>《</a:t>
            </a:r>
            <a:r>
              <a:rPr lang="zh-CN" altLang="en-US" dirty="0">
                <a:solidFill>
                  <a:srgbClr val="FF0000"/>
                </a:solidFill>
                <a:latin typeface="微软雅黑" pitchFamily="34" charset="-122"/>
                <a:ea typeface="微软雅黑" pitchFamily="34" charset="-122"/>
              </a:rPr>
              <a:t>中国共产党廉洁自律准则</a:t>
            </a:r>
            <a:r>
              <a:rPr lang="en-US" altLang="zh-CN" dirty="0">
                <a:solidFill>
                  <a:srgbClr val="FF0000"/>
                </a:solidFill>
                <a:latin typeface="微软雅黑" pitchFamily="34" charset="-122"/>
                <a:ea typeface="微软雅黑" pitchFamily="34" charset="-122"/>
              </a:rPr>
              <a:t>》</a:t>
            </a:r>
            <a:r>
              <a:rPr lang="zh-CN" altLang="en-US" dirty="0">
                <a:solidFill>
                  <a:srgbClr val="FF0000"/>
                </a:solidFill>
                <a:latin typeface="微软雅黑" pitchFamily="34" charset="-122"/>
                <a:ea typeface="微软雅黑" pitchFamily="34" charset="-122"/>
              </a:rPr>
              <a:t>、</a:t>
            </a:r>
            <a:endParaRPr lang="en-US" altLang="zh-CN" dirty="0">
              <a:solidFill>
                <a:srgbClr val="FF0000"/>
              </a:solidFill>
              <a:latin typeface="微软雅黑" pitchFamily="34" charset="-122"/>
              <a:ea typeface="微软雅黑" pitchFamily="34" charset="-122"/>
            </a:endParaRPr>
          </a:p>
          <a:p>
            <a:pPr lvl="0">
              <a:defRPr/>
            </a:pPr>
            <a:r>
              <a:rPr lang="en-US" altLang="zh-CN" dirty="0">
                <a:solidFill>
                  <a:srgbClr val="FF0000"/>
                </a:solidFill>
                <a:latin typeface="微软雅黑" pitchFamily="34" charset="-122"/>
                <a:ea typeface="微软雅黑" pitchFamily="34" charset="-122"/>
              </a:rPr>
              <a:t>《</a:t>
            </a:r>
            <a:r>
              <a:rPr lang="zh-CN" altLang="en-US" dirty="0">
                <a:solidFill>
                  <a:srgbClr val="FF0000"/>
                </a:solidFill>
                <a:latin typeface="微软雅黑" pitchFamily="34" charset="-122"/>
                <a:ea typeface="微软雅黑" pitchFamily="34" charset="-122"/>
              </a:rPr>
              <a:t>中国共产党纪律处分条例</a:t>
            </a:r>
            <a:r>
              <a:rPr lang="en-US" altLang="zh-CN" dirty="0">
                <a:solidFill>
                  <a:srgbClr val="FF0000"/>
                </a:solidFill>
                <a:latin typeface="微软雅黑" pitchFamily="34" charset="-122"/>
                <a:ea typeface="微软雅黑" pitchFamily="34" charset="-122"/>
              </a:rPr>
              <a:t>》</a:t>
            </a:r>
            <a:r>
              <a:rPr lang="zh-CN" altLang="en-US" dirty="0">
                <a:solidFill>
                  <a:srgbClr val="FF0000"/>
                </a:solidFill>
                <a:latin typeface="微软雅黑" pitchFamily="34" charset="-122"/>
                <a:ea typeface="微软雅黑" pitchFamily="34" charset="-122"/>
              </a:rPr>
              <a:t>等党内法规。</a:t>
            </a:r>
            <a:endParaRPr lang="zh-CN" altLang="en-US" b="1" kern="0" dirty="0">
              <a:ln w="1905"/>
              <a:solidFill>
                <a:srgbClr val="FF0000"/>
              </a:solidFill>
              <a:latin typeface="微软雅黑" panose="020B0503020204020204" pitchFamily="34" charset="-122"/>
              <a:ea typeface="微软雅黑" panose="020B0503020204020204" pitchFamily="34" charset="-122"/>
            </a:endParaRPr>
          </a:p>
        </p:txBody>
      </p:sp>
      <p:sp>
        <p:nvSpPr>
          <p:cNvPr id="99" name="TextBox 98"/>
          <p:cNvSpPr txBox="1"/>
          <p:nvPr/>
        </p:nvSpPr>
        <p:spPr>
          <a:xfrm>
            <a:off x="6190030" y="3192091"/>
            <a:ext cx="2195513" cy="1200329"/>
          </a:xfrm>
          <a:prstGeom prst="rect">
            <a:avLst/>
          </a:prstGeom>
          <a:noFill/>
        </p:spPr>
        <p:txBody>
          <a:bodyPr>
            <a:spAutoFit/>
          </a:bodyPr>
          <a:lstStyle/>
          <a:p>
            <a:pPr lvl="0">
              <a:defRPr/>
            </a:pPr>
            <a:r>
              <a:rPr lang="zh-CN" altLang="en-US" dirty="0">
                <a:solidFill>
                  <a:srgbClr val="FF0000"/>
                </a:solidFill>
                <a:latin typeface="微软雅黑" pitchFamily="34" charset="-122"/>
                <a:ea typeface="微软雅黑" pitchFamily="34" charset="-122"/>
              </a:rPr>
              <a:t>学习党的历史，学习革命先辈和先进典型，发挥正面典型的激励作用。</a:t>
            </a:r>
            <a:endParaRPr lang="zh-CN" altLang="en-US" b="1" kern="0" dirty="0">
              <a:ln w="1905"/>
              <a:solidFill>
                <a:srgbClr val="FF0000"/>
              </a:solidFill>
              <a:latin typeface="微软雅黑" panose="020B0503020204020204" pitchFamily="34" charset="-122"/>
              <a:ea typeface="微软雅黑" panose="020B0503020204020204" pitchFamily="34" charset="-122"/>
            </a:endParaRPr>
          </a:p>
        </p:txBody>
      </p:sp>
      <p:sp>
        <p:nvSpPr>
          <p:cNvPr id="100" name="TextBox 99"/>
          <p:cNvSpPr txBox="1"/>
          <p:nvPr/>
        </p:nvSpPr>
        <p:spPr>
          <a:xfrm>
            <a:off x="8401963" y="3192091"/>
            <a:ext cx="2195513" cy="2308324"/>
          </a:xfrm>
          <a:prstGeom prst="rect">
            <a:avLst/>
          </a:prstGeom>
          <a:noFill/>
        </p:spPr>
        <p:txBody>
          <a:bodyPr>
            <a:spAutoFit/>
          </a:bodyPr>
          <a:lstStyle/>
          <a:p>
            <a:pPr>
              <a:defRPr/>
            </a:pPr>
            <a:r>
              <a:rPr lang="zh-CN" altLang="en-US" dirty="0">
                <a:solidFill>
                  <a:srgbClr val="FF0000"/>
                </a:solidFill>
                <a:latin typeface="微软雅黑" pitchFamily="34" charset="-122"/>
                <a:ea typeface="微软雅黑" pitchFamily="34" charset="-122"/>
              </a:rPr>
              <a:t>从周永康、薄熙来、徐才厚、郭伯雄、令计划等违纪违法案件中汲取教训，肃清恶劣影响，发挥反面典型的警示作用。</a:t>
            </a:r>
            <a:endParaRPr lang="zh-CN" altLang="en-US" b="1" kern="0" dirty="0">
              <a:ln w="1905"/>
              <a:solidFill>
                <a:srgbClr val="FF0000"/>
              </a:solidFill>
              <a:latin typeface="微软雅黑" panose="020B0503020204020204" pitchFamily="34" charset="-122"/>
              <a:ea typeface="微软雅黑" panose="020B0503020204020204" pitchFamily="34" charset="-122"/>
            </a:endParaRPr>
          </a:p>
          <a:p>
            <a:pPr lvl="0">
              <a:defRPr/>
            </a:pPr>
            <a:endParaRPr lang="zh-CN" altLang="en-US" b="1" kern="0" dirty="0">
              <a:ln w="1905"/>
              <a:solidFill>
                <a:srgbClr val="FF0000"/>
              </a:solidFill>
              <a:latin typeface="微软雅黑" panose="020B0503020204020204" pitchFamily="34" charset="-122"/>
              <a:ea typeface="微软雅黑" panose="020B0503020204020204" pitchFamily="34" charset="-122"/>
            </a:endParaRPr>
          </a:p>
        </p:txBody>
      </p:sp>
      <p:sp>
        <p:nvSpPr>
          <p:cNvPr id="52" name="标题 1"/>
          <p:cNvSpPr txBox="1">
            <a:spLocks/>
          </p:cNvSpPr>
          <p:nvPr/>
        </p:nvSpPr>
        <p:spPr>
          <a:xfrm>
            <a:off x="1171356" y="195486"/>
            <a:ext cx="5416868" cy="461665"/>
          </a:xfrm>
          <a:prstGeom prst="rect">
            <a:avLst/>
          </a:prstGeom>
        </p:spPr>
        <p:txBody>
          <a:bodyPr wrap="none">
            <a:spAutoFit/>
          </a:bodyPr>
          <a:lstStyle>
            <a:defPPr>
              <a:defRPr lang="zh-CN"/>
            </a:defPPr>
            <a:lvl1pPr>
              <a:defRPr sz="2400" b="1">
                <a:latin typeface="微软雅黑" pitchFamily="34" charset="-122"/>
                <a:ea typeface="微软雅黑" pitchFamily="34" charset="-122"/>
              </a:defRPr>
            </a:lvl1pPr>
          </a:lstStyle>
          <a:p>
            <a:r>
              <a:rPr lang="zh-CN" altLang="en-US" dirty="0"/>
              <a:t>“两学一做”学习教育的第一个“学”</a:t>
            </a:r>
          </a:p>
        </p:txBody>
      </p:sp>
    </p:spTree>
    <p:extLst>
      <p:ext uri="{BB962C8B-B14F-4D97-AF65-F5344CB8AC3E}">
        <p14:creationId xmlns:p14="http://schemas.microsoft.com/office/powerpoint/2010/main" val="522145194"/>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85"/>
                                        </p:tgtEl>
                                        <p:attrNameLst>
                                          <p:attrName>style.visibility</p:attrName>
                                        </p:attrNameLst>
                                      </p:cBhvr>
                                      <p:to>
                                        <p:strVal val="visible"/>
                                      </p:to>
                                    </p:set>
                                    <p:anim calcmode="lin" valueType="num">
                                      <p:cBhvr>
                                        <p:cTn id="10" dur="1000" fill="hold"/>
                                        <p:tgtEl>
                                          <p:spTgt spid="85"/>
                                        </p:tgtEl>
                                        <p:attrNameLst>
                                          <p:attrName>ppt_w</p:attrName>
                                        </p:attrNameLst>
                                      </p:cBhvr>
                                      <p:tavLst>
                                        <p:tav tm="0">
                                          <p:val>
                                            <p:fltVal val="0"/>
                                          </p:val>
                                        </p:tav>
                                        <p:tav tm="100000">
                                          <p:val>
                                            <p:strVal val="#ppt_w"/>
                                          </p:val>
                                        </p:tav>
                                      </p:tavLst>
                                    </p:anim>
                                    <p:anim calcmode="lin" valueType="num">
                                      <p:cBhvr>
                                        <p:cTn id="11" dur="1000" fill="hold"/>
                                        <p:tgtEl>
                                          <p:spTgt spid="85"/>
                                        </p:tgtEl>
                                        <p:attrNameLst>
                                          <p:attrName>ppt_h</p:attrName>
                                        </p:attrNameLst>
                                      </p:cBhvr>
                                      <p:tavLst>
                                        <p:tav tm="0">
                                          <p:val>
                                            <p:fltVal val="0"/>
                                          </p:val>
                                        </p:tav>
                                        <p:tav tm="100000">
                                          <p:val>
                                            <p:strVal val="#ppt_h"/>
                                          </p:val>
                                        </p:tav>
                                      </p:tavLst>
                                    </p:anim>
                                    <p:anim calcmode="lin" valueType="num">
                                      <p:cBhvr>
                                        <p:cTn id="12" dur="1000" fill="hold"/>
                                        <p:tgtEl>
                                          <p:spTgt spid="85"/>
                                        </p:tgtEl>
                                        <p:attrNameLst>
                                          <p:attrName>style.rotation</p:attrName>
                                        </p:attrNameLst>
                                      </p:cBhvr>
                                      <p:tavLst>
                                        <p:tav tm="0">
                                          <p:val>
                                            <p:fltVal val="90"/>
                                          </p:val>
                                        </p:tav>
                                        <p:tav tm="100000">
                                          <p:val>
                                            <p:fltVal val="0"/>
                                          </p:val>
                                        </p:tav>
                                      </p:tavLst>
                                    </p:anim>
                                    <p:animEffect transition="in" filter="fade">
                                      <p:cBhvr>
                                        <p:cTn id="13" dur="1000"/>
                                        <p:tgtEl>
                                          <p:spTgt spid="85"/>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86"/>
                                        </p:tgtEl>
                                        <p:attrNameLst>
                                          <p:attrName>style.visibility</p:attrName>
                                        </p:attrNameLst>
                                      </p:cBhvr>
                                      <p:to>
                                        <p:strVal val="visible"/>
                                      </p:to>
                                    </p:set>
                                    <p:anim calcmode="lin" valueType="num">
                                      <p:cBhvr>
                                        <p:cTn id="16" dur="1000" fill="hold"/>
                                        <p:tgtEl>
                                          <p:spTgt spid="86"/>
                                        </p:tgtEl>
                                        <p:attrNameLst>
                                          <p:attrName>ppt_w</p:attrName>
                                        </p:attrNameLst>
                                      </p:cBhvr>
                                      <p:tavLst>
                                        <p:tav tm="0">
                                          <p:val>
                                            <p:fltVal val="0"/>
                                          </p:val>
                                        </p:tav>
                                        <p:tav tm="100000">
                                          <p:val>
                                            <p:strVal val="#ppt_w"/>
                                          </p:val>
                                        </p:tav>
                                      </p:tavLst>
                                    </p:anim>
                                    <p:anim calcmode="lin" valueType="num">
                                      <p:cBhvr>
                                        <p:cTn id="17" dur="1000" fill="hold"/>
                                        <p:tgtEl>
                                          <p:spTgt spid="86"/>
                                        </p:tgtEl>
                                        <p:attrNameLst>
                                          <p:attrName>ppt_h</p:attrName>
                                        </p:attrNameLst>
                                      </p:cBhvr>
                                      <p:tavLst>
                                        <p:tav tm="0">
                                          <p:val>
                                            <p:fltVal val="0"/>
                                          </p:val>
                                        </p:tav>
                                        <p:tav tm="100000">
                                          <p:val>
                                            <p:strVal val="#ppt_h"/>
                                          </p:val>
                                        </p:tav>
                                      </p:tavLst>
                                    </p:anim>
                                    <p:anim calcmode="lin" valueType="num">
                                      <p:cBhvr>
                                        <p:cTn id="18" dur="1000" fill="hold"/>
                                        <p:tgtEl>
                                          <p:spTgt spid="86"/>
                                        </p:tgtEl>
                                        <p:attrNameLst>
                                          <p:attrName>style.rotation</p:attrName>
                                        </p:attrNameLst>
                                      </p:cBhvr>
                                      <p:tavLst>
                                        <p:tav tm="0">
                                          <p:val>
                                            <p:fltVal val="90"/>
                                          </p:val>
                                        </p:tav>
                                        <p:tav tm="100000">
                                          <p:val>
                                            <p:fltVal val="0"/>
                                          </p:val>
                                        </p:tav>
                                      </p:tavLst>
                                    </p:anim>
                                    <p:animEffect transition="in" filter="fade">
                                      <p:cBhvr>
                                        <p:cTn id="19" dur="1000"/>
                                        <p:tgtEl>
                                          <p:spTgt spid="86"/>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87"/>
                                        </p:tgtEl>
                                        <p:attrNameLst>
                                          <p:attrName>style.visibility</p:attrName>
                                        </p:attrNameLst>
                                      </p:cBhvr>
                                      <p:to>
                                        <p:strVal val="visible"/>
                                      </p:to>
                                    </p:set>
                                    <p:anim calcmode="lin" valueType="num">
                                      <p:cBhvr>
                                        <p:cTn id="22" dur="1000" fill="hold"/>
                                        <p:tgtEl>
                                          <p:spTgt spid="87"/>
                                        </p:tgtEl>
                                        <p:attrNameLst>
                                          <p:attrName>ppt_w</p:attrName>
                                        </p:attrNameLst>
                                      </p:cBhvr>
                                      <p:tavLst>
                                        <p:tav tm="0">
                                          <p:val>
                                            <p:fltVal val="0"/>
                                          </p:val>
                                        </p:tav>
                                        <p:tav tm="100000">
                                          <p:val>
                                            <p:strVal val="#ppt_w"/>
                                          </p:val>
                                        </p:tav>
                                      </p:tavLst>
                                    </p:anim>
                                    <p:anim calcmode="lin" valueType="num">
                                      <p:cBhvr>
                                        <p:cTn id="23" dur="1000" fill="hold"/>
                                        <p:tgtEl>
                                          <p:spTgt spid="87"/>
                                        </p:tgtEl>
                                        <p:attrNameLst>
                                          <p:attrName>ppt_h</p:attrName>
                                        </p:attrNameLst>
                                      </p:cBhvr>
                                      <p:tavLst>
                                        <p:tav tm="0">
                                          <p:val>
                                            <p:fltVal val="0"/>
                                          </p:val>
                                        </p:tav>
                                        <p:tav tm="100000">
                                          <p:val>
                                            <p:strVal val="#ppt_h"/>
                                          </p:val>
                                        </p:tav>
                                      </p:tavLst>
                                    </p:anim>
                                    <p:anim calcmode="lin" valueType="num">
                                      <p:cBhvr>
                                        <p:cTn id="24" dur="1000" fill="hold"/>
                                        <p:tgtEl>
                                          <p:spTgt spid="87"/>
                                        </p:tgtEl>
                                        <p:attrNameLst>
                                          <p:attrName>style.rotation</p:attrName>
                                        </p:attrNameLst>
                                      </p:cBhvr>
                                      <p:tavLst>
                                        <p:tav tm="0">
                                          <p:val>
                                            <p:fltVal val="90"/>
                                          </p:val>
                                        </p:tav>
                                        <p:tav tm="100000">
                                          <p:val>
                                            <p:fltVal val="0"/>
                                          </p:val>
                                        </p:tav>
                                      </p:tavLst>
                                    </p:anim>
                                    <p:animEffect transition="in" filter="fade">
                                      <p:cBhvr>
                                        <p:cTn id="25" dur="1000"/>
                                        <p:tgtEl>
                                          <p:spTgt spid="87"/>
                                        </p:tgtEl>
                                      </p:cBhvr>
                                    </p:animEffect>
                                  </p:childTnLst>
                                </p:cTn>
                              </p:par>
                              <p:par>
                                <p:cTn id="26" presetID="31" presetClass="entr" presetSubtype="0" fill="hold" grpId="0" nodeType="withEffect">
                                  <p:stCondLst>
                                    <p:cond delay="500"/>
                                  </p:stCondLst>
                                  <p:childTnLst>
                                    <p:set>
                                      <p:cBhvr>
                                        <p:cTn id="27" dur="1" fill="hold">
                                          <p:stCondLst>
                                            <p:cond delay="0"/>
                                          </p:stCondLst>
                                        </p:cTn>
                                        <p:tgtEl>
                                          <p:spTgt spid="88"/>
                                        </p:tgtEl>
                                        <p:attrNameLst>
                                          <p:attrName>style.visibility</p:attrName>
                                        </p:attrNameLst>
                                      </p:cBhvr>
                                      <p:to>
                                        <p:strVal val="visible"/>
                                      </p:to>
                                    </p:set>
                                    <p:anim calcmode="lin" valueType="num">
                                      <p:cBhvr>
                                        <p:cTn id="28" dur="1000" fill="hold"/>
                                        <p:tgtEl>
                                          <p:spTgt spid="88"/>
                                        </p:tgtEl>
                                        <p:attrNameLst>
                                          <p:attrName>ppt_w</p:attrName>
                                        </p:attrNameLst>
                                      </p:cBhvr>
                                      <p:tavLst>
                                        <p:tav tm="0">
                                          <p:val>
                                            <p:fltVal val="0"/>
                                          </p:val>
                                        </p:tav>
                                        <p:tav tm="100000">
                                          <p:val>
                                            <p:strVal val="#ppt_w"/>
                                          </p:val>
                                        </p:tav>
                                      </p:tavLst>
                                    </p:anim>
                                    <p:anim calcmode="lin" valueType="num">
                                      <p:cBhvr>
                                        <p:cTn id="29" dur="1000" fill="hold"/>
                                        <p:tgtEl>
                                          <p:spTgt spid="88"/>
                                        </p:tgtEl>
                                        <p:attrNameLst>
                                          <p:attrName>ppt_h</p:attrName>
                                        </p:attrNameLst>
                                      </p:cBhvr>
                                      <p:tavLst>
                                        <p:tav tm="0">
                                          <p:val>
                                            <p:fltVal val="0"/>
                                          </p:val>
                                        </p:tav>
                                        <p:tav tm="100000">
                                          <p:val>
                                            <p:strVal val="#ppt_h"/>
                                          </p:val>
                                        </p:tav>
                                      </p:tavLst>
                                    </p:anim>
                                    <p:anim calcmode="lin" valueType="num">
                                      <p:cBhvr>
                                        <p:cTn id="30" dur="1000" fill="hold"/>
                                        <p:tgtEl>
                                          <p:spTgt spid="88"/>
                                        </p:tgtEl>
                                        <p:attrNameLst>
                                          <p:attrName>style.rotation</p:attrName>
                                        </p:attrNameLst>
                                      </p:cBhvr>
                                      <p:tavLst>
                                        <p:tav tm="0">
                                          <p:val>
                                            <p:fltVal val="90"/>
                                          </p:val>
                                        </p:tav>
                                        <p:tav tm="100000">
                                          <p:val>
                                            <p:fltVal val="0"/>
                                          </p:val>
                                        </p:tav>
                                      </p:tavLst>
                                    </p:anim>
                                    <p:animEffect transition="in" filter="fade">
                                      <p:cBhvr>
                                        <p:cTn id="31" dur="1000"/>
                                        <p:tgtEl>
                                          <p:spTgt spid="88"/>
                                        </p:tgtEl>
                                      </p:cBhvr>
                                    </p:animEffect>
                                  </p:childTnLst>
                                </p:cTn>
                              </p:par>
                              <p:par>
                                <p:cTn id="32" presetID="31" presetClass="entr" presetSubtype="0" fill="hold" grpId="0" nodeType="withEffect">
                                  <p:stCondLst>
                                    <p:cond delay="500"/>
                                  </p:stCondLst>
                                  <p:childTnLst>
                                    <p:set>
                                      <p:cBhvr>
                                        <p:cTn id="33" dur="1" fill="hold">
                                          <p:stCondLst>
                                            <p:cond delay="0"/>
                                          </p:stCondLst>
                                        </p:cTn>
                                        <p:tgtEl>
                                          <p:spTgt spid="89"/>
                                        </p:tgtEl>
                                        <p:attrNameLst>
                                          <p:attrName>style.visibility</p:attrName>
                                        </p:attrNameLst>
                                      </p:cBhvr>
                                      <p:to>
                                        <p:strVal val="visible"/>
                                      </p:to>
                                    </p:set>
                                    <p:anim calcmode="lin" valueType="num">
                                      <p:cBhvr>
                                        <p:cTn id="34" dur="1000" fill="hold"/>
                                        <p:tgtEl>
                                          <p:spTgt spid="89"/>
                                        </p:tgtEl>
                                        <p:attrNameLst>
                                          <p:attrName>ppt_w</p:attrName>
                                        </p:attrNameLst>
                                      </p:cBhvr>
                                      <p:tavLst>
                                        <p:tav tm="0">
                                          <p:val>
                                            <p:fltVal val="0"/>
                                          </p:val>
                                        </p:tav>
                                        <p:tav tm="100000">
                                          <p:val>
                                            <p:strVal val="#ppt_w"/>
                                          </p:val>
                                        </p:tav>
                                      </p:tavLst>
                                    </p:anim>
                                    <p:anim calcmode="lin" valueType="num">
                                      <p:cBhvr>
                                        <p:cTn id="35" dur="1000" fill="hold"/>
                                        <p:tgtEl>
                                          <p:spTgt spid="89"/>
                                        </p:tgtEl>
                                        <p:attrNameLst>
                                          <p:attrName>ppt_h</p:attrName>
                                        </p:attrNameLst>
                                      </p:cBhvr>
                                      <p:tavLst>
                                        <p:tav tm="0">
                                          <p:val>
                                            <p:fltVal val="0"/>
                                          </p:val>
                                        </p:tav>
                                        <p:tav tm="100000">
                                          <p:val>
                                            <p:strVal val="#ppt_h"/>
                                          </p:val>
                                        </p:tav>
                                      </p:tavLst>
                                    </p:anim>
                                    <p:anim calcmode="lin" valueType="num">
                                      <p:cBhvr>
                                        <p:cTn id="36" dur="1000" fill="hold"/>
                                        <p:tgtEl>
                                          <p:spTgt spid="89"/>
                                        </p:tgtEl>
                                        <p:attrNameLst>
                                          <p:attrName>style.rotation</p:attrName>
                                        </p:attrNameLst>
                                      </p:cBhvr>
                                      <p:tavLst>
                                        <p:tav tm="0">
                                          <p:val>
                                            <p:fltVal val="90"/>
                                          </p:val>
                                        </p:tav>
                                        <p:tav tm="100000">
                                          <p:val>
                                            <p:fltVal val="0"/>
                                          </p:val>
                                        </p:tav>
                                      </p:tavLst>
                                    </p:anim>
                                    <p:animEffect transition="in" filter="fade">
                                      <p:cBhvr>
                                        <p:cTn id="37" dur="1000"/>
                                        <p:tgtEl>
                                          <p:spTgt spid="89"/>
                                        </p:tgtEl>
                                      </p:cBhvr>
                                    </p:animEffect>
                                  </p:childTnLst>
                                </p:cTn>
                              </p:par>
                              <p:par>
                                <p:cTn id="38" presetID="31" presetClass="entr" presetSubtype="0" fill="hold" grpId="0" nodeType="withEffect">
                                  <p:stCondLst>
                                    <p:cond delay="500"/>
                                  </p:stCondLst>
                                  <p:childTnLst>
                                    <p:set>
                                      <p:cBhvr>
                                        <p:cTn id="39" dur="1" fill="hold">
                                          <p:stCondLst>
                                            <p:cond delay="0"/>
                                          </p:stCondLst>
                                        </p:cTn>
                                        <p:tgtEl>
                                          <p:spTgt spid="90"/>
                                        </p:tgtEl>
                                        <p:attrNameLst>
                                          <p:attrName>style.visibility</p:attrName>
                                        </p:attrNameLst>
                                      </p:cBhvr>
                                      <p:to>
                                        <p:strVal val="visible"/>
                                      </p:to>
                                    </p:set>
                                    <p:anim calcmode="lin" valueType="num">
                                      <p:cBhvr>
                                        <p:cTn id="40" dur="1000" fill="hold"/>
                                        <p:tgtEl>
                                          <p:spTgt spid="90"/>
                                        </p:tgtEl>
                                        <p:attrNameLst>
                                          <p:attrName>ppt_w</p:attrName>
                                        </p:attrNameLst>
                                      </p:cBhvr>
                                      <p:tavLst>
                                        <p:tav tm="0">
                                          <p:val>
                                            <p:fltVal val="0"/>
                                          </p:val>
                                        </p:tav>
                                        <p:tav tm="100000">
                                          <p:val>
                                            <p:strVal val="#ppt_w"/>
                                          </p:val>
                                        </p:tav>
                                      </p:tavLst>
                                    </p:anim>
                                    <p:anim calcmode="lin" valueType="num">
                                      <p:cBhvr>
                                        <p:cTn id="41" dur="1000" fill="hold"/>
                                        <p:tgtEl>
                                          <p:spTgt spid="90"/>
                                        </p:tgtEl>
                                        <p:attrNameLst>
                                          <p:attrName>ppt_h</p:attrName>
                                        </p:attrNameLst>
                                      </p:cBhvr>
                                      <p:tavLst>
                                        <p:tav tm="0">
                                          <p:val>
                                            <p:fltVal val="0"/>
                                          </p:val>
                                        </p:tav>
                                        <p:tav tm="100000">
                                          <p:val>
                                            <p:strVal val="#ppt_h"/>
                                          </p:val>
                                        </p:tav>
                                      </p:tavLst>
                                    </p:anim>
                                    <p:anim calcmode="lin" valueType="num">
                                      <p:cBhvr>
                                        <p:cTn id="42" dur="1000" fill="hold"/>
                                        <p:tgtEl>
                                          <p:spTgt spid="90"/>
                                        </p:tgtEl>
                                        <p:attrNameLst>
                                          <p:attrName>style.rotation</p:attrName>
                                        </p:attrNameLst>
                                      </p:cBhvr>
                                      <p:tavLst>
                                        <p:tav tm="0">
                                          <p:val>
                                            <p:fltVal val="90"/>
                                          </p:val>
                                        </p:tav>
                                        <p:tav tm="100000">
                                          <p:val>
                                            <p:fltVal val="0"/>
                                          </p:val>
                                        </p:tav>
                                      </p:tavLst>
                                    </p:anim>
                                    <p:animEffect transition="in" filter="fade">
                                      <p:cBhvr>
                                        <p:cTn id="43" dur="1000"/>
                                        <p:tgtEl>
                                          <p:spTgt spid="90"/>
                                        </p:tgtEl>
                                      </p:cBhvr>
                                    </p:animEffect>
                                  </p:childTnLst>
                                </p:cTn>
                              </p:par>
                              <p:par>
                                <p:cTn id="44" presetID="31" presetClass="entr" presetSubtype="0" fill="hold" grpId="0" nodeType="withEffect">
                                  <p:stCondLst>
                                    <p:cond delay="1000"/>
                                  </p:stCondLst>
                                  <p:childTnLst>
                                    <p:set>
                                      <p:cBhvr>
                                        <p:cTn id="45" dur="1" fill="hold">
                                          <p:stCondLst>
                                            <p:cond delay="0"/>
                                          </p:stCondLst>
                                        </p:cTn>
                                        <p:tgtEl>
                                          <p:spTgt spid="91"/>
                                        </p:tgtEl>
                                        <p:attrNameLst>
                                          <p:attrName>style.visibility</p:attrName>
                                        </p:attrNameLst>
                                      </p:cBhvr>
                                      <p:to>
                                        <p:strVal val="visible"/>
                                      </p:to>
                                    </p:set>
                                    <p:anim calcmode="lin" valueType="num">
                                      <p:cBhvr>
                                        <p:cTn id="46" dur="1000" fill="hold"/>
                                        <p:tgtEl>
                                          <p:spTgt spid="91"/>
                                        </p:tgtEl>
                                        <p:attrNameLst>
                                          <p:attrName>ppt_w</p:attrName>
                                        </p:attrNameLst>
                                      </p:cBhvr>
                                      <p:tavLst>
                                        <p:tav tm="0">
                                          <p:val>
                                            <p:fltVal val="0"/>
                                          </p:val>
                                        </p:tav>
                                        <p:tav tm="100000">
                                          <p:val>
                                            <p:strVal val="#ppt_w"/>
                                          </p:val>
                                        </p:tav>
                                      </p:tavLst>
                                    </p:anim>
                                    <p:anim calcmode="lin" valueType="num">
                                      <p:cBhvr>
                                        <p:cTn id="47" dur="1000" fill="hold"/>
                                        <p:tgtEl>
                                          <p:spTgt spid="91"/>
                                        </p:tgtEl>
                                        <p:attrNameLst>
                                          <p:attrName>ppt_h</p:attrName>
                                        </p:attrNameLst>
                                      </p:cBhvr>
                                      <p:tavLst>
                                        <p:tav tm="0">
                                          <p:val>
                                            <p:fltVal val="0"/>
                                          </p:val>
                                        </p:tav>
                                        <p:tav tm="100000">
                                          <p:val>
                                            <p:strVal val="#ppt_h"/>
                                          </p:val>
                                        </p:tav>
                                      </p:tavLst>
                                    </p:anim>
                                    <p:anim calcmode="lin" valueType="num">
                                      <p:cBhvr>
                                        <p:cTn id="48" dur="1000" fill="hold"/>
                                        <p:tgtEl>
                                          <p:spTgt spid="91"/>
                                        </p:tgtEl>
                                        <p:attrNameLst>
                                          <p:attrName>style.rotation</p:attrName>
                                        </p:attrNameLst>
                                      </p:cBhvr>
                                      <p:tavLst>
                                        <p:tav tm="0">
                                          <p:val>
                                            <p:fltVal val="90"/>
                                          </p:val>
                                        </p:tav>
                                        <p:tav tm="100000">
                                          <p:val>
                                            <p:fltVal val="0"/>
                                          </p:val>
                                        </p:tav>
                                      </p:tavLst>
                                    </p:anim>
                                    <p:animEffect transition="in" filter="fade">
                                      <p:cBhvr>
                                        <p:cTn id="49" dur="1000"/>
                                        <p:tgtEl>
                                          <p:spTgt spid="91"/>
                                        </p:tgtEl>
                                      </p:cBhvr>
                                    </p:animEffect>
                                  </p:childTnLst>
                                </p:cTn>
                              </p:par>
                              <p:par>
                                <p:cTn id="50" presetID="31" presetClass="entr" presetSubtype="0" fill="hold" grpId="0" nodeType="withEffect">
                                  <p:stCondLst>
                                    <p:cond delay="1000"/>
                                  </p:stCondLst>
                                  <p:childTnLst>
                                    <p:set>
                                      <p:cBhvr>
                                        <p:cTn id="51" dur="1" fill="hold">
                                          <p:stCondLst>
                                            <p:cond delay="0"/>
                                          </p:stCondLst>
                                        </p:cTn>
                                        <p:tgtEl>
                                          <p:spTgt spid="92"/>
                                        </p:tgtEl>
                                        <p:attrNameLst>
                                          <p:attrName>style.visibility</p:attrName>
                                        </p:attrNameLst>
                                      </p:cBhvr>
                                      <p:to>
                                        <p:strVal val="visible"/>
                                      </p:to>
                                    </p:set>
                                    <p:anim calcmode="lin" valueType="num">
                                      <p:cBhvr>
                                        <p:cTn id="52" dur="1000" fill="hold"/>
                                        <p:tgtEl>
                                          <p:spTgt spid="92"/>
                                        </p:tgtEl>
                                        <p:attrNameLst>
                                          <p:attrName>ppt_w</p:attrName>
                                        </p:attrNameLst>
                                      </p:cBhvr>
                                      <p:tavLst>
                                        <p:tav tm="0">
                                          <p:val>
                                            <p:fltVal val="0"/>
                                          </p:val>
                                        </p:tav>
                                        <p:tav tm="100000">
                                          <p:val>
                                            <p:strVal val="#ppt_w"/>
                                          </p:val>
                                        </p:tav>
                                      </p:tavLst>
                                    </p:anim>
                                    <p:anim calcmode="lin" valueType="num">
                                      <p:cBhvr>
                                        <p:cTn id="53" dur="1000" fill="hold"/>
                                        <p:tgtEl>
                                          <p:spTgt spid="92"/>
                                        </p:tgtEl>
                                        <p:attrNameLst>
                                          <p:attrName>ppt_h</p:attrName>
                                        </p:attrNameLst>
                                      </p:cBhvr>
                                      <p:tavLst>
                                        <p:tav tm="0">
                                          <p:val>
                                            <p:fltVal val="0"/>
                                          </p:val>
                                        </p:tav>
                                        <p:tav tm="100000">
                                          <p:val>
                                            <p:strVal val="#ppt_h"/>
                                          </p:val>
                                        </p:tav>
                                      </p:tavLst>
                                    </p:anim>
                                    <p:anim calcmode="lin" valueType="num">
                                      <p:cBhvr>
                                        <p:cTn id="54" dur="1000" fill="hold"/>
                                        <p:tgtEl>
                                          <p:spTgt spid="92"/>
                                        </p:tgtEl>
                                        <p:attrNameLst>
                                          <p:attrName>style.rotation</p:attrName>
                                        </p:attrNameLst>
                                      </p:cBhvr>
                                      <p:tavLst>
                                        <p:tav tm="0">
                                          <p:val>
                                            <p:fltVal val="90"/>
                                          </p:val>
                                        </p:tav>
                                        <p:tav tm="100000">
                                          <p:val>
                                            <p:fltVal val="0"/>
                                          </p:val>
                                        </p:tav>
                                      </p:tavLst>
                                    </p:anim>
                                    <p:animEffect transition="in" filter="fade">
                                      <p:cBhvr>
                                        <p:cTn id="55" dur="1000"/>
                                        <p:tgtEl>
                                          <p:spTgt spid="92"/>
                                        </p:tgtEl>
                                      </p:cBhvr>
                                    </p:animEffect>
                                  </p:childTnLst>
                                </p:cTn>
                              </p:par>
                              <p:par>
                                <p:cTn id="56" presetID="31" presetClass="entr" presetSubtype="0" fill="hold" grpId="0" nodeType="withEffect">
                                  <p:stCondLst>
                                    <p:cond delay="1000"/>
                                  </p:stCondLst>
                                  <p:childTnLst>
                                    <p:set>
                                      <p:cBhvr>
                                        <p:cTn id="57" dur="1" fill="hold">
                                          <p:stCondLst>
                                            <p:cond delay="0"/>
                                          </p:stCondLst>
                                        </p:cTn>
                                        <p:tgtEl>
                                          <p:spTgt spid="93"/>
                                        </p:tgtEl>
                                        <p:attrNameLst>
                                          <p:attrName>style.visibility</p:attrName>
                                        </p:attrNameLst>
                                      </p:cBhvr>
                                      <p:to>
                                        <p:strVal val="visible"/>
                                      </p:to>
                                    </p:set>
                                    <p:anim calcmode="lin" valueType="num">
                                      <p:cBhvr>
                                        <p:cTn id="58" dur="1000" fill="hold"/>
                                        <p:tgtEl>
                                          <p:spTgt spid="93"/>
                                        </p:tgtEl>
                                        <p:attrNameLst>
                                          <p:attrName>ppt_w</p:attrName>
                                        </p:attrNameLst>
                                      </p:cBhvr>
                                      <p:tavLst>
                                        <p:tav tm="0">
                                          <p:val>
                                            <p:fltVal val="0"/>
                                          </p:val>
                                        </p:tav>
                                        <p:tav tm="100000">
                                          <p:val>
                                            <p:strVal val="#ppt_w"/>
                                          </p:val>
                                        </p:tav>
                                      </p:tavLst>
                                    </p:anim>
                                    <p:anim calcmode="lin" valueType="num">
                                      <p:cBhvr>
                                        <p:cTn id="59" dur="1000" fill="hold"/>
                                        <p:tgtEl>
                                          <p:spTgt spid="93"/>
                                        </p:tgtEl>
                                        <p:attrNameLst>
                                          <p:attrName>ppt_h</p:attrName>
                                        </p:attrNameLst>
                                      </p:cBhvr>
                                      <p:tavLst>
                                        <p:tav tm="0">
                                          <p:val>
                                            <p:fltVal val="0"/>
                                          </p:val>
                                        </p:tav>
                                        <p:tav tm="100000">
                                          <p:val>
                                            <p:strVal val="#ppt_h"/>
                                          </p:val>
                                        </p:tav>
                                      </p:tavLst>
                                    </p:anim>
                                    <p:anim calcmode="lin" valueType="num">
                                      <p:cBhvr>
                                        <p:cTn id="60" dur="1000" fill="hold"/>
                                        <p:tgtEl>
                                          <p:spTgt spid="93"/>
                                        </p:tgtEl>
                                        <p:attrNameLst>
                                          <p:attrName>style.rotation</p:attrName>
                                        </p:attrNameLst>
                                      </p:cBhvr>
                                      <p:tavLst>
                                        <p:tav tm="0">
                                          <p:val>
                                            <p:fltVal val="90"/>
                                          </p:val>
                                        </p:tav>
                                        <p:tav tm="100000">
                                          <p:val>
                                            <p:fltVal val="0"/>
                                          </p:val>
                                        </p:tav>
                                      </p:tavLst>
                                    </p:anim>
                                    <p:animEffect transition="in" filter="fade">
                                      <p:cBhvr>
                                        <p:cTn id="61" dur="1000"/>
                                        <p:tgtEl>
                                          <p:spTgt spid="93"/>
                                        </p:tgtEl>
                                      </p:cBhvr>
                                    </p:animEffect>
                                  </p:childTnLst>
                                </p:cTn>
                              </p:par>
                              <p:par>
                                <p:cTn id="62" presetID="31" presetClass="entr" presetSubtype="0" fill="hold" grpId="0" nodeType="withEffect">
                                  <p:stCondLst>
                                    <p:cond delay="1500"/>
                                  </p:stCondLst>
                                  <p:childTnLst>
                                    <p:set>
                                      <p:cBhvr>
                                        <p:cTn id="63" dur="1" fill="hold">
                                          <p:stCondLst>
                                            <p:cond delay="0"/>
                                          </p:stCondLst>
                                        </p:cTn>
                                        <p:tgtEl>
                                          <p:spTgt spid="94"/>
                                        </p:tgtEl>
                                        <p:attrNameLst>
                                          <p:attrName>style.visibility</p:attrName>
                                        </p:attrNameLst>
                                      </p:cBhvr>
                                      <p:to>
                                        <p:strVal val="visible"/>
                                      </p:to>
                                    </p:set>
                                    <p:anim calcmode="lin" valueType="num">
                                      <p:cBhvr>
                                        <p:cTn id="64" dur="1000" fill="hold"/>
                                        <p:tgtEl>
                                          <p:spTgt spid="94"/>
                                        </p:tgtEl>
                                        <p:attrNameLst>
                                          <p:attrName>ppt_w</p:attrName>
                                        </p:attrNameLst>
                                      </p:cBhvr>
                                      <p:tavLst>
                                        <p:tav tm="0">
                                          <p:val>
                                            <p:fltVal val="0"/>
                                          </p:val>
                                        </p:tav>
                                        <p:tav tm="100000">
                                          <p:val>
                                            <p:strVal val="#ppt_w"/>
                                          </p:val>
                                        </p:tav>
                                      </p:tavLst>
                                    </p:anim>
                                    <p:anim calcmode="lin" valueType="num">
                                      <p:cBhvr>
                                        <p:cTn id="65" dur="1000" fill="hold"/>
                                        <p:tgtEl>
                                          <p:spTgt spid="94"/>
                                        </p:tgtEl>
                                        <p:attrNameLst>
                                          <p:attrName>ppt_h</p:attrName>
                                        </p:attrNameLst>
                                      </p:cBhvr>
                                      <p:tavLst>
                                        <p:tav tm="0">
                                          <p:val>
                                            <p:fltVal val="0"/>
                                          </p:val>
                                        </p:tav>
                                        <p:tav tm="100000">
                                          <p:val>
                                            <p:strVal val="#ppt_h"/>
                                          </p:val>
                                        </p:tav>
                                      </p:tavLst>
                                    </p:anim>
                                    <p:anim calcmode="lin" valueType="num">
                                      <p:cBhvr>
                                        <p:cTn id="66" dur="1000" fill="hold"/>
                                        <p:tgtEl>
                                          <p:spTgt spid="94"/>
                                        </p:tgtEl>
                                        <p:attrNameLst>
                                          <p:attrName>style.rotation</p:attrName>
                                        </p:attrNameLst>
                                      </p:cBhvr>
                                      <p:tavLst>
                                        <p:tav tm="0">
                                          <p:val>
                                            <p:fltVal val="90"/>
                                          </p:val>
                                        </p:tav>
                                        <p:tav tm="100000">
                                          <p:val>
                                            <p:fltVal val="0"/>
                                          </p:val>
                                        </p:tav>
                                      </p:tavLst>
                                    </p:anim>
                                    <p:animEffect transition="in" filter="fade">
                                      <p:cBhvr>
                                        <p:cTn id="67" dur="1000"/>
                                        <p:tgtEl>
                                          <p:spTgt spid="94"/>
                                        </p:tgtEl>
                                      </p:cBhvr>
                                    </p:animEffect>
                                  </p:childTnLst>
                                </p:cTn>
                              </p:par>
                              <p:par>
                                <p:cTn id="68" presetID="31" presetClass="entr" presetSubtype="0" fill="hold" grpId="0" nodeType="withEffect">
                                  <p:stCondLst>
                                    <p:cond delay="1500"/>
                                  </p:stCondLst>
                                  <p:childTnLst>
                                    <p:set>
                                      <p:cBhvr>
                                        <p:cTn id="69" dur="1" fill="hold">
                                          <p:stCondLst>
                                            <p:cond delay="0"/>
                                          </p:stCondLst>
                                        </p:cTn>
                                        <p:tgtEl>
                                          <p:spTgt spid="95"/>
                                        </p:tgtEl>
                                        <p:attrNameLst>
                                          <p:attrName>style.visibility</p:attrName>
                                        </p:attrNameLst>
                                      </p:cBhvr>
                                      <p:to>
                                        <p:strVal val="visible"/>
                                      </p:to>
                                    </p:set>
                                    <p:anim calcmode="lin" valueType="num">
                                      <p:cBhvr>
                                        <p:cTn id="70" dur="1000" fill="hold"/>
                                        <p:tgtEl>
                                          <p:spTgt spid="95"/>
                                        </p:tgtEl>
                                        <p:attrNameLst>
                                          <p:attrName>ppt_w</p:attrName>
                                        </p:attrNameLst>
                                      </p:cBhvr>
                                      <p:tavLst>
                                        <p:tav tm="0">
                                          <p:val>
                                            <p:fltVal val="0"/>
                                          </p:val>
                                        </p:tav>
                                        <p:tav tm="100000">
                                          <p:val>
                                            <p:strVal val="#ppt_w"/>
                                          </p:val>
                                        </p:tav>
                                      </p:tavLst>
                                    </p:anim>
                                    <p:anim calcmode="lin" valueType="num">
                                      <p:cBhvr>
                                        <p:cTn id="71" dur="1000" fill="hold"/>
                                        <p:tgtEl>
                                          <p:spTgt spid="95"/>
                                        </p:tgtEl>
                                        <p:attrNameLst>
                                          <p:attrName>ppt_h</p:attrName>
                                        </p:attrNameLst>
                                      </p:cBhvr>
                                      <p:tavLst>
                                        <p:tav tm="0">
                                          <p:val>
                                            <p:fltVal val="0"/>
                                          </p:val>
                                        </p:tav>
                                        <p:tav tm="100000">
                                          <p:val>
                                            <p:strVal val="#ppt_h"/>
                                          </p:val>
                                        </p:tav>
                                      </p:tavLst>
                                    </p:anim>
                                    <p:anim calcmode="lin" valueType="num">
                                      <p:cBhvr>
                                        <p:cTn id="72" dur="1000" fill="hold"/>
                                        <p:tgtEl>
                                          <p:spTgt spid="95"/>
                                        </p:tgtEl>
                                        <p:attrNameLst>
                                          <p:attrName>style.rotation</p:attrName>
                                        </p:attrNameLst>
                                      </p:cBhvr>
                                      <p:tavLst>
                                        <p:tav tm="0">
                                          <p:val>
                                            <p:fltVal val="90"/>
                                          </p:val>
                                        </p:tav>
                                        <p:tav tm="100000">
                                          <p:val>
                                            <p:fltVal val="0"/>
                                          </p:val>
                                        </p:tav>
                                      </p:tavLst>
                                    </p:anim>
                                    <p:animEffect transition="in" filter="fade">
                                      <p:cBhvr>
                                        <p:cTn id="73" dur="1000"/>
                                        <p:tgtEl>
                                          <p:spTgt spid="95"/>
                                        </p:tgtEl>
                                      </p:cBhvr>
                                    </p:animEffect>
                                  </p:childTnLst>
                                </p:cTn>
                              </p:par>
                              <p:par>
                                <p:cTn id="74" presetID="31" presetClass="entr" presetSubtype="0" fill="hold" grpId="0" nodeType="withEffect">
                                  <p:stCondLst>
                                    <p:cond delay="1500"/>
                                  </p:stCondLst>
                                  <p:childTnLst>
                                    <p:set>
                                      <p:cBhvr>
                                        <p:cTn id="75" dur="1" fill="hold">
                                          <p:stCondLst>
                                            <p:cond delay="0"/>
                                          </p:stCondLst>
                                        </p:cTn>
                                        <p:tgtEl>
                                          <p:spTgt spid="96"/>
                                        </p:tgtEl>
                                        <p:attrNameLst>
                                          <p:attrName>style.visibility</p:attrName>
                                        </p:attrNameLst>
                                      </p:cBhvr>
                                      <p:to>
                                        <p:strVal val="visible"/>
                                      </p:to>
                                    </p:set>
                                    <p:anim calcmode="lin" valueType="num">
                                      <p:cBhvr>
                                        <p:cTn id="76" dur="1000" fill="hold"/>
                                        <p:tgtEl>
                                          <p:spTgt spid="96"/>
                                        </p:tgtEl>
                                        <p:attrNameLst>
                                          <p:attrName>ppt_w</p:attrName>
                                        </p:attrNameLst>
                                      </p:cBhvr>
                                      <p:tavLst>
                                        <p:tav tm="0">
                                          <p:val>
                                            <p:fltVal val="0"/>
                                          </p:val>
                                        </p:tav>
                                        <p:tav tm="100000">
                                          <p:val>
                                            <p:strVal val="#ppt_w"/>
                                          </p:val>
                                        </p:tav>
                                      </p:tavLst>
                                    </p:anim>
                                    <p:anim calcmode="lin" valueType="num">
                                      <p:cBhvr>
                                        <p:cTn id="77" dur="1000" fill="hold"/>
                                        <p:tgtEl>
                                          <p:spTgt spid="96"/>
                                        </p:tgtEl>
                                        <p:attrNameLst>
                                          <p:attrName>ppt_h</p:attrName>
                                        </p:attrNameLst>
                                      </p:cBhvr>
                                      <p:tavLst>
                                        <p:tav tm="0">
                                          <p:val>
                                            <p:fltVal val="0"/>
                                          </p:val>
                                        </p:tav>
                                        <p:tav tm="100000">
                                          <p:val>
                                            <p:strVal val="#ppt_h"/>
                                          </p:val>
                                        </p:tav>
                                      </p:tavLst>
                                    </p:anim>
                                    <p:anim calcmode="lin" valueType="num">
                                      <p:cBhvr>
                                        <p:cTn id="78" dur="1000" fill="hold"/>
                                        <p:tgtEl>
                                          <p:spTgt spid="96"/>
                                        </p:tgtEl>
                                        <p:attrNameLst>
                                          <p:attrName>style.rotation</p:attrName>
                                        </p:attrNameLst>
                                      </p:cBhvr>
                                      <p:tavLst>
                                        <p:tav tm="0">
                                          <p:val>
                                            <p:fltVal val="90"/>
                                          </p:val>
                                        </p:tav>
                                        <p:tav tm="100000">
                                          <p:val>
                                            <p:fltVal val="0"/>
                                          </p:val>
                                        </p:tav>
                                      </p:tavLst>
                                    </p:anim>
                                    <p:animEffect transition="in" filter="fade">
                                      <p:cBhvr>
                                        <p:cTn id="79" dur="1000"/>
                                        <p:tgtEl>
                                          <p:spTgt spid="96"/>
                                        </p:tgtEl>
                                      </p:cBhvr>
                                    </p:animEffect>
                                  </p:childTnLst>
                                </p:cTn>
                              </p:par>
                              <p:par>
                                <p:cTn id="80" presetID="42" presetClass="entr" presetSubtype="0" fill="hold" grpId="0" nodeType="withEffect">
                                  <p:stCondLst>
                                    <p:cond delay="2000"/>
                                  </p:stCondLst>
                                  <p:childTnLst>
                                    <p:set>
                                      <p:cBhvr>
                                        <p:cTn id="81" dur="1" fill="hold">
                                          <p:stCondLst>
                                            <p:cond delay="0"/>
                                          </p:stCondLst>
                                        </p:cTn>
                                        <p:tgtEl>
                                          <p:spTgt spid="97"/>
                                        </p:tgtEl>
                                        <p:attrNameLst>
                                          <p:attrName>style.visibility</p:attrName>
                                        </p:attrNameLst>
                                      </p:cBhvr>
                                      <p:to>
                                        <p:strVal val="visible"/>
                                      </p:to>
                                    </p:set>
                                    <p:animEffect transition="in" filter="fade">
                                      <p:cBhvr>
                                        <p:cTn id="82" dur="1000"/>
                                        <p:tgtEl>
                                          <p:spTgt spid="97"/>
                                        </p:tgtEl>
                                      </p:cBhvr>
                                    </p:animEffect>
                                    <p:anim calcmode="lin" valueType="num">
                                      <p:cBhvr>
                                        <p:cTn id="83" dur="1000" fill="hold"/>
                                        <p:tgtEl>
                                          <p:spTgt spid="97"/>
                                        </p:tgtEl>
                                        <p:attrNameLst>
                                          <p:attrName>ppt_x</p:attrName>
                                        </p:attrNameLst>
                                      </p:cBhvr>
                                      <p:tavLst>
                                        <p:tav tm="0">
                                          <p:val>
                                            <p:strVal val="#ppt_x"/>
                                          </p:val>
                                        </p:tav>
                                        <p:tav tm="100000">
                                          <p:val>
                                            <p:strVal val="#ppt_x"/>
                                          </p:val>
                                        </p:tav>
                                      </p:tavLst>
                                    </p:anim>
                                    <p:anim calcmode="lin" valueType="num">
                                      <p:cBhvr>
                                        <p:cTn id="84" dur="1000" fill="hold"/>
                                        <p:tgtEl>
                                          <p:spTgt spid="97"/>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00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2000"/>
                                  </p:stCondLst>
                                  <p:childTnLst>
                                    <p:set>
                                      <p:cBhvr>
                                        <p:cTn id="91" dur="1" fill="hold">
                                          <p:stCondLst>
                                            <p:cond delay="0"/>
                                          </p:stCondLst>
                                        </p:cTn>
                                        <p:tgtEl>
                                          <p:spTgt spid="99"/>
                                        </p:tgtEl>
                                        <p:attrNameLst>
                                          <p:attrName>style.visibility</p:attrName>
                                        </p:attrNameLst>
                                      </p:cBhvr>
                                      <p:to>
                                        <p:strVal val="visible"/>
                                      </p:to>
                                    </p:set>
                                    <p:animEffect transition="in" filter="fade">
                                      <p:cBhvr>
                                        <p:cTn id="92" dur="1000"/>
                                        <p:tgtEl>
                                          <p:spTgt spid="99"/>
                                        </p:tgtEl>
                                      </p:cBhvr>
                                    </p:animEffect>
                                    <p:anim calcmode="lin" valueType="num">
                                      <p:cBhvr>
                                        <p:cTn id="93" dur="1000" fill="hold"/>
                                        <p:tgtEl>
                                          <p:spTgt spid="99"/>
                                        </p:tgtEl>
                                        <p:attrNameLst>
                                          <p:attrName>ppt_x</p:attrName>
                                        </p:attrNameLst>
                                      </p:cBhvr>
                                      <p:tavLst>
                                        <p:tav tm="0">
                                          <p:val>
                                            <p:strVal val="#ppt_x"/>
                                          </p:val>
                                        </p:tav>
                                        <p:tav tm="100000">
                                          <p:val>
                                            <p:strVal val="#ppt_x"/>
                                          </p:val>
                                        </p:tav>
                                      </p:tavLst>
                                    </p:anim>
                                    <p:anim calcmode="lin" valueType="num">
                                      <p:cBhvr>
                                        <p:cTn id="94" dur="1000" fill="hold"/>
                                        <p:tgtEl>
                                          <p:spTgt spid="99"/>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200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3000"/>
                            </p:stCondLst>
                            <p:childTnLst>
                              <p:par>
                                <p:cTn id="101" presetID="2" presetClass="entr" presetSubtype="2" fill="hold" grpId="0" nodeType="afterEffect">
                                  <p:stCondLst>
                                    <p:cond delay="0"/>
                                  </p:stCondLst>
                                  <p:childTnLst>
                                    <p:set>
                                      <p:cBhvr>
                                        <p:cTn id="102" dur="1" fill="hold">
                                          <p:stCondLst>
                                            <p:cond delay="0"/>
                                          </p:stCondLst>
                                        </p:cTn>
                                        <p:tgtEl>
                                          <p:spTgt spid="70"/>
                                        </p:tgtEl>
                                        <p:attrNameLst>
                                          <p:attrName>style.visibility</p:attrName>
                                        </p:attrNameLst>
                                      </p:cBhvr>
                                      <p:to>
                                        <p:strVal val="visible"/>
                                      </p:to>
                                    </p:set>
                                    <p:anim calcmode="lin" valueType="num">
                                      <p:cBhvr additive="base">
                                        <p:cTn id="103" dur="300" fill="hold"/>
                                        <p:tgtEl>
                                          <p:spTgt spid="70"/>
                                        </p:tgtEl>
                                        <p:attrNameLst>
                                          <p:attrName>ppt_x</p:attrName>
                                        </p:attrNameLst>
                                      </p:cBhvr>
                                      <p:tavLst>
                                        <p:tav tm="0">
                                          <p:val>
                                            <p:strVal val="1+#ppt_w/2"/>
                                          </p:val>
                                        </p:tav>
                                        <p:tav tm="100000">
                                          <p:val>
                                            <p:strVal val="#ppt_x"/>
                                          </p:val>
                                        </p:tav>
                                      </p:tavLst>
                                    </p:anim>
                                    <p:anim calcmode="lin" valueType="num">
                                      <p:cBhvr additive="base">
                                        <p:cTn id="104" dur="300" fill="hold"/>
                                        <p:tgtEl>
                                          <p:spTgt spid="70"/>
                                        </p:tgtEl>
                                        <p:attrNameLst>
                                          <p:attrName>ppt_y</p:attrName>
                                        </p:attrNameLst>
                                      </p:cBhvr>
                                      <p:tavLst>
                                        <p:tav tm="0">
                                          <p:val>
                                            <p:strVal val="#ppt_y"/>
                                          </p:val>
                                        </p:tav>
                                        <p:tav tm="100000">
                                          <p:val>
                                            <p:strVal val="#ppt_y"/>
                                          </p:val>
                                        </p:tav>
                                      </p:tavLst>
                                    </p:anim>
                                  </p:childTnLst>
                                </p:cTn>
                              </p:par>
                            </p:childTnLst>
                          </p:cTn>
                        </p:par>
                        <p:par>
                          <p:cTn id="105" fill="hold">
                            <p:stCondLst>
                              <p:cond delay="3300"/>
                            </p:stCondLst>
                            <p:childTnLst>
                              <p:par>
                                <p:cTn id="106" presetID="2" presetClass="entr" presetSubtype="2"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 calcmode="lin" valueType="num">
                                      <p:cBhvr additive="base">
                                        <p:cTn id="108" dur="300" fill="hold"/>
                                        <p:tgtEl>
                                          <p:spTgt spid="69"/>
                                        </p:tgtEl>
                                        <p:attrNameLst>
                                          <p:attrName>ppt_x</p:attrName>
                                        </p:attrNameLst>
                                      </p:cBhvr>
                                      <p:tavLst>
                                        <p:tav tm="0">
                                          <p:val>
                                            <p:strVal val="1+#ppt_w/2"/>
                                          </p:val>
                                        </p:tav>
                                        <p:tav tm="100000">
                                          <p:val>
                                            <p:strVal val="#ppt_x"/>
                                          </p:val>
                                        </p:tav>
                                      </p:tavLst>
                                    </p:anim>
                                    <p:anim calcmode="lin" valueType="num">
                                      <p:cBhvr additive="base">
                                        <p:cTn id="109" dur="300" fill="hold"/>
                                        <p:tgtEl>
                                          <p:spTgt spid="69"/>
                                        </p:tgtEl>
                                        <p:attrNameLst>
                                          <p:attrName>ppt_y</p:attrName>
                                        </p:attrNameLst>
                                      </p:cBhvr>
                                      <p:tavLst>
                                        <p:tav tm="0">
                                          <p:val>
                                            <p:strVal val="#ppt_y"/>
                                          </p:val>
                                        </p:tav>
                                        <p:tav tm="100000">
                                          <p:val>
                                            <p:strVal val="#ppt_y"/>
                                          </p:val>
                                        </p:tav>
                                      </p:tavLst>
                                    </p:anim>
                                  </p:childTnLst>
                                </p:cTn>
                              </p:par>
                              <p:par>
                                <p:cTn id="110" presetID="10" presetClass="entr" presetSubtype="0" fill="hold" nodeType="with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fade">
                                      <p:cBhvr>
                                        <p:cTn id="112"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p:bldP spid="98" grpId="0"/>
      <p:bldP spid="99" grpId="0"/>
      <p:bldP spid="100" grpId="0"/>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1551"/>
            <a:ext cx="12343068" cy="6945841"/>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846" y="-144515"/>
            <a:ext cx="1658692" cy="1269259"/>
          </a:xfrm>
          <a:prstGeom prst="rect">
            <a:avLst/>
          </a:prstGeom>
        </p:spPr>
      </p:pic>
      <p:pic>
        <p:nvPicPr>
          <p:cNvPr id="4" name="Picture 2" descr="E:\我图PPT\00001PNG素材\01党委政府\未标题-2.png"/>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bright="7000" contrast="23000"/>
                    </a14:imgEffect>
                  </a14:imgLayer>
                </a14:imgProps>
              </a:ext>
              <a:ext uri="{28A0092B-C50C-407E-A947-70E740481C1C}">
                <a14:useLocalDpi xmlns:a14="http://schemas.microsoft.com/office/drawing/2010/main"/>
              </a:ext>
            </a:extLst>
          </a:blip>
          <a:srcRect/>
          <a:stretch>
            <a:fillRect/>
          </a:stretch>
        </p:blipFill>
        <p:spPr bwMode="auto">
          <a:xfrm>
            <a:off x="3615478" y="1407118"/>
            <a:ext cx="4055689" cy="1305926"/>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4142775" y="1983182"/>
            <a:ext cx="1723549" cy="461665"/>
          </a:xfrm>
          <a:prstGeom prst="rect">
            <a:avLst/>
          </a:prstGeom>
        </p:spPr>
        <p:txBody>
          <a:bodyPr wrap="none">
            <a:spAutoFit/>
          </a:bodyPr>
          <a:lstStyle/>
          <a:p>
            <a:pPr lvl="0">
              <a:defRPr/>
            </a:pPr>
            <a:r>
              <a:rPr lang="zh-CN" altLang="en-US" sz="2400" b="1" dirty="0" smtClean="0">
                <a:solidFill>
                  <a:srgbClr val="FFFF00"/>
                </a:solidFill>
                <a:latin typeface="微软雅黑" pitchFamily="34" charset="-122"/>
                <a:ea typeface="微软雅黑" pitchFamily="34" charset="-122"/>
              </a:rPr>
              <a:t>学系列讲话</a:t>
            </a:r>
            <a:endParaRPr lang="zh-CN" altLang="en-US" sz="2400" b="1" kern="0" cap="all" dirty="0">
              <a:ln w="0">
                <a:noFill/>
              </a:ln>
              <a:solidFill>
                <a:srgbClr val="FFFF00"/>
              </a:solidFill>
              <a:latin typeface="微软雅黑" pitchFamily="34" charset="-122"/>
              <a:ea typeface="微软雅黑" pitchFamily="34" charset="-122"/>
            </a:endParaRPr>
          </a:p>
        </p:txBody>
      </p:sp>
      <p:pic>
        <p:nvPicPr>
          <p:cNvPr id="6" name="Picture 2" descr="\\Sy\e\我图PPT\PNG政府党建\党标红色.png"/>
          <p:cNvPicPr>
            <a:picLocks noChangeAspect="1" noChangeArrowheads="1"/>
          </p:cNvPicPr>
          <p:nvPr/>
        </p:nvPicPr>
        <p:blipFill>
          <a:blip r:embed="rId7" cstate="email">
            <a:extLst>
              <a:ext uri="{BEBA8EAE-BF5A-486C-A8C5-ECC9F3942E4B}">
                <a14:imgProps xmlns:a14="http://schemas.microsoft.com/office/drawing/2010/main">
                  <a14:imgLayer r:embed="rId8">
                    <a14:imgEffect>
                      <a14:brightnessContrast bright="-23000" contrast="47000"/>
                    </a14:imgEffect>
                  </a14:imgLayer>
                </a14:imgProps>
              </a:ext>
              <a:ext uri="{28A0092B-C50C-407E-A947-70E740481C1C}">
                <a14:useLocalDpi xmlns:a14="http://schemas.microsoft.com/office/drawing/2010/main"/>
              </a:ext>
            </a:extLst>
          </a:blip>
          <a:srcRect/>
          <a:stretch>
            <a:fillRect/>
          </a:stretch>
        </p:blipFill>
        <p:spPr bwMode="auto">
          <a:xfrm>
            <a:off x="3584807" y="2685287"/>
            <a:ext cx="493391" cy="49339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矩形 6"/>
          <p:cNvSpPr/>
          <p:nvPr/>
        </p:nvSpPr>
        <p:spPr>
          <a:xfrm>
            <a:off x="4079258" y="2613279"/>
            <a:ext cx="6017279" cy="954079"/>
          </a:xfrm>
          <a:prstGeom prst="rect">
            <a:avLst/>
          </a:prstGeom>
        </p:spPr>
        <p:txBody>
          <a:bodyPr wrap="square" lIns="91413" tIns="45706" rIns="91413" bIns="45706">
            <a:spAutoFit/>
          </a:bodyPr>
          <a:lstStyle/>
          <a:p>
            <a:pPr lvl="0" defTabSz="914400">
              <a:defRPr/>
            </a:pPr>
            <a:r>
              <a:rPr lang="zh-CN" altLang="en-US" dirty="0">
                <a:solidFill>
                  <a:srgbClr val="C00000"/>
                </a:solidFill>
                <a:latin typeface="微软雅黑" pitchFamily="34" charset="-122"/>
                <a:ea typeface="微软雅黑" pitchFamily="34" charset="-122"/>
              </a:rPr>
              <a:t>认真学习习近平总书记关于改革发展稳定、内政外交国防、治党治国治军的重要思想，认真学习以习近平同志为总书记的党中央治国理政新理念新思想新战略，引导党员深入领会系列重要讲话的丰富内涵和核心要义，深入领会贯穿其中的马克思主义立场观点方法。</a:t>
            </a:r>
            <a:endParaRPr kumimoji="0" lang="zh-CN" altLang="en-US" b="1" i="0" u="none" strike="noStrike" kern="0" cap="none" spc="0" normalizeH="0" baseline="0" noProof="0" dirty="0">
              <a:ln w="1905"/>
              <a:solidFill>
                <a:srgbClr val="C00000"/>
              </a:solidFill>
              <a:uLnTx/>
              <a:uFillTx/>
              <a:latin typeface="微软雅黑" panose="020B0503020204020204" pitchFamily="34" charset="-122"/>
              <a:ea typeface="微软雅黑" panose="020B0503020204020204" pitchFamily="34" charset="-122"/>
            </a:endParaRPr>
          </a:p>
        </p:txBody>
      </p:sp>
      <p:pic>
        <p:nvPicPr>
          <p:cNvPr id="8" name="Picture 2" descr="\\Sy\e\我图PPT\PNG政府党建\党标红色.png"/>
          <p:cNvPicPr>
            <a:picLocks noChangeAspect="1" noChangeArrowheads="1"/>
          </p:cNvPicPr>
          <p:nvPr/>
        </p:nvPicPr>
        <p:blipFill>
          <a:blip r:embed="rId9" cstate="email">
            <a:extLst>
              <a:ext uri="{BEBA8EAE-BF5A-486C-A8C5-ECC9F3942E4B}">
                <a14:imgProps xmlns:a14="http://schemas.microsoft.com/office/drawing/2010/main">
                  <a14:imgLayer r:embed="rId10">
                    <a14:imgEffect>
                      <a14:brightnessContrast bright="-23000" contrast="47000"/>
                    </a14:imgEffect>
                  </a14:imgLayer>
                </a14:imgProps>
              </a:ext>
              <a:ext uri="{28A0092B-C50C-407E-A947-70E740481C1C}">
                <a14:useLocalDpi xmlns:a14="http://schemas.microsoft.com/office/drawing/2010/main"/>
              </a:ext>
            </a:extLst>
          </a:blip>
          <a:srcRect/>
          <a:stretch>
            <a:fillRect/>
          </a:stretch>
        </p:blipFill>
        <p:spPr bwMode="auto">
          <a:xfrm>
            <a:off x="3584807" y="4071414"/>
            <a:ext cx="493391" cy="49339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4077032" y="3999406"/>
            <a:ext cx="6019166" cy="1169523"/>
          </a:xfrm>
          <a:prstGeom prst="rect">
            <a:avLst/>
          </a:prstGeom>
        </p:spPr>
        <p:txBody>
          <a:bodyPr wrap="square" lIns="91413" tIns="45706" rIns="91413" bIns="45706">
            <a:spAutoFit/>
          </a:bodyPr>
          <a:lstStyle/>
          <a:p>
            <a:pPr defTabSz="914400">
              <a:defRPr/>
            </a:pPr>
            <a:r>
              <a:rPr lang="zh-CN" altLang="en-US" dirty="0" smtClean="0">
                <a:solidFill>
                  <a:srgbClr val="C00000"/>
                </a:solidFill>
                <a:latin typeface="微软雅黑" pitchFamily="34" charset="-122"/>
                <a:ea typeface="微软雅黑" pitchFamily="34" charset="-122"/>
              </a:rPr>
              <a:t>习近平</a:t>
            </a:r>
            <a:r>
              <a:rPr lang="zh-CN" altLang="en-US" dirty="0">
                <a:solidFill>
                  <a:srgbClr val="C00000"/>
                </a:solidFill>
                <a:latin typeface="微软雅黑" pitchFamily="34" charset="-122"/>
                <a:ea typeface="微软雅黑" pitchFamily="34" charset="-122"/>
              </a:rPr>
              <a:t>总书记系列重要讲话要同学习马克思列宁主义、毛泽东思想、邓小平理论、“三个代表”重要思想、科学发展观结合起来，深刻理解党的科学理论既一脉相承又与时俱进的内在联系，坚定中国特色社会主义道路自信、理论自信、制度自信。要区别普通党员和党员领导干部，确定学习的重点内容。</a:t>
            </a:r>
            <a:endParaRPr kumimoji="0" lang="zh-CN" altLang="en-US" b="1" i="0" u="none" strike="noStrike" kern="0" cap="none" spc="0" normalizeH="0" baseline="0" noProof="0" dirty="0">
              <a:ln w="1905"/>
              <a:solidFill>
                <a:srgbClr val="C00000"/>
              </a:solidFill>
              <a:uLnTx/>
              <a:uFillTx/>
              <a:latin typeface="微软雅黑" panose="020B0503020204020204" pitchFamily="34" charset="-122"/>
              <a:ea typeface="微软雅黑" panose="020B0503020204020204" pitchFamily="34" charset="-122"/>
            </a:endParaRPr>
          </a:p>
        </p:txBody>
      </p:sp>
      <p:sp>
        <p:nvSpPr>
          <p:cNvPr id="10" name="标题 1"/>
          <p:cNvSpPr txBox="1">
            <a:spLocks/>
          </p:cNvSpPr>
          <p:nvPr/>
        </p:nvSpPr>
        <p:spPr>
          <a:xfrm>
            <a:off x="1171356" y="195486"/>
            <a:ext cx="5416868" cy="461665"/>
          </a:xfrm>
          <a:prstGeom prst="rect">
            <a:avLst/>
          </a:prstGeom>
        </p:spPr>
        <p:txBody>
          <a:bodyPr wrap="none">
            <a:spAutoFit/>
          </a:bodyPr>
          <a:lstStyle>
            <a:defPPr>
              <a:defRPr lang="zh-CN"/>
            </a:defPPr>
            <a:lvl1pPr>
              <a:defRPr sz="2400" b="1">
                <a:latin typeface="微软雅黑" pitchFamily="34" charset="-122"/>
                <a:ea typeface="微软雅黑" pitchFamily="34" charset="-122"/>
              </a:defRPr>
            </a:lvl1pPr>
          </a:lstStyle>
          <a:p>
            <a:r>
              <a:rPr lang="zh-CN" altLang="en-US" dirty="0"/>
              <a:t>“两学一做”学习教育的第二个“学”</a:t>
            </a:r>
          </a:p>
        </p:txBody>
      </p:sp>
      <p:pic>
        <p:nvPicPr>
          <p:cNvPr id="11" name="Picture 2" descr="E:\0000000我图PPT\00001PNG素材\01党委政府\习主席23.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419631" y="1523161"/>
            <a:ext cx="2025555" cy="422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484793"/>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2500"/>
                            </p:stCondLst>
                            <p:childTnLst>
                              <p:par>
                                <p:cTn id="13" presetID="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3500"/>
                            </p:stCondLst>
                            <p:childTnLst>
                              <p:par>
                                <p:cTn id="22" presetID="53"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200" fill="hold"/>
                                        <p:tgtEl>
                                          <p:spTgt spid="5"/>
                                        </p:tgtEl>
                                        <p:attrNameLst>
                                          <p:attrName>ppt_w</p:attrName>
                                        </p:attrNameLst>
                                      </p:cBhvr>
                                      <p:tavLst>
                                        <p:tav tm="0">
                                          <p:val>
                                            <p:fltVal val="0"/>
                                          </p:val>
                                        </p:tav>
                                        <p:tav tm="100000">
                                          <p:val>
                                            <p:strVal val="#ppt_w"/>
                                          </p:val>
                                        </p:tav>
                                      </p:tavLst>
                                    </p:anim>
                                    <p:anim calcmode="lin" valueType="num">
                                      <p:cBhvr>
                                        <p:cTn id="25" dur="200" fill="hold"/>
                                        <p:tgtEl>
                                          <p:spTgt spid="5"/>
                                        </p:tgtEl>
                                        <p:attrNameLst>
                                          <p:attrName>ppt_h</p:attrName>
                                        </p:attrNameLst>
                                      </p:cBhvr>
                                      <p:tavLst>
                                        <p:tav tm="0">
                                          <p:val>
                                            <p:fltVal val="0"/>
                                          </p:val>
                                        </p:tav>
                                        <p:tav tm="100000">
                                          <p:val>
                                            <p:strVal val="#ppt_h"/>
                                          </p:val>
                                        </p:tav>
                                      </p:tavLst>
                                    </p:anim>
                                    <p:animEffect transition="in" filter="fade">
                                      <p:cBhvr>
                                        <p:cTn id="26" dur="200"/>
                                        <p:tgtEl>
                                          <p:spTgt spid="5"/>
                                        </p:tgtEl>
                                      </p:cBhvr>
                                    </p:animEffect>
                                  </p:childTnLst>
                                </p:cTn>
                              </p:par>
                            </p:childTnLst>
                          </p:cTn>
                        </p:par>
                        <p:par>
                          <p:cTn id="27" fill="hold">
                            <p:stCondLst>
                              <p:cond delay="3700"/>
                            </p:stCondLst>
                            <p:childTnLst>
                              <p:par>
                                <p:cTn id="28" presetID="6" presetClass="emph" presetSubtype="0" fill="hold" grpId="1" nodeType="afterEffect">
                                  <p:stCondLst>
                                    <p:cond delay="0"/>
                                  </p:stCondLst>
                                  <p:childTnLst>
                                    <p:animScale>
                                      <p:cBhvr>
                                        <p:cTn id="29" dur="100" fill="hold"/>
                                        <p:tgtEl>
                                          <p:spTgt spid="5"/>
                                        </p:tgtEl>
                                      </p:cBhvr>
                                      <p:by x="115000" y="115000"/>
                                    </p:animScale>
                                  </p:childTnLst>
                                </p:cTn>
                              </p:par>
                              <p:par>
                                <p:cTn id="30" presetID="6" presetClass="emph" presetSubtype="0" fill="hold" grpId="2" nodeType="withEffect">
                                  <p:stCondLst>
                                    <p:cond delay="200"/>
                                  </p:stCondLst>
                                  <p:childTnLst>
                                    <p:animScale>
                                      <p:cBhvr>
                                        <p:cTn id="31" dur="100" fill="hold"/>
                                        <p:tgtEl>
                                          <p:spTgt spid="5"/>
                                        </p:tgtEl>
                                      </p:cBhvr>
                                      <p:by x="85000" y="85000"/>
                                    </p:animScale>
                                  </p:childTnLst>
                                </p:cTn>
                              </p:par>
                            </p:childTnLst>
                          </p:cTn>
                        </p:par>
                        <p:par>
                          <p:cTn id="32" fill="hold">
                            <p:stCondLst>
                              <p:cond delay="4000"/>
                            </p:stCondLst>
                            <p:childTnLst>
                              <p:par>
                                <p:cTn id="33" presetID="6" presetClass="emph" presetSubtype="0" fill="hold" grpId="3" nodeType="afterEffect">
                                  <p:stCondLst>
                                    <p:cond delay="0"/>
                                  </p:stCondLst>
                                  <p:childTnLst>
                                    <p:animScale>
                                      <p:cBhvr>
                                        <p:cTn id="34" dur="100" fill="hold"/>
                                        <p:tgtEl>
                                          <p:spTgt spid="5"/>
                                        </p:tgtEl>
                                      </p:cBhvr>
                                      <p:by x="105000" y="105000"/>
                                    </p:animScale>
                                  </p:childTnLst>
                                </p:cTn>
                              </p:par>
                              <p:par>
                                <p:cTn id="35" presetID="6" presetClass="emph" presetSubtype="0" fill="hold" grpId="4" nodeType="withEffect">
                                  <p:stCondLst>
                                    <p:cond delay="200"/>
                                  </p:stCondLst>
                                  <p:childTnLst>
                                    <p:animScale>
                                      <p:cBhvr>
                                        <p:cTn id="36" dur="100" fill="hold"/>
                                        <p:tgtEl>
                                          <p:spTgt spid="5"/>
                                        </p:tgtEl>
                                      </p:cBhvr>
                                      <p:by x="95000" y="95000"/>
                                    </p:animScale>
                                  </p:childTnLst>
                                </p:cTn>
                              </p:par>
                            </p:childTnLst>
                          </p:cTn>
                        </p:par>
                        <p:par>
                          <p:cTn id="37" fill="hold">
                            <p:stCondLst>
                              <p:cond delay="4300"/>
                            </p:stCondLst>
                            <p:childTnLst>
                              <p:par>
                                <p:cTn id="38" presetID="2" presetClass="entr" presetSubtype="4"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par>
                          <p:cTn id="42" fill="hold">
                            <p:stCondLst>
                              <p:cond delay="48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par>
                          <p:cTn id="46" fill="hold">
                            <p:stCondLst>
                              <p:cond delay="5300"/>
                            </p:stCondLst>
                            <p:childTnLst>
                              <p:par>
                                <p:cTn id="47" presetID="2" presetClass="entr" presetSubtype="4"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par>
                          <p:cTn id="51" fill="hold">
                            <p:stCondLst>
                              <p:cond delay="5800"/>
                            </p:stCondLst>
                            <p:childTnLst>
                              <p:par>
                                <p:cTn id="52" presetID="22" presetClass="entr" presetSubtype="8"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5" grpId="3"/>
      <p:bldP spid="5" grpId="4"/>
      <p:bldP spid="7"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1551"/>
            <a:ext cx="12343068" cy="6945841"/>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846" y="-144515"/>
            <a:ext cx="1658692" cy="1269259"/>
          </a:xfrm>
          <a:prstGeom prst="rect">
            <a:avLst/>
          </a:prstGeom>
        </p:spPr>
      </p:pic>
      <p:pic>
        <p:nvPicPr>
          <p:cNvPr id="4" name="Picture 2" descr="E:\我图PPT\00001PNG素材\01党委政府\未标题-2.png"/>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bright="10000" contrast="39000"/>
                    </a14:imgEffect>
                  </a14:imgLayer>
                </a14:imgProps>
              </a:ext>
              <a:ext uri="{28A0092B-C50C-407E-A947-70E740481C1C}">
                <a14:useLocalDpi xmlns:a14="http://schemas.microsoft.com/office/drawing/2010/main"/>
              </a:ext>
            </a:extLst>
          </a:blip>
          <a:srcRect/>
          <a:stretch>
            <a:fillRect/>
          </a:stretch>
        </p:blipFill>
        <p:spPr bwMode="auto">
          <a:xfrm>
            <a:off x="1794289" y="1179612"/>
            <a:ext cx="4055689" cy="1305926"/>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2321586" y="1731690"/>
            <a:ext cx="1787669" cy="477054"/>
          </a:xfrm>
          <a:prstGeom prst="rect">
            <a:avLst/>
          </a:prstGeom>
        </p:spPr>
        <p:txBody>
          <a:bodyPr wrap="none">
            <a:spAutoFit/>
          </a:bodyPr>
          <a:lstStyle/>
          <a:p>
            <a:pPr lvl="0">
              <a:defRPr/>
            </a:pPr>
            <a:r>
              <a:rPr lang="zh-CN" altLang="en-US" sz="2500" b="1" kern="0" cap="all" dirty="0" smtClean="0">
                <a:ln w="0">
                  <a:noFill/>
                </a:ln>
                <a:solidFill>
                  <a:srgbClr val="FFFF00"/>
                </a:solidFill>
                <a:latin typeface="微软雅黑" pitchFamily="34" charset="-122"/>
                <a:ea typeface="微软雅黑" pitchFamily="34" charset="-122"/>
              </a:rPr>
              <a:t>做合格党员</a:t>
            </a:r>
            <a:endParaRPr lang="zh-CN" altLang="en-US" sz="2500" b="1" kern="0" cap="all" dirty="0">
              <a:ln w="0">
                <a:noFill/>
              </a:ln>
              <a:solidFill>
                <a:srgbClr val="FFFF00"/>
              </a:solidFill>
              <a:latin typeface="微软雅黑" pitchFamily="34" charset="-122"/>
              <a:ea typeface="微软雅黑" pitchFamily="34" charset="-122"/>
            </a:endParaRPr>
          </a:p>
        </p:txBody>
      </p:sp>
      <p:pic>
        <p:nvPicPr>
          <p:cNvPr id="6" name="Picture 2" descr="\\Sy\e\我图PPT\PNG政府党建\党标红色.png"/>
          <p:cNvPicPr>
            <a:picLocks noChangeAspect="1" noChangeArrowheads="1"/>
          </p:cNvPicPr>
          <p:nvPr/>
        </p:nvPicPr>
        <p:blipFill>
          <a:blip r:embed="rId7" cstate="email">
            <a:extLst>
              <a:ext uri="{BEBA8EAE-BF5A-486C-A8C5-ECC9F3942E4B}">
                <a14:imgProps xmlns:a14="http://schemas.microsoft.com/office/drawing/2010/main">
                  <a14:imgLayer r:embed="rId8">
                    <a14:imgEffect>
                      <a14:brightnessContrast bright="-23000" contrast="47000"/>
                    </a14:imgEffect>
                  </a14:imgLayer>
                </a14:imgProps>
              </a:ext>
              <a:ext uri="{28A0092B-C50C-407E-A947-70E740481C1C}">
                <a14:useLocalDpi xmlns:a14="http://schemas.microsoft.com/office/drawing/2010/main"/>
              </a:ext>
            </a:extLst>
          </a:blip>
          <a:srcRect/>
          <a:stretch>
            <a:fillRect/>
          </a:stretch>
        </p:blipFill>
        <p:spPr bwMode="auto">
          <a:xfrm>
            <a:off x="1866297" y="2475756"/>
            <a:ext cx="493391" cy="49339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矩形 6"/>
          <p:cNvSpPr/>
          <p:nvPr/>
        </p:nvSpPr>
        <p:spPr>
          <a:xfrm>
            <a:off x="2402085" y="2403748"/>
            <a:ext cx="7601116" cy="1200300"/>
          </a:xfrm>
          <a:prstGeom prst="rect">
            <a:avLst/>
          </a:prstGeom>
        </p:spPr>
        <p:txBody>
          <a:bodyPr wrap="square" lIns="91413" tIns="45706" rIns="91413" bIns="45706">
            <a:spAutoFit/>
          </a:bodyPr>
          <a:lstStyle/>
          <a:p>
            <a:pPr lvl="0" defTabSz="914400">
              <a:lnSpc>
                <a:spcPct val="150000"/>
              </a:lnSpc>
              <a:defRPr/>
            </a:pPr>
            <a:r>
              <a:rPr lang="zh-CN" altLang="en-US" sz="1600" dirty="0">
                <a:solidFill>
                  <a:srgbClr val="C00000"/>
                </a:solidFill>
                <a:latin typeface="微软雅黑" pitchFamily="34" charset="-122"/>
                <a:ea typeface="微软雅黑" pitchFamily="34" charset="-122"/>
              </a:rPr>
              <a:t>坚持以知促行，做讲政治、有信念，讲规矩、有纪律，讲道德、有品行，讲奉献、有作为的合格党员。引导党员强化政治意识，保持政治本色，把理想信念时时处处体现为行动的力量</a:t>
            </a:r>
            <a:endParaRPr kumimoji="0" lang="zh-CN" altLang="en-US" sz="1600" b="1" i="0" u="none" strike="noStrike" kern="0" cap="none" spc="0" normalizeH="0" baseline="0" noProof="0" dirty="0">
              <a:ln w="1905"/>
              <a:solidFill>
                <a:srgbClr val="C00000"/>
              </a:solidFill>
              <a:effectLst/>
              <a:uLnTx/>
              <a:uFillTx/>
              <a:latin typeface="微软雅黑" panose="020B0503020204020204" pitchFamily="34" charset="-122"/>
              <a:ea typeface="微软雅黑" panose="020B0503020204020204" pitchFamily="34" charset="-122"/>
            </a:endParaRPr>
          </a:p>
        </p:txBody>
      </p:sp>
      <p:sp>
        <p:nvSpPr>
          <p:cNvPr id="8" name="标题 1"/>
          <p:cNvSpPr txBox="1">
            <a:spLocks/>
          </p:cNvSpPr>
          <p:nvPr/>
        </p:nvSpPr>
        <p:spPr>
          <a:xfrm>
            <a:off x="1115616" y="195486"/>
            <a:ext cx="4584909" cy="461665"/>
          </a:xfrm>
          <a:prstGeom prst="rect">
            <a:avLst/>
          </a:prstGeom>
        </p:spPr>
        <p:txBody>
          <a:bodyPr wrap="none">
            <a:spAutoFit/>
          </a:bodyPr>
          <a:lstStyle>
            <a:defPPr>
              <a:defRPr lang="zh-CN"/>
            </a:defPPr>
            <a:lvl1pPr>
              <a:defRPr sz="2400" b="1">
                <a:latin typeface="微软雅黑" pitchFamily="34" charset="-122"/>
                <a:ea typeface="微软雅黑" pitchFamily="34" charset="-122"/>
              </a:defRPr>
            </a:lvl1pPr>
          </a:lstStyle>
          <a:p>
            <a:r>
              <a:rPr lang="zh-CN" altLang="en-US" dirty="0"/>
              <a:t>“两学一做”学习教育的 “做”</a:t>
            </a:r>
          </a:p>
        </p:txBody>
      </p:sp>
      <p:sp>
        <p:nvSpPr>
          <p:cNvPr id="9" name="标题 1"/>
          <p:cNvSpPr txBox="1">
            <a:spLocks/>
          </p:cNvSpPr>
          <p:nvPr/>
        </p:nvSpPr>
        <p:spPr>
          <a:xfrm>
            <a:off x="4689078" y="3604394"/>
            <a:ext cx="2433803" cy="959594"/>
          </a:xfrm>
          <a:prstGeom prst="rect">
            <a:avLst/>
          </a:prstGeom>
        </p:spPr>
        <p:txBody>
          <a:bodyPr>
            <a:noAutofit/>
          </a:bodyPr>
          <a:lstStyle>
            <a:lvl1pPr algn="l" defTabSz="685891" rtl="0" eaLnBrk="1" latinLnBrk="0" hangingPunct="1">
              <a:spcBef>
                <a:spcPct val="0"/>
              </a:spcBef>
              <a:buNone/>
              <a:defRPr sz="2800" b="1" kern="1200">
                <a:solidFill>
                  <a:schemeClr val="bg1"/>
                </a:solidFill>
                <a:latin typeface="微软雅黑" pitchFamily="34" charset="-122"/>
                <a:ea typeface="微软雅黑" pitchFamily="34" charset="-122"/>
                <a:cs typeface="+mj-cs"/>
              </a:defRPr>
            </a:lvl1pPr>
          </a:lstStyle>
          <a:p>
            <a:pPr algn="ctr">
              <a:lnSpc>
                <a:spcPct val="150000"/>
              </a:lnSpc>
            </a:pPr>
            <a:r>
              <a:rPr lang="zh-CN" altLang="en-US" sz="2400" dirty="0" smtClean="0">
                <a:solidFill>
                  <a:schemeClr val="tx1">
                    <a:lumMod val="95000"/>
                    <a:lumOff val="5000"/>
                  </a:schemeClr>
                </a:solidFill>
              </a:rPr>
              <a:t> </a:t>
            </a:r>
            <a:r>
              <a:rPr lang="zh-CN" altLang="en-US" sz="2400" dirty="0">
                <a:solidFill>
                  <a:schemeClr val="tx1">
                    <a:lumMod val="95000"/>
                    <a:lumOff val="5000"/>
                  </a:schemeClr>
                </a:solidFill>
              </a:rPr>
              <a:t>合格</a:t>
            </a:r>
            <a:r>
              <a:rPr lang="zh-CN" altLang="en-US" sz="2400" dirty="0" smtClean="0">
                <a:solidFill>
                  <a:schemeClr val="tx1">
                    <a:lumMod val="95000"/>
                    <a:lumOff val="5000"/>
                  </a:schemeClr>
                </a:solidFill>
              </a:rPr>
              <a:t>党员 </a:t>
            </a:r>
            <a:endParaRPr lang="en-US" altLang="zh-CN" sz="2400" dirty="0" smtClean="0">
              <a:solidFill>
                <a:schemeClr val="tx1">
                  <a:lumMod val="95000"/>
                  <a:lumOff val="5000"/>
                </a:schemeClr>
              </a:solidFill>
            </a:endParaRPr>
          </a:p>
          <a:p>
            <a:pPr algn="ctr">
              <a:lnSpc>
                <a:spcPct val="150000"/>
              </a:lnSpc>
            </a:pPr>
            <a:r>
              <a:rPr lang="zh-CN" altLang="en-US" sz="2400" dirty="0" smtClean="0">
                <a:solidFill>
                  <a:srgbClr val="C00000"/>
                </a:solidFill>
              </a:rPr>
              <a:t>“四讲”“四有”</a:t>
            </a:r>
            <a:endParaRPr lang="zh-CN" altLang="en-US" sz="2400" dirty="0">
              <a:solidFill>
                <a:srgbClr val="C00000"/>
              </a:solidFill>
            </a:endParaRPr>
          </a:p>
        </p:txBody>
      </p:sp>
      <p:sp>
        <p:nvSpPr>
          <p:cNvPr id="10" name="圆角矩形 9"/>
          <p:cNvSpPr/>
          <p:nvPr/>
        </p:nvSpPr>
        <p:spPr>
          <a:xfrm>
            <a:off x="3537067" y="4649123"/>
            <a:ext cx="1352571" cy="490929"/>
          </a:xfrm>
          <a:prstGeom prst="round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latin typeface="微软雅黑" pitchFamily="34" charset="-122"/>
              <a:ea typeface="微软雅黑" pitchFamily="34" charset="-122"/>
            </a:endParaRPr>
          </a:p>
        </p:txBody>
      </p:sp>
      <p:sp>
        <p:nvSpPr>
          <p:cNvPr id="11" name="圆角矩形 10"/>
          <p:cNvSpPr/>
          <p:nvPr/>
        </p:nvSpPr>
        <p:spPr>
          <a:xfrm>
            <a:off x="1918328" y="4641910"/>
            <a:ext cx="1352571" cy="490929"/>
          </a:xfrm>
          <a:prstGeom prst="round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latin typeface="微软雅黑" pitchFamily="34" charset="-122"/>
              <a:ea typeface="微软雅黑" pitchFamily="34" charset="-122"/>
            </a:endParaRPr>
          </a:p>
        </p:txBody>
      </p:sp>
      <p:sp>
        <p:nvSpPr>
          <p:cNvPr id="12" name="圆角矩形 11"/>
          <p:cNvSpPr/>
          <p:nvPr/>
        </p:nvSpPr>
        <p:spPr>
          <a:xfrm>
            <a:off x="3515651" y="3804086"/>
            <a:ext cx="1352571" cy="490929"/>
          </a:xfrm>
          <a:prstGeom prst="round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FFFF00"/>
              </a:solidFill>
              <a:latin typeface="微软雅黑" pitchFamily="34" charset="-122"/>
              <a:ea typeface="微软雅黑" pitchFamily="34" charset="-122"/>
            </a:endParaRPr>
          </a:p>
        </p:txBody>
      </p:sp>
      <p:sp>
        <p:nvSpPr>
          <p:cNvPr id="13" name="圆角矩形 12"/>
          <p:cNvSpPr/>
          <p:nvPr/>
        </p:nvSpPr>
        <p:spPr>
          <a:xfrm>
            <a:off x="1923269" y="3804086"/>
            <a:ext cx="1352571" cy="490929"/>
          </a:xfrm>
          <a:prstGeom prst="round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FFFF00"/>
              </a:solidFill>
              <a:latin typeface="微软雅黑" pitchFamily="34" charset="-122"/>
              <a:ea typeface="微软雅黑" pitchFamily="34" charset="-122"/>
            </a:endParaRPr>
          </a:p>
        </p:txBody>
      </p:sp>
      <p:sp>
        <p:nvSpPr>
          <p:cNvPr id="14" name="TextBox 53"/>
          <p:cNvSpPr txBox="1">
            <a:spLocks noChangeArrowheads="1"/>
          </p:cNvSpPr>
          <p:nvPr/>
        </p:nvSpPr>
        <p:spPr bwMode="auto">
          <a:xfrm>
            <a:off x="1635237" y="3853113"/>
            <a:ext cx="1877584" cy="338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spAutoFit/>
          </a:bodyPr>
          <a:lstStyle/>
          <a:p>
            <a:pPr lvl="0" algn="ctr">
              <a:defRPr/>
            </a:pPr>
            <a:r>
              <a:rPr lang="zh-CN" altLang="en-US" sz="1600" b="1" kern="0" dirty="0" smtClean="0">
                <a:solidFill>
                  <a:schemeClr val="bg1"/>
                </a:solidFill>
                <a:latin typeface="微软雅黑" pitchFamily="34" charset="-122"/>
                <a:ea typeface="微软雅黑" pitchFamily="34" charset="-122"/>
                <a:cs typeface="宋体" pitchFamily="2" charset="-122"/>
              </a:rPr>
              <a:t>讲政治</a:t>
            </a:r>
            <a:endParaRPr lang="zh-CN" altLang="en-US" sz="1600" b="1" kern="0" dirty="0">
              <a:solidFill>
                <a:schemeClr val="bg1"/>
              </a:solidFill>
              <a:latin typeface="微软雅黑" pitchFamily="34" charset="-122"/>
              <a:ea typeface="微软雅黑" pitchFamily="34" charset="-122"/>
              <a:cs typeface="宋体" pitchFamily="2" charset="-122"/>
            </a:endParaRPr>
          </a:p>
        </p:txBody>
      </p:sp>
      <p:sp>
        <p:nvSpPr>
          <p:cNvPr id="15" name="TextBox 53"/>
          <p:cNvSpPr txBox="1">
            <a:spLocks noChangeArrowheads="1"/>
          </p:cNvSpPr>
          <p:nvPr/>
        </p:nvSpPr>
        <p:spPr bwMode="auto">
          <a:xfrm>
            <a:off x="1578265" y="4701999"/>
            <a:ext cx="1945700" cy="338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spAutoFit/>
          </a:bodyPr>
          <a:lstStyle/>
          <a:p>
            <a:pPr lvl="0" algn="ctr">
              <a:defRPr/>
            </a:pPr>
            <a:r>
              <a:rPr lang="zh-CN" altLang="en-US" sz="1600" b="1" kern="0" dirty="0" smtClean="0">
                <a:solidFill>
                  <a:schemeClr val="bg1"/>
                </a:solidFill>
                <a:latin typeface="微软雅黑" pitchFamily="34" charset="-122"/>
                <a:ea typeface="微软雅黑" pitchFamily="34" charset="-122"/>
                <a:cs typeface="宋体" pitchFamily="2" charset="-122"/>
              </a:rPr>
              <a:t>讲道德</a:t>
            </a:r>
            <a:endParaRPr lang="zh-CN" altLang="en-US" sz="1600" b="1" kern="0" dirty="0">
              <a:solidFill>
                <a:schemeClr val="bg1"/>
              </a:solidFill>
              <a:latin typeface="微软雅黑" pitchFamily="34" charset="-122"/>
              <a:ea typeface="微软雅黑" pitchFamily="34" charset="-122"/>
              <a:cs typeface="宋体" pitchFamily="2" charset="-122"/>
            </a:endParaRPr>
          </a:p>
        </p:txBody>
      </p:sp>
      <p:sp>
        <p:nvSpPr>
          <p:cNvPr id="16" name="TextBox 53"/>
          <p:cNvSpPr txBox="1">
            <a:spLocks noChangeArrowheads="1"/>
          </p:cNvSpPr>
          <p:nvPr/>
        </p:nvSpPr>
        <p:spPr bwMode="auto">
          <a:xfrm>
            <a:off x="3513152" y="4725083"/>
            <a:ext cx="1440870" cy="338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spAutoFit/>
          </a:bodyPr>
          <a:lstStyle/>
          <a:p>
            <a:pPr lvl="0" algn="ctr">
              <a:defRPr/>
            </a:pPr>
            <a:r>
              <a:rPr lang="zh-CN" altLang="en-US" sz="1600" b="1" kern="0" dirty="0" smtClean="0">
                <a:solidFill>
                  <a:schemeClr val="bg1"/>
                </a:solidFill>
                <a:latin typeface="微软雅黑" pitchFamily="34" charset="-122"/>
                <a:ea typeface="微软雅黑" pitchFamily="34" charset="-122"/>
                <a:cs typeface="宋体" pitchFamily="2" charset="-122"/>
              </a:rPr>
              <a:t>讲奉献</a:t>
            </a:r>
            <a:endParaRPr lang="zh-CN" altLang="en-US" sz="1600" b="1" kern="0" dirty="0">
              <a:solidFill>
                <a:schemeClr val="bg1"/>
              </a:solidFill>
              <a:latin typeface="微软雅黑" pitchFamily="34" charset="-122"/>
              <a:ea typeface="微软雅黑" pitchFamily="34" charset="-122"/>
              <a:cs typeface="宋体" pitchFamily="2" charset="-122"/>
            </a:endParaRPr>
          </a:p>
        </p:txBody>
      </p:sp>
      <p:sp>
        <p:nvSpPr>
          <p:cNvPr id="17" name="TextBox 16"/>
          <p:cNvSpPr txBox="1">
            <a:spLocks noChangeArrowheads="1"/>
          </p:cNvSpPr>
          <p:nvPr/>
        </p:nvSpPr>
        <p:spPr bwMode="auto">
          <a:xfrm>
            <a:off x="3212038" y="3853113"/>
            <a:ext cx="1864833" cy="338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spAutoFit/>
          </a:bodyPr>
          <a:lstStyle/>
          <a:p>
            <a:pPr lvl="0" algn="ctr">
              <a:defRPr/>
            </a:pPr>
            <a:r>
              <a:rPr lang="zh-CN" altLang="en-US" sz="1600" b="1" kern="0" dirty="0" smtClean="0">
                <a:solidFill>
                  <a:schemeClr val="bg1"/>
                </a:solidFill>
                <a:latin typeface="微软雅黑" pitchFamily="34" charset="-122"/>
                <a:ea typeface="微软雅黑" pitchFamily="34" charset="-122"/>
                <a:cs typeface="宋体" pitchFamily="2" charset="-122"/>
              </a:rPr>
              <a:t>讲规矩</a:t>
            </a:r>
            <a:endParaRPr lang="zh-CN" altLang="en-US" sz="1600" b="1" kern="0" dirty="0">
              <a:solidFill>
                <a:schemeClr val="bg1"/>
              </a:solidFill>
              <a:latin typeface="微软雅黑" pitchFamily="34" charset="-122"/>
              <a:ea typeface="微软雅黑" pitchFamily="34" charset="-122"/>
              <a:cs typeface="宋体" pitchFamily="2" charset="-122"/>
            </a:endParaRPr>
          </a:p>
        </p:txBody>
      </p:sp>
      <p:sp>
        <p:nvSpPr>
          <p:cNvPr id="18" name="圆角矩形 17"/>
          <p:cNvSpPr/>
          <p:nvPr/>
        </p:nvSpPr>
        <p:spPr>
          <a:xfrm>
            <a:off x="8651119" y="4625069"/>
            <a:ext cx="1352571" cy="490929"/>
          </a:xfrm>
          <a:prstGeom prst="round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latin typeface="微软雅黑" pitchFamily="34" charset="-122"/>
              <a:ea typeface="微软雅黑" pitchFamily="34" charset="-122"/>
            </a:endParaRPr>
          </a:p>
        </p:txBody>
      </p:sp>
      <p:sp>
        <p:nvSpPr>
          <p:cNvPr id="19" name="圆角矩形 18"/>
          <p:cNvSpPr/>
          <p:nvPr/>
        </p:nvSpPr>
        <p:spPr>
          <a:xfrm>
            <a:off x="7007001" y="4617856"/>
            <a:ext cx="1352571" cy="490929"/>
          </a:xfrm>
          <a:prstGeom prst="round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bg1"/>
              </a:solidFill>
              <a:latin typeface="微软雅黑" pitchFamily="34" charset="-122"/>
              <a:ea typeface="微软雅黑" pitchFamily="34" charset="-122"/>
            </a:endParaRPr>
          </a:p>
        </p:txBody>
      </p:sp>
      <p:sp>
        <p:nvSpPr>
          <p:cNvPr id="20" name="圆角矩形 19"/>
          <p:cNvSpPr/>
          <p:nvPr/>
        </p:nvSpPr>
        <p:spPr>
          <a:xfrm>
            <a:off x="8629703" y="3780032"/>
            <a:ext cx="1352571" cy="490929"/>
          </a:xfrm>
          <a:prstGeom prst="round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FFFF00"/>
              </a:solidFill>
              <a:latin typeface="微软雅黑" pitchFamily="34" charset="-122"/>
              <a:ea typeface="微软雅黑" pitchFamily="34" charset="-122"/>
            </a:endParaRPr>
          </a:p>
        </p:txBody>
      </p:sp>
      <p:sp>
        <p:nvSpPr>
          <p:cNvPr id="21" name="圆角矩形 20"/>
          <p:cNvSpPr/>
          <p:nvPr/>
        </p:nvSpPr>
        <p:spPr>
          <a:xfrm>
            <a:off x="7011942" y="3780032"/>
            <a:ext cx="1352571" cy="490929"/>
          </a:xfrm>
          <a:prstGeom prst="round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FFFF00"/>
              </a:solidFill>
              <a:latin typeface="微软雅黑" pitchFamily="34" charset="-122"/>
              <a:ea typeface="微软雅黑" pitchFamily="34" charset="-122"/>
            </a:endParaRPr>
          </a:p>
        </p:txBody>
      </p:sp>
      <p:sp>
        <p:nvSpPr>
          <p:cNvPr id="22" name="TextBox 53"/>
          <p:cNvSpPr txBox="1">
            <a:spLocks noChangeArrowheads="1"/>
          </p:cNvSpPr>
          <p:nvPr/>
        </p:nvSpPr>
        <p:spPr bwMode="auto">
          <a:xfrm>
            <a:off x="6723910" y="3829059"/>
            <a:ext cx="1877584" cy="338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spAutoFit/>
          </a:bodyPr>
          <a:lstStyle/>
          <a:p>
            <a:pPr lvl="0" algn="ctr">
              <a:defRPr/>
            </a:pPr>
            <a:r>
              <a:rPr lang="zh-CN" altLang="en-US" sz="1600" b="1" kern="0" dirty="0" smtClean="0">
                <a:solidFill>
                  <a:schemeClr val="bg1"/>
                </a:solidFill>
                <a:latin typeface="微软雅黑" pitchFamily="34" charset="-122"/>
                <a:ea typeface="微软雅黑" pitchFamily="34" charset="-122"/>
                <a:cs typeface="宋体" pitchFamily="2" charset="-122"/>
              </a:rPr>
              <a:t>有信念</a:t>
            </a:r>
            <a:endParaRPr lang="zh-CN" altLang="en-US" sz="1600" b="1" kern="0" dirty="0">
              <a:solidFill>
                <a:schemeClr val="bg1"/>
              </a:solidFill>
              <a:latin typeface="微软雅黑" pitchFamily="34" charset="-122"/>
              <a:ea typeface="微软雅黑" pitchFamily="34" charset="-122"/>
              <a:cs typeface="宋体" pitchFamily="2" charset="-122"/>
            </a:endParaRPr>
          </a:p>
        </p:txBody>
      </p:sp>
      <p:sp>
        <p:nvSpPr>
          <p:cNvPr id="23" name="TextBox 53"/>
          <p:cNvSpPr txBox="1">
            <a:spLocks noChangeArrowheads="1"/>
          </p:cNvSpPr>
          <p:nvPr/>
        </p:nvSpPr>
        <p:spPr bwMode="auto">
          <a:xfrm>
            <a:off x="6666938" y="4677945"/>
            <a:ext cx="1945700" cy="338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spAutoFit/>
          </a:bodyPr>
          <a:lstStyle/>
          <a:p>
            <a:pPr lvl="0" algn="ctr">
              <a:defRPr/>
            </a:pPr>
            <a:r>
              <a:rPr lang="zh-CN" altLang="en-US" sz="1600" b="1" kern="0" dirty="0" smtClean="0">
                <a:solidFill>
                  <a:schemeClr val="bg1"/>
                </a:solidFill>
                <a:latin typeface="微软雅黑" pitchFamily="34" charset="-122"/>
                <a:ea typeface="微软雅黑" pitchFamily="34" charset="-122"/>
                <a:cs typeface="宋体" pitchFamily="2" charset="-122"/>
              </a:rPr>
              <a:t>有品行</a:t>
            </a:r>
            <a:endParaRPr lang="zh-CN" altLang="en-US" sz="1600" b="1" kern="0" dirty="0">
              <a:solidFill>
                <a:schemeClr val="bg1"/>
              </a:solidFill>
              <a:latin typeface="微软雅黑" pitchFamily="34" charset="-122"/>
              <a:ea typeface="微软雅黑" pitchFamily="34" charset="-122"/>
              <a:cs typeface="宋体" pitchFamily="2" charset="-122"/>
            </a:endParaRPr>
          </a:p>
        </p:txBody>
      </p:sp>
      <p:sp>
        <p:nvSpPr>
          <p:cNvPr id="24" name="TextBox 53"/>
          <p:cNvSpPr txBox="1">
            <a:spLocks noChangeArrowheads="1"/>
          </p:cNvSpPr>
          <p:nvPr/>
        </p:nvSpPr>
        <p:spPr bwMode="auto">
          <a:xfrm>
            <a:off x="8627204" y="4701029"/>
            <a:ext cx="1440870" cy="338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spAutoFit/>
          </a:bodyPr>
          <a:lstStyle/>
          <a:p>
            <a:pPr lvl="0" algn="ctr">
              <a:defRPr/>
            </a:pPr>
            <a:r>
              <a:rPr lang="zh-CN" altLang="en-US" sz="1600" b="1" kern="0" dirty="0" smtClean="0">
                <a:solidFill>
                  <a:schemeClr val="bg1"/>
                </a:solidFill>
                <a:latin typeface="微软雅黑" pitchFamily="34" charset="-122"/>
                <a:ea typeface="微软雅黑" pitchFamily="34" charset="-122"/>
                <a:cs typeface="宋体" pitchFamily="2" charset="-122"/>
              </a:rPr>
              <a:t>有作为</a:t>
            </a:r>
            <a:endParaRPr lang="zh-CN" altLang="en-US" sz="1600" b="1" kern="0" dirty="0">
              <a:solidFill>
                <a:schemeClr val="bg1"/>
              </a:solidFill>
              <a:latin typeface="微软雅黑" pitchFamily="34" charset="-122"/>
              <a:ea typeface="微软雅黑" pitchFamily="34" charset="-122"/>
              <a:cs typeface="宋体" pitchFamily="2" charset="-122"/>
            </a:endParaRPr>
          </a:p>
        </p:txBody>
      </p:sp>
      <p:sp>
        <p:nvSpPr>
          <p:cNvPr id="25" name="TextBox 24"/>
          <p:cNvSpPr txBox="1">
            <a:spLocks noChangeArrowheads="1"/>
          </p:cNvSpPr>
          <p:nvPr/>
        </p:nvSpPr>
        <p:spPr bwMode="auto">
          <a:xfrm>
            <a:off x="8326090" y="3829059"/>
            <a:ext cx="1864833" cy="338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spAutoFit/>
          </a:bodyPr>
          <a:lstStyle/>
          <a:p>
            <a:pPr lvl="0" algn="ctr">
              <a:defRPr/>
            </a:pPr>
            <a:r>
              <a:rPr lang="zh-CN" altLang="en-US" sz="1600" b="1" kern="0" dirty="0">
                <a:solidFill>
                  <a:schemeClr val="bg1"/>
                </a:solidFill>
                <a:latin typeface="微软雅黑" pitchFamily="34" charset="-122"/>
                <a:ea typeface="微软雅黑" pitchFamily="34" charset="-122"/>
                <a:cs typeface="宋体" pitchFamily="2" charset="-122"/>
              </a:rPr>
              <a:t>有</a:t>
            </a:r>
            <a:r>
              <a:rPr lang="zh-CN" altLang="en-US" sz="1600" b="1" kern="0" dirty="0" smtClean="0">
                <a:solidFill>
                  <a:schemeClr val="bg1"/>
                </a:solidFill>
                <a:latin typeface="微软雅黑" pitchFamily="34" charset="-122"/>
                <a:ea typeface="微软雅黑" pitchFamily="34" charset="-122"/>
                <a:cs typeface="宋体" pitchFamily="2" charset="-122"/>
              </a:rPr>
              <a:t>纪律</a:t>
            </a:r>
            <a:endParaRPr lang="zh-CN" altLang="en-US" sz="1600" b="1" kern="0" dirty="0">
              <a:solidFill>
                <a:schemeClr val="bg1"/>
              </a:solidFill>
              <a:latin typeface="微软雅黑" pitchFamily="34" charset="-122"/>
              <a:ea typeface="微软雅黑" pitchFamily="34" charset="-122"/>
              <a:cs typeface="宋体" pitchFamily="2" charset="-122"/>
            </a:endParaRPr>
          </a:p>
        </p:txBody>
      </p:sp>
    </p:spTree>
    <p:extLst>
      <p:ext uri="{BB962C8B-B14F-4D97-AF65-F5344CB8AC3E}">
        <p14:creationId xmlns:p14="http://schemas.microsoft.com/office/powerpoint/2010/main" val="1816979185"/>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3000"/>
                            </p:stCondLst>
                            <p:childTnLst>
                              <p:par>
                                <p:cTn id="17" presetID="53"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 fill="hold"/>
                                        <p:tgtEl>
                                          <p:spTgt spid="5"/>
                                        </p:tgtEl>
                                        <p:attrNameLst>
                                          <p:attrName>ppt_w</p:attrName>
                                        </p:attrNameLst>
                                      </p:cBhvr>
                                      <p:tavLst>
                                        <p:tav tm="0">
                                          <p:val>
                                            <p:fltVal val="0"/>
                                          </p:val>
                                        </p:tav>
                                        <p:tav tm="100000">
                                          <p:val>
                                            <p:strVal val="#ppt_w"/>
                                          </p:val>
                                        </p:tav>
                                      </p:tavLst>
                                    </p:anim>
                                    <p:anim calcmode="lin" valueType="num">
                                      <p:cBhvr>
                                        <p:cTn id="20" dur="200" fill="hold"/>
                                        <p:tgtEl>
                                          <p:spTgt spid="5"/>
                                        </p:tgtEl>
                                        <p:attrNameLst>
                                          <p:attrName>ppt_h</p:attrName>
                                        </p:attrNameLst>
                                      </p:cBhvr>
                                      <p:tavLst>
                                        <p:tav tm="0">
                                          <p:val>
                                            <p:fltVal val="0"/>
                                          </p:val>
                                        </p:tav>
                                        <p:tav tm="100000">
                                          <p:val>
                                            <p:strVal val="#ppt_h"/>
                                          </p:val>
                                        </p:tav>
                                      </p:tavLst>
                                    </p:anim>
                                    <p:animEffect transition="in" filter="fade">
                                      <p:cBhvr>
                                        <p:cTn id="21" dur="200"/>
                                        <p:tgtEl>
                                          <p:spTgt spid="5"/>
                                        </p:tgtEl>
                                      </p:cBhvr>
                                    </p:animEffect>
                                  </p:childTnLst>
                                </p:cTn>
                              </p:par>
                            </p:childTnLst>
                          </p:cTn>
                        </p:par>
                        <p:par>
                          <p:cTn id="22" fill="hold">
                            <p:stCondLst>
                              <p:cond delay="3200"/>
                            </p:stCondLst>
                            <p:childTnLst>
                              <p:par>
                                <p:cTn id="23" presetID="6" presetClass="emph" presetSubtype="0" fill="hold" grpId="1" nodeType="afterEffect">
                                  <p:stCondLst>
                                    <p:cond delay="0"/>
                                  </p:stCondLst>
                                  <p:childTnLst>
                                    <p:animScale>
                                      <p:cBhvr>
                                        <p:cTn id="24" dur="100" fill="hold"/>
                                        <p:tgtEl>
                                          <p:spTgt spid="5"/>
                                        </p:tgtEl>
                                      </p:cBhvr>
                                      <p:by x="115000" y="115000"/>
                                    </p:animScale>
                                  </p:childTnLst>
                                </p:cTn>
                              </p:par>
                              <p:par>
                                <p:cTn id="25" presetID="6" presetClass="emph" presetSubtype="0" fill="hold" grpId="2" nodeType="withEffect">
                                  <p:stCondLst>
                                    <p:cond delay="200"/>
                                  </p:stCondLst>
                                  <p:childTnLst>
                                    <p:animScale>
                                      <p:cBhvr>
                                        <p:cTn id="26" dur="100" fill="hold"/>
                                        <p:tgtEl>
                                          <p:spTgt spid="5"/>
                                        </p:tgtEl>
                                      </p:cBhvr>
                                      <p:by x="85000" y="85000"/>
                                    </p:animScale>
                                  </p:childTnLst>
                                </p:cTn>
                              </p:par>
                            </p:childTnLst>
                          </p:cTn>
                        </p:par>
                        <p:par>
                          <p:cTn id="27" fill="hold">
                            <p:stCondLst>
                              <p:cond delay="3500"/>
                            </p:stCondLst>
                            <p:childTnLst>
                              <p:par>
                                <p:cTn id="28" presetID="6" presetClass="emph" presetSubtype="0" fill="hold" grpId="3" nodeType="afterEffect">
                                  <p:stCondLst>
                                    <p:cond delay="0"/>
                                  </p:stCondLst>
                                  <p:childTnLst>
                                    <p:animScale>
                                      <p:cBhvr>
                                        <p:cTn id="29" dur="100" fill="hold"/>
                                        <p:tgtEl>
                                          <p:spTgt spid="5"/>
                                        </p:tgtEl>
                                      </p:cBhvr>
                                      <p:by x="105000" y="105000"/>
                                    </p:animScale>
                                  </p:childTnLst>
                                </p:cTn>
                              </p:par>
                              <p:par>
                                <p:cTn id="30" presetID="6" presetClass="emph" presetSubtype="0" fill="hold" grpId="4" nodeType="withEffect">
                                  <p:stCondLst>
                                    <p:cond delay="200"/>
                                  </p:stCondLst>
                                  <p:childTnLst>
                                    <p:animScale>
                                      <p:cBhvr>
                                        <p:cTn id="31" dur="100" fill="hold"/>
                                        <p:tgtEl>
                                          <p:spTgt spid="5"/>
                                        </p:tgtEl>
                                      </p:cBhvr>
                                      <p:by x="95000" y="95000"/>
                                    </p:animScale>
                                  </p:childTnLst>
                                </p:cTn>
                              </p:par>
                            </p:childTnLst>
                          </p:cTn>
                        </p:par>
                        <p:par>
                          <p:cTn id="32" fill="hold">
                            <p:stCondLst>
                              <p:cond delay="3800"/>
                            </p:stCondLst>
                            <p:childTnLst>
                              <p:par>
                                <p:cTn id="33" presetID="2" presetClass="entr" presetSubtype="4"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par>
                          <p:cTn id="37" fill="hold">
                            <p:stCondLst>
                              <p:cond delay="4300"/>
                            </p:stCondLst>
                            <p:childTnLst>
                              <p:par>
                                <p:cTn id="38" presetID="22"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par>
                          <p:cTn id="41" fill="hold">
                            <p:stCondLst>
                              <p:cond delay="4800"/>
                            </p:stCondLst>
                            <p:childTnLst>
                              <p:par>
                                <p:cTn id="42" presetID="2" presetClass="entr" presetSubtype="4"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par>
                          <p:cTn id="46" fill="hold">
                            <p:stCondLst>
                              <p:cond delay="53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grpId="0" nodeType="withEffect">
                                  <p:stCondLst>
                                    <p:cond delay="25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grpId="0" nodeType="withEffect">
                                  <p:stCondLst>
                                    <p:cond delay="75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grpId="0" nodeType="withEffect">
                                  <p:stCondLst>
                                    <p:cond delay="100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childTnLst>
                          </p:cTn>
                        </p:par>
                        <p:par>
                          <p:cTn id="59" fill="hold">
                            <p:stCondLst>
                              <p:cond delay="6800"/>
                            </p:stCondLst>
                            <p:childTnLst>
                              <p:par>
                                <p:cTn id="60" presetID="38" presetClass="entr" presetSubtype="0" accel="50000" fill="hold" grpId="0" nodeType="afterEffect">
                                  <p:stCondLst>
                                    <p:cond delay="0"/>
                                  </p:stCondLst>
                                  <p:iterate type="lt">
                                    <p:tmPct val="10000"/>
                                  </p:iterate>
                                  <p:childTnLst>
                                    <p:set>
                                      <p:cBhvr>
                                        <p:cTn id="61" dur="1" fill="hold">
                                          <p:stCondLst>
                                            <p:cond delay="0"/>
                                          </p:stCondLst>
                                        </p:cTn>
                                        <p:tgtEl>
                                          <p:spTgt spid="17"/>
                                        </p:tgtEl>
                                        <p:attrNameLst>
                                          <p:attrName>style.visibility</p:attrName>
                                        </p:attrNameLst>
                                      </p:cBhvr>
                                      <p:to>
                                        <p:strVal val="visible"/>
                                      </p:to>
                                    </p:set>
                                    <p:set>
                                      <p:cBhvr>
                                        <p:cTn id="62" dur="455" fill="hold">
                                          <p:stCondLst>
                                            <p:cond delay="0"/>
                                          </p:stCondLst>
                                        </p:cTn>
                                        <p:tgtEl>
                                          <p:spTgt spid="17"/>
                                        </p:tgtEl>
                                        <p:attrNameLst>
                                          <p:attrName>style.rotation</p:attrName>
                                        </p:attrNameLst>
                                      </p:cBhvr>
                                      <p:to>
                                        <p:strVal val="-45.0"/>
                                      </p:to>
                                    </p:set>
                                    <p:anim calcmode="lin" valueType="num">
                                      <p:cBhvr>
                                        <p:cTn id="63" dur="455" fill="hold">
                                          <p:stCondLst>
                                            <p:cond delay="455"/>
                                          </p:stCondLst>
                                        </p:cTn>
                                        <p:tgtEl>
                                          <p:spTgt spid="17"/>
                                        </p:tgtEl>
                                        <p:attrNameLst>
                                          <p:attrName>style.rotation</p:attrName>
                                        </p:attrNameLst>
                                      </p:cBhvr>
                                      <p:tavLst>
                                        <p:tav tm="0">
                                          <p:val>
                                            <p:fltVal val="-45"/>
                                          </p:val>
                                        </p:tav>
                                        <p:tav tm="69900">
                                          <p:val>
                                            <p:fltVal val="45"/>
                                          </p:val>
                                        </p:tav>
                                        <p:tav tm="100000">
                                          <p:val>
                                            <p:fltVal val="0"/>
                                          </p:val>
                                        </p:tav>
                                      </p:tavLst>
                                    </p:anim>
                                    <p:anim calcmode="lin" valueType="num">
                                      <p:cBhvr>
                                        <p:cTn id="64" dur="455" fill="hold">
                                          <p:stCondLst>
                                            <p:cond delay="0"/>
                                          </p:stCondLst>
                                        </p:cTn>
                                        <p:tgtEl>
                                          <p:spTgt spid="17"/>
                                        </p:tgtEl>
                                        <p:attrNameLst>
                                          <p:attrName>ppt_y</p:attrName>
                                        </p:attrNameLst>
                                      </p:cBhvr>
                                      <p:tavLst>
                                        <p:tav tm="0">
                                          <p:val>
                                            <p:strVal val="#ppt_y-1"/>
                                          </p:val>
                                        </p:tav>
                                        <p:tav tm="100000">
                                          <p:val>
                                            <p:strVal val="#ppt_y-(0.354*#ppt_w-0.172*#ppt_h)"/>
                                          </p:val>
                                        </p:tav>
                                      </p:tavLst>
                                    </p:anim>
                                    <p:anim calcmode="lin" valueType="num">
                                      <p:cBhvr>
                                        <p:cTn id="65" dur="156" decel="50000" autoRev="1" fill="hold">
                                          <p:stCondLst>
                                            <p:cond delay="455"/>
                                          </p:stCondLst>
                                        </p:cTn>
                                        <p:tgtEl>
                                          <p:spTgt spid="17"/>
                                        </p:tgtEl>
                                        <p:attrNameLst>
                                          <p:attrName>ppt_y</p:attrName>
                                        </p:attrNameLst>
                                      </p:cBhvr>
                                      <p:tavLst>
                                        <p:tav tm="0">
                                          <p:val>
                                            <p:strVal val="#ppt_y-(0.354*#ppt_w-0.172*#ppt_h)"/>
                                          </p:val>
                                        </p:tav>
                                        <p:tav tm="100000">
                                          <p:val>
                                            <p:strVal val="#ppt_y-(0.354*#ppt_w-0.172*#ppt_h)-#ppt_h/2"/>
                                          </p:val>
                                        </p:tav>
                                      </p:tavLst>
                                    </p:anim>
                                    <p:anim calcmode="lin" valueType="num">
                                      <p:cBhvr>
                                        <p:cTn id="66" dur="136" fill="hold">
                                          <p:stCondLst>
                                            <p:cond delay="864"/>
                                          </p:stCondLst>
                                        </p:cTn>
                                        <p:tgtEl>
                                          <p:spTgt spid="17"/>
                                        </p:tgtEl>
                                        <p:attrNameLst>
                                          <p:attrName>ppt_y</p:attrName>
                                        </p:attrNameLst>
                                      </p:cBhvr>
                                      <p:tavLst>
                                        <p:tav tm="0">
                                          <p:val>
                                            <p:strVal val="#ppt_y-(0.354*#ppt_w-0.172*#ppt_h)"/>
                                          </p:val>
                                        </p:tav>
                                        <p:tav tm="100000">
                                          <p:val>
                                            <p:strVal val="#ppt_y"/>
                                          </p:val>
                                        </p:tav>
                                      </p:tavLst>
                                    </p:anim>
                                  </p:childTnLst>
                                </p:cTn>
                              </p:par>
                              <p:par>
                                <p:cTn id="67" presetID="38" presetClass="entr" presetSubtype="0" accel="50000" fill="hold" grpId="0" nodeType="withEffect">
                                  <p:stCondLst>
                                    <p:cond delay="0"/>
                                  </p:stCondLst>
                                  <p:iterate type="lt">
                                    <p:tmPct val="10000"/>
                                  </p:iterate>
                                  <p:childTnLst>
                                    <p:set>
                                      <p:cBhvr>
                                        <p:cTn id="68" dur="1" fill="hold">
                                          <p:stCondLst>
                                            <p:cond delay="0"/>
                                          </p:stCondLst>
                                        </p:cTn>
                                        <p:tgtEl>
                                          <p:spTgt spid="14"/>
                                        </p:tgtEl>
                                        <p:attrNameLst>
                                          <p:attrName>style.visibility</p:attrName>
                                        </p:attrNameLst>
                                      </p:cBhvr>
                                      <p:to>
                                        <p:strVal val="visible"/>
                                      </p:to>
                                    </p:set>
                                    <p:set>
                                      <p:cBhvr>
                                        <p:cTn id="69" dur="455" fill="hold">
                                          <p:stCondLst>
                                            <p:cond delay="0"/>
                                          </p:stCondLst>
                                        </p:cTn>
                                        <p:tgtEl>
                                          <p:spTgt spid="14"/>
                                        </p:tgtEl>
                                        <p:attrNameLst>
                                          <p:attrName>style.rotation</p:attrName>
                                        </p:attrNameLst>
                                      </p:cBhvr>
                                      <p:to>
                                        <p:strVal val="-45.0"/>
                                      </p:to>
                                    </p:set>
                                    <p:anim calcmode="lin" valueType="num">
                                      <p:cBhvr>
                                        <p:cTn id="70" dur="455" fill="hold">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71" dur="45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72" dur="156" decel="50000" autoRev="1" fill="hold">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73" dur="136" fill="hold">
                                          <p:stCondLst>
                                            <p:cond delay="864"/>
                                          </p:stCondLst>
                                        </p:cTn>
                                        <p:tgtEl>
                                          <p:spTgt spid="14"/>
                                        </p:tgtEl>
                                        <p:attrNameLst>
                                          <p:attrName>ppt_y</p:attrName>
                                        </p:attrNameLst>
                                      </p:cBhvr>
                                      <p:tavLst>
                                        <p:tav tm="0">
                                          <p:val>
                                            <p:strVal val="#ppt_y-(0.354*#ppt_w-0.172*#ppt_h)"/>
                                          </p:val>
                                        </p:tav>
                                        <p:tav tm="100000">
                                          <p:val>
                                            <p:strVal val="#ppt_y"/>
                                          </p:val>
                                        </p:tav>
                                      </p:tavLst>
                                    </p:anim>
                                  </p:childTnLst>
                                </p:cTn>
                              </p:par>
                              <p:par>
                                <p:cTn id="74" presetID="38" presetClass="entr" presetSubtype="0" accel="50000" fill="hold" grpId="0" nodeType="withEffect">
                                  <p:stCondLst>
                                    <p:cond delay="0"/>
                                  </p:stCondLst>
                                  <p:iterate type="lt">
                                    <p:tmPct val="10000"/>
                                  </p:iterate>
                                  <p:childTnLst>
                                    <p:set>
                                      <p:cBhvr>
                                        <p:cTn id="75" dur="1" fill="hold">
                                          <p:stCondLst>
                                            <p:cond delay="0"/>
                                          </p:stCondLst>
                                        </p:cTn>
                                        <p:tgtEl>
                                          <p:spTgt spid="15"/>
                                        </p:tgtEl>
                                        <p:attrNameLst>
                                          <p:attrName>style.visibility</p:attrName>
                                        </p:attrNameLst>
                                      </p:cBhvr>
                                      <p:to>
                                        <p:strVal val="visible"/>
                                      </p:to>
                                    </p:set>
                                    <p:set>
                                      <p:cBhvr>
                                        <p:cTn id="76" dur="455" fill="hold">
                                          <p:stCondLst>
                                            <p:cond delay="0"/>
                                          </p:stCondLst>
                                        </p:cTn>
                                        <p:tgtEl>
                                          <p:spTgt spid="15"/>
                                        </p:tgtEl>
                                        <p:attrNameLst>
                                          <p:attrName>style.rotation</p:attrName>
                                        </p:attrNameLst>
                                      </p:cBhvr>
                                      <p:to>
                                        <p:strVal val="-45.0"/>
                                      </p:to>
                                    </p:set>
                                    <p:anim calcmode="lin" valueType="num">
                                      <p:cBhvr>
                                        <p:cTn id="77" dur="455" fill="hold">
                                          <p:stCondLst>
                                            <p:cond delay="455"/>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78" dur="455"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79" dur="156" decel="50000" autoRev="1" fill="hold">
                                          <p:stCondLst>
                                            <p:cond delay="455"/>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80" dur="136" fill="hold">
                                          <p:stCondLst>
                                            <p:cond delay="864"/>
                                          </p:stCondLst>
                                        </p:cTn>
                                        <p:tgtEl>
                                          <p:spTgt spid="15"/>
                                        </p:tgtEl>
                                        <p:attrNameLst>
                                          <p:attrName>ppt_y</p:attrName>
                                        </p:attrNameLst>
                                      </p:cBhvr>
                                      <p:tavLst>
                                        <p:tav tm="0">
                                          <p:val>
                                            <p:strVal val="#ppt_y-(0.354*#ppt_w-0.172*#ppt_h)"/>
                                          </p:val>
                                        </p:tav>
                                        <p:tav tm="100000">
                                          <p:val>
                                            <p:strVal val="#ppt_y"/>
                                          </p:val>
                                        </p:tav>
                                      </p:tavLst>
                                    </p:anim>
                                  </p:childTnLst>
                                </p:cTn>
                              </p:par>
                              <p:par>
                                <p:cTn id="81" presetID="38" presetClass="entr" presetSubtype="0" accel="50000" fill="hold" grpId="0" nodeType="withEffect">
                                  <p:stCondLst>
                                    <p:cond delay="0"/>
                                  </p:stCondLst>
                                  <p:iterate type="lt">
                                    <p:tmPct val="10000"/>
                                  </p:iterate>
                                  <p:childTnLst>
                                    <p:set>
                                      <p:cBhvr>
                                        <p:cTn id="82" dur="1" fill="hold">
                                          <p:stCondLst>
                                            <p:cond delay="0"/>
                                          </p:stCondLst>
                                        </p:cTn>
                                        <p:tgtEl>
                                          <p:spTgt spid="16"/>
                                        </p:tgtEl>
                                        <p:attrNameLst>
                                          <p:attrName>style.visibility</p:attrName>
                                        </p:attrNameLst>
                                      </p:cBhvr>
                                      <p:to>
                                        <p:strVal val="visible"/>
                                      </p:to>
                                    </p:set>
                                    <p:set>
                                      <p:cBhvr>
                                        <p:cTn id="83" dur="455" fill="hold">
                                          <p:stCondLst>
                                            <p:cond delay="0"/>
                                          </p:stCondLst>
                                        </p:cTn>
                                        <p:tgtEl>
                                          <p:spTgt spid="16"/>
                                        </p:tgtEl>
                                        <p:attrNameLst>
                                          <p:attrName>style.rotation</p:attrName>
                                        </p:attrNameLst>
                                      </p:cBhvr>
                                      <p:to>
                                        <p:strVal val="-45.0"/>
                                      </p:to>
                                    </p:set>
                                    <p:anim calcmode="lin" valueType="num">
                                      <p:cBhvr>
                                        <p:cTn id="84" dur="455" fill="hold">
                                          <p:stCondLst>
                                            <p:cond delay="455"/>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85" dur="455"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86" dur="156" decel="50000" autoRev="1" fill="hold">
                                          <p:stCondLst>
                                            <p:cond delay="455"/>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87" dur="136" fill="hold">
                                          <p:stCondLst>
                                            <p:cond delay="864"/>
                                          </p:stCondLst>
                                        </p:cTn>
                                        <p:tgtEl>
                                          <p:spTgt spid="16"/>
                                        </p:tgtEl>
                                        <p:attrNameLst>
                                          <p:attrName>ppt_y</p:attrName>
                                        </p:attrNameLst>
                                      </p:cBhvr>
                                      <p:tavLst>
                                        <p:tav tm="0">
                                          <p:val>
                                            <p:strVal val="#ppt_y-(0.354*#ppt_w-0.172*#ppt_h)"/>
                                          </p:val>
                                        </p:tav>
                                        <p:tav tm="100000">
                                          <p:val>
                                            <p:strVal val="#ppt_y"/>
                                          </p:val>
                                        </p:tav>
                                      </p:tavLst>
                                    </p:anim>
                                  </p:childTnLst>
                                </p:cTn>
                              </p:par>
                            </p:childTnLst>
                          </p:cTn>
                        </p:par>
                        <p:par>
                          <p:cTn id="88" fill="hold">
                            <p:stCondLst>
                              <p:cond delay="8000"/>
                            </p:stCondLst>
                            <p:childTnLst>
                              <p:par>
                                <p:cTn id="89" presetID="10" presetClass="entr" presetSubtype="0"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500"/>
                                        <p:tgtEl>
                                          <p:spTgt spid="21"/>
                                        </p:tgtEl>
                                      </p:cBhvr>
                                    </p:animEffect>
                                  </p:childTnLst>
                                </p:cTn>
                              </p:par>
                              <p:par>
                                <p:cTn id="92" presetID="10" presetClass="entr" presetSubtype="0" fill="hold" grpId="0" nodeType="withEffect">
                                  <p:stCondLst>
                                    <p:cond delay="250"/>
                                  </p:stCondLst>
                                  <p:childTnLst>
                                    <p:set>
                                      <p:cBhvr>
                                        <p:cTn id="93" dur="1" fill="hold">
                                          <p:stCondLst>
                                            <p:cond delay="0"/>
                                          </p:stCondLst>
                                        </p:cTn>
                                        <p:tgtEl>
                                          <p:spTgt spid="19"/>
                                        </p:tgtEl>
                                        <p:attrNameLst>
                                          <p:attrName>style.visibility</p:attrName>
                                        </p:attrNameLst>
                                      </p:cBhvr>
                                      <p:to>
                                        <p:strVal val="visible"/>
                                      </p:to>
                                    </p:set>
                                    <p:animEffect transition="in" filter="fade">
                                      <p:cBhvr>
                                        <p:cTn id="94" dur="500"/>
                                        <p:tgtEl>
                                          <p:spTgt spid="19"/>
                                        </p:tgtEl>
                                      </p:cBhvr>
                                    </p:animEffect>
                                  </p:childTnLst>
                                </p:cTn>
                              </p:par>
                              <p:par>
                                <p:cTn id="95" presetID="10" presetClass="entr" presetSubtype="0" fill="hold" grpId="0" nodeType="withEffect">
                                  <p:stCondLst>
                                    <p:cond delay="75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500"/>
                                        <p:tgtEl>
                                          <p:spTgt spid="20"/>
                                        </p:tgtEl>
                                      </p:cBhvr>
                                    </p:animEffect>
                                  </p:childTnLst>
                                </p:cTn>
                              </p:par>
                              <p:par>
                                <p:cTn id="98" presetID="10" presetClass="entr" presetSubtype="0" fill="hold" grpId="0" nodeType="withEffect">
                                  <p:stCondLst>
                                    <p:cond delay="1000"/>
                                  </p:stCondLst>
                                  <p:childTnLst>
                                    <p:set>
                                      <p:cBhvr>
                                        <p:cTn id="99" dur="1" fill="hold">
                                          <p:stCondLst>
                                            <p:cond delay="0"/>
                                          </p:stCondLst>
                                        </p:cTn>
                                        <p:tgtEl>
                                          <p:spTgt spid="18"/>
                                        </p:tgtEl>
                                        <p:attrNameLst>
                                          <p:attrName>style.visibility</p:attrName>
                                        </p:attrNameLst>
                                      </p:cBhvr>
                                      <p:to>
                                        <p:strVal val="visible"/>
                                      </p:to>
                                    </p:set>
                                    <p:animEffect transition="in" filter="fade">
                                      <p:cBhvr>
                                        <p:cTn id="100" dur="500"/>
                                        <p:tgtEl>
                                          <p:spTgt spid="18"/>
                                        </p:tgtEl>
                                      </p:cBhvr>
                                    </p:animEffect>
                                  </p:childTnLst>
                                </p:cTn>
                              </p:par>
                            </p:childTnLst>
                          </p:cTn>
                        </p:par>
                        <p:par>
                          <p:cTn id="101" fill="hold">
                            <p:stCondLst>
                              <p:cond delay="9500"/>
                            </p:stCondLst>
                            <p:childTnLst>
                              <p:par>
                                <p:cTn id="102" presetID="38" presetClass="entr" presetSubtype="0" accel="50000" fill="hold" grpId="0" nodeType="afterEffect">
                                  <p:stCondLst>
                                    <p:cond delay="0"/>
                                  </p:stCondLst>
                                  <p:iterate type="lt">
                                    <p:tmPct val="10000"/>
                                  </p:iterate>
                                  <p:childTnLst>
                                    <p:set>
                                      <p:cBhvr>
                                        <p:cTn id="103" dur="1" fill="hold">
                                          <p:stCondLst>
                                            <p:cond delay="0"/>
                                          </p:stCondLst>
                                        </p:cTn>
                                        <p:tgtEl>
                                          <p:spTgt spid="25"/>
                                        </p:tgtEl>
                                        <p:attrNameLst>
                                          <p:attrName>style.visibility</p:attrName>
                                        </p:attrNameLst>
                                      </p:cBhvr>
                                      <p:to>
                                        <p:strVal val="visible"/>
                                      </p:to>
                                    </p:set>
                                    <p:set>
                                      <p:cBhvr>
                                        <p:cTn id="104" dur="455" fill="hold">
                                          <p:stCondLst>
                                            <p:cond delay="0"/>
                                          </p:stCondLst>
                                        </p:cTn>
                                        <p:tgtEl>
                                          <p:spTgt spid="25"/>
                                        </p:tgtEl>
                                        <p:attrNameLst>
                                          <p:attrName>style.rotation</p:attrName>
                                        </p:attrNameLst>
                                      </p:cBhvr>
                                      <p:to>
                                        <p:strVal val="-45.0"/>
                                      </p:to>
                                    </p:set>
                                    <p:anim calcmode="lin" valueType="num">
                                      <p:cBhvr>
                                        <p:cTn id="105" dur="455" fill="hold">
                                          <p:stCondLst>
                                            <p:cond delay="455"/>
                                          </p:stCondLst>
                                        </p:cTn>
                                        <p:tgtEl>
                                          <p:spTgt spid="25"/>
                                        </p:tgtEl>
                                        <p:attrNameLst>
                                          <p:attrName>style.rotation</p:attrName>
                                        </p:attrNameLst>
                                      </p:cBhvr>
                                      <p:tavLst>
                                        <p:tav tm="0">
                                          <p:val>
                                            <p:fltVal val="-45"/>
                                          </p:val>
                                        </p:tav>
                                        <p:tav tm="69900">
                                          <p:val>
                                            <p:fltVal val="45"/>
                                          </p:val>
                                        </p:tav>
                                        <p:tav tm="100000">
                                          <p:val>
                                            <p:fltVal val="0"/>
                                          </p:val>
                                        </p:tav>
                                      </p:tavLst>
                                    </p:anim>
                                    <p:anim calcmode="lin" valueType="num">
                                      <p:cBhvr>
                                        <p:cTn id="106" dur="455" fill="hold">
                                          <p:stCondLst>
                                            <p:cond delay="0"/>
                                          </p:stCondLst>
                                        </p:cTn>
                                        <p:tgtEl>
                                          <p:spTgt spid="25"/>
                                        </p:tgtEl>
                                        <p:attrNameLst>
                                          <p:attrName>ppt_y</p:attrName>
                                        </p:attrNameLst>
                                      </p:cBhvr>
                                      <p:tavLst>
                                        <p:tav tm="0">
                                          <p:val>
                                            <p:strVal val="#ppt_y-1"/>
                                          </p:val>
                                        </p:tav>
                                        <p:tav tm="100000">
                                          <p:val>
                                            <p:strVal val="#ppt_y-(0.354*#ppt_w-0.172*#ppt_h)"/>
                                          </p:val>
                                        </p:tav>
                                      </p:tavLst>
                                    </p:anim>
                                    <p:anim calcmode="lin" valueType="num">
                                      <p:cBhvr>
                                        <p:cTn id="107" dur="156" decel="50000" autoRev="1" fill="hold">
                                          <p:stCondLst>
                                            <p:cond delay="455"/>
                                          </p:stCondLst>
                                        </p:cTn>
                                        <p:tgtEl>
                                          <p:spTgt spid="25"/>
                                        </p:tgtEl>
                                        <p:attrNameLst>
                                          <p:attrName>ppt_y</p:attrName>
                                        </p:attrNameLst>
                                      </p:cBhvr>
                                      <p:tavLst>
                                        <p:tav tm="0">
                                          <p:val>
                                            <p:strVal val="#ppt_y-(0.354*#ppt_w-0.172*#ppt_h)"/>
                                          </p:val>
                                        </p:tav>
                                        <p:tav tm="100000">
                                          <p:val>
                                            <p:strVal val="#ppt_y-(0.354*#ppt_w-0.172*#ppt_h)-#ppt_h/2"/>
                                          </p:val>
                                        </p:tav>
                                      </p:tavLst>
                                    </p:anim>
                                    <p:anim calcmode="lin" valueType="num">
                                      <p:cBhvr>
                                        <p:cTn id="108" dur="136" fill="hold">
                                          <p:stCondLst>
                                            <p:cond delay="864"/>
                                          </p:stCondLst>
                                        </p:cTn>
                                        <p:tgtEl>
                                          <p:spTgt spid="25"/>
                                        </p:tgtEl>
                                        <p:attrNameLst>
                                          <p:attrName>ppt_y</p:attrName>
                                        </p:attrNameLst>
                                      </p:cBhvr>
                                      <p:tavLst>
                                        <p:tav tm="0">
                                          <p:val>
                                            <p:strVal val="#ppt_y-(0.354*#ppt_w-0.172*#ppt_h)"/>
                                          </p:val>
                                        </p:tav>
                                        <p:tav tm="100000">
                                          <p:val>
                                            <p:strVal val="#ppt_y"/>
                                          </p:val>
                                        </p:tav>
                                      </p:tavLst>
                                    </p:anim>
                                  </p:childTnLst>
                                </p:cTn>
                              </p:par>
                              <p:par>
                                <p:cTn id="109" presetID="38" presetClass="entr" presetSubtype="0" accel="50000" fill="hold" grpId="0" nodeType="withEffect">
                                  <p:stCondLst>
                                    <p:cond delay="0"/>
                                  </p:stCondLst>
                                  <p:iterate type="lt">
                                    <p:tmPct val="10000"/>
                                  </p:iterate>
                                  <p:childTnLst>
                                    <p:set>
                                      <p:cBhvr>
                                        <p:cTn id="110" dur="1" fill="hold">
                                          <p:stCondLst>
                                            <p:cond delay="0"/>
                                          </p:stCondLst>
                                        </p:cTn>
                                        <p:tgtEl>
                                          <p:spTgt spid="22"/>
                                        </p:tgtEl>
                                        <p:attrNameLst>
                                          <p:attrName>style.visibility</p:attrName>
                                        </p:attrNameLst>
                                      </p:cBhvr>
                                      <p:to>
                                        <p:strVal val="visible"/>
                                      </p:to>
                                    </p:set>
                                    <p:set>
                                      <p:cBhvr>
                                        <p:cTn id="111" dur="455" fill="hold">
                                          <p:stCondLst>
                                            <p:cond delay="0"/>
                                          </p:stCondLst>
                                        </p:cTn>
                                        <p:tgtEl>
                                          <p:spTgt spid="22"/>
                                        </p:tgtEl>
                                        <p:attrNameLst>
                                          <p:attrName>style.rotation</p:attrName>
                                        </p:attrNameLst>
                                      </p:cBhvr>
                                      <p:to>
                                        <p:strVal val="-45.0"/>
                                      </p:to>
                                    </p:set>
                                    <p:anim calcmode="lin" valueType="num">
                                      <p:cBhvr>
                                        <p:cTn id="112"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113"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114"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115"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par>
                                <p:cTn id="116" presetID="38" presetClass="entr" presetSubtype="0" accel="50000" fill="hold" grpId="0" nodeType="withEffect">
                                  <p:stCondLst>
                                    <p:cond delay="0"/>
                                  </p:stCondLst>
                                  <p:iterate type="lt">
                                    <p:tmPct val="10000"/>
                                  </p:iterate>
                                  <p:childTnLst>
                                    <p:set>
                                      <p:cBhvr>
                                        <p:cTn id="117" dur="1" fill="hold">
                                          <p:stCondLst>
                                            <p:cond delay="0"/>
                                          </p:stCondLst>
                                        </p:cTn>
                                        <p:tgtEl>
                                          <p:spTgt spid="23"/>
                                        </p:tgtEl>
                                        <p:attrNameLst>
                                          <p:attrName>style.visibility</p:attrName>
                                        </p:attrNameLst>
                                      </p:cBhvr>
                                      <p:to>
                                        <p:strVal val="visible"/>
                                      </p:to>
                                    </p:set>
                                    <p:set>
                                      <p:cBhvr>
                                        <p:cTn id="118" dur="455" fill="hold">
                                          <p:stCondLst>
                                            <p:cond delay="0"/>
                                          </p:stCondLst>
                                        </p:cTn>
                                        <p:tgtEl>
                                          <p:spTgt spid="23"/>
                                        </p:tgtEl>
                                        <p:attrNameLst>
                                          <p:attrName>style.rotation</p:attrName>
                                        </p:attrNameLst>
                                      </p:cBhvr>
                                      <p:to>
                                        <p:strVal val="-45.0"/>
                                      </p:to>
                                    </p:set>
                                    <p:anim calcmode="lin" valueType="num">
                                      <p:cBhvr>
                                        <p:cTn id="119" dur="455" fill="hold">
                                          <p:stCondLst>
                                            <p:cond delay="455"/>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120" dur="455"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121" dur="156" decel="50000" autoRev="1" fill="hold">
                                          <p:stCondLst>
                                            <p:cond delay="455"/>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122" dur="136" fill="hold">
                                          <p:stCondLst>
                                            <p:cond delay="864"/>
                                          </p:stCondLst>
                                        </p:cTn>
                                        <p:tgtEl>
                                          <p:spTgt spid="23"/>
                                        </p:tgtEl>
                                        <p:attrNameLst>
                                          <p:attrName>ppt_y</p:attrName>
                                        </p:attrNameLst>
                                      </p:cBhvr>
                                      <p:tavLst>
                                        <p:tav tm="0">
                                          <p:val>
                                            <p:strVal val="#ppt_y-(0.354*#ppt_w-0.172*#ppt_h)"/>
                                          </p:val>
                                        </p:tav>
                                        <p:tav tm="100000">
                                          <p:val>
                                            <p:strVal val="#ppt_y"/>
                                          </p:val>
                                        </p:tav>
                                      </p:tavLst>
                                    </p:anim>
                                  </p:childTnLst>
                                </p:cTn>
                              </p:par>
                              <p:par>
                                <p:cTn id="123" presetID="38" presetClass="entr" presetSubtype="0" accel="50000" fill="hold" grpId="0" nodeType="withEffect">
                                  <p:stCondLst>
                                    <p:cond delay="0"/>
                                  </p:stCondLst>
                                  <p:iterate type="lt">
                                    <p:tmPct val="10000"/>
                                  </p:iterate>
                                  <p:childTnLst>
                                    <p:set>
                                      <p:cBhvr>
                                        <p:cTn id="124" dur="1" fill="hold">
                                          <p:stCondLst>
                                            <p:cond delay="0"/>
                                          </p:stCondLst>
                                        </p:cTn>
                                        <p:tgtEl>
                                          <p:spTgt spid="24"/>
                                        </p:tgtEl>
                                        <p:attrNameLst>
                                          <p:attrName>style.visibility</p:attrName>
                                        </p:attrNameLst>
                                      </p:cBhvr>
                                      <p:to>
                                        <p:strVal val="visible"/>
                                      </p:to>
                                    </p:set>
                                    <p:set>
                                      <p:cBhvr>
                                        <p:cTn id="125" dur="455" fill="hold">
                                          <p:stCondLst>
                                            <p:cond delay="0"/>
                                          </p:stCondLst>
                                        </p:cTn>
                                        <p:tgtEl>
                                          <p:spTgt spid="24"/>
                                        </p:tgtEl>
                                        <p:attrNameLst>
                                          <p:attrName>style.rotation</p:attrName>
                                        </p:attrNameLst>
                                      </p:cBhvr>
                                      <p:to>
                                        <p:strVal val="-45.0"/>
                                      </p:to>
                                    </p:set>
                                    <p:anim calcmode="lin" valueType="num">
                                      <p:cBhvr>
                                        <p:cTn id="126" dur="455" fill="hold">
                                          <p:stCondLst>
                                            <p:cond delay="455"/>
                                          </p:stCondLst>
                                        </p:cTn>
                                        <p:tgtEl>
                                          <p:spTgt spid="24"/>
                                        </p:tgtEl>
                                        <p:attrNameLst>
                                          <p:attrName>style.rotation</p:attrName>
                                        </p:attrNameLst>
                                      </p:cBhvr>
                                      <p:tavLst>
                                        <p:tav tm="0">
                                          <p:val>
                                            <p:fltVal val="-45"/>
                                          </p:val>
                                        </p:tav>
                                        <p:tav tm="69900">
                                          <p:val>
                                            <p:fltVal val="45"/>
                                          </p:val>
                                        </p:tav>
                                        <p:tav tm="100000">
                                          <p:val>
                                            <p:fltVal val="0"/>
                                          </p:val>
                                        </p:tav>
                                      </p:tavLst>
                                    </p:anim>
                                    <p:anim calcmode="lin" valueType="num">
                                      <p:cBhvr>
                                        <p:cTn id="127" dur="455" fill="hold">
                                          <p:stCondLst>
                                            <p:cond delay="0"/>
                                          </p:stCondLst>
                                        </p:cTn>
                                        <p:tgtEl>
                                          <p:spTgt spid="24"/>
                                        </p:tgtEl>
                                        <p:attrNameLst>
                                          <p:attrName>ppt_y</p:attrName>
                                        </p:attrNameLst>
                                      </p:cBhvr>
                                      <p:tavLst>
                                        <p:tav tm="0">
                                          <p:val>
                                            <p:strVal val="#ppt_y-1"/>
                                          </p:val>
                                        </p:tav>
                                        <p:tav tm="100000">
                                          <p:val>
                                            <p:strVal val="#ppt_y-(0.354*#ppt_w-0.172*#ppt_h)"/>
                                          </p:val>
                                        </p:tav>
                                      </p:tavLst>
                                    </p:anim>
                                    <p:anim calcmode="lin" valueType="num">
                                      <p:cBhvr>
                                        <p:cTn id="128" dur="156" decel="50000" autoRev="1" fill="hold">
                                          <p:stCondLst>
                                            <p:cond delay="455"/>
                                          </p:stCondLst>
                                        </p:cTn>
                                        <p:tgtEl>
                                          <p:spTgt spid="24"/>
                                        </p:tgtEl>
                                        <p:attrNameLst>
                                          <p:attrName>ppt_y</p:attrName>
                                        </p:attrNameLst>
                                      </p:cBhvr>
                                      <p:tavLst>
                                        <p:tav tm="0">
                                          <p:val>
                                            <p:strVal val="#ppt_y-(0.354*#ppt_w-0.172*#ppt_h)"/>
                                          </p:val>
                                        </p:tav>
                                        <p:tav tm="100000">
                                          <p:val>
                                            <p:strVal val="#ppt_y-(0.354*#ppt_w-0.172*#ppt_h)-#ppt_h/2"/>
                                          </p:val>
                                        </p:tav>
                                      </p:tavLst>
                                    </p:anim>
                                    <p:anim calcmode="lin" valueType="num">
                                      <p:cBhvr>
                                        <p:cTn id="129" dur="136" fill="hold">
                                          <p:stCondLst>
                                            <p:cond delay="864"/>
                                          </p:stCondLst>
                                        </p:cTn>
                                        <p:tgtEl>
                                          <p:spTgt spid="2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5" grpId="3"/>
      <p:bldP spid="5" grpId="4"/>
      <p:bldP spid="7" grpId="0"/>
      <p:bldP spid="8" grpId="0"/>
      <p:bldP spid="9" grpId="0"/>
      <p:bldP spid="10" grpId="0" animBg="1"/>
      <p:bldP spid="11" grpId="0" animBg="1"/>
      <p:bldP spid="12" grpId="0" animBg="1"/>
      <p:bldP spid="13" grpId="0" animBg="1"/>
      <p:bldP spid="14" grpId="0"/>
      <p:bldP spid="15" grpId="0"/>
      <p:bldP spid="16" grpId="0"/>
      <p:bldP spid="17" grpId="0"/>
      <p:bldP spid="18" grpId="0" animBg="1"/>
      <p:bldP spid="19" grpId="0" animBg="1"/>
      <p:bldP spid="20" grpId="0" animBg="1"/>
      <p:bldP spid="21" grpId="0" animBg="1"/>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1551"/>
            <a:ext cx="12343068" cy="6945841"/>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846" y="-144515"/>
            <a:ext cx="1658692" cy="1269259"/>
          </a:xfrm>
          <a:prstGeom prst="rect">
            <a:avLst/>
          </a:prstGeom>
        </p:spPr>
      </p:pic>
      <p:pic>
        <p:nvPicPr>
          <p:cNvPr id="5" name="Picture 2" descr="E:\0000000我图PPT\00001PNG素材\01党委政府\华表6054.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409955" y="3192171"/>
            <a:ext cx="2483768" cy="35840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y\e\我图PPT\PNG政府党建\党标红色.png"/>
          <p:cNvPicPr>
            <a:picLocks noChangeAspect="1" noChangeArrowheads="1"/>
          </p:cNvPicPr>
          <p:nvPr/>
        </p:nvPicPr>
        <p:blipFill>
          <a:blip r:embed="rId6" cstate="email">
            <a:extLst>
              <a:ext uri="{BEBA8EAE-BF5A-486C-A8C5-ECC9F3942E4B}">
                <a14:imgProps xmlns:a14="http://schemas.microsoft.com/office/drawing/2010/main">
                  <a14:imgLayer r:embed="rId7">
                    <a14:imgEffect>
                      <a14:brightnessContrast bright="-23000" contrast="47000"/>
                    </a14:imgEffect>
                  </a14:imgLayer>
                </a14:imgProps>
              </a:ext>
              <a:ext uri="{28A0092B-C50C-407E-A947-70E740481C1C}">
                <a14:useLocalDpi xmlns:a14="http://schemas.microsoft.com/office/drawing/2010/main"/>
              </a:ext>
            </a:extLst>
          </a:blip>
          <a:srcRect/>
          <a:stretch>
            <a:fillRect/>
          </a:stretch>
        </p:blipFill>
        <p:spPr bwMode="auto">
          <a:xfrm>
            <a:off x="1848303" y="2990526"/>
            <a:ext cx="493391" cy="49339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矩形 6"/>
          <p:cNvSpPr/>
          <p:nvPr/>
        </p:nvSpPr>
        <p:spPr>
          <a:xfrm>
            <a:off x="2358089" y="2837466"/>
            <a:ext cx="5717476" cy="584747"/>
          </a:xfrm>
          <a:prstGeom prst="rect">
            <a:avLst/>
          </a:prstGeom>
        </p:spPr>
        <p:txBody>
          <a:bodyPr wrap="square" lIns="91413" tIns="45706" rIns="91413" bIns="45706">
            <a:spAutoFit/>
          </a:bodyPr>
          <a:lstStyle/>
          <a:p>
            <a:pPr lvl="0" defTabSz="914400">
              <a:defRPr/>
            </a:pPr>
            <a:r>
              <a:rPr lang="zh-CN" altLang="en-US" sz="1600" dirty="0">
                <a:solidFill>
                  <a:srgbClr val="C00000"/>
                </a:solidFill>
                <a:latin typeface="微软雅黑" pitchFamily="34" charset="-122"/>
                <a:ea typeface="微软雅黑" pitchFamily="34" charset="-122"/>
              </a:rPr>
              <a:t>践行党的宗旨，保持公仆情怀，牢记共产党员永远是劳动人民的普通一员，密切联系群众，全心全意为人民服务</a:t>
            </a:r>
            <a:endParaRPr kumimoji="0" lang="zh-CN" altLang="en-US" sz="1600" b="1" i="0" u="none" strike="noStrike" kern="0" cap="none" spc="0" normalizeH="0" baseline="0" noProof="0" dirty="0">
              <a:ln w="1905"/>
              <a:solidFill>
                <a:srgbClr val="C00000"/>
              </a:solidFill>
              <a:effectLst/>
              <a:uLnTx/>
              <a:uFillTx/>
              <a:latin typeface="微软雅黑" panose="020B0503020204020204" pitchFamily="34" charset="-122"/>
              <a:ea typeface="微软雅黑" panose="020B0503020204020204" pitchFamily="34" charset="-122"/>
            </a:endParaRPr>
          </a:p>
        </p:txBody>
      </p:sp>
      <p:pic>
        <p:nvPicPr>
          <p:cNvPr id="8" name="Picture 2" descr="\\Sy\e\我图PPT\PNG政府党建\党标红色.png"/>
          <p:cNvPicPr>
            <a:picLocks noChangeAspect="1" noChangeArrowheads="1"/>
          </p:cNvPicPr>
          <p:nvPr/>
        </p:nvPicPr>
        <p:blipFill>
          <a:blip r:embed="rId8" cstate="email">
            <a:extLst>
              <a:ext uri="{BEBA8EAE-BF5A-486C-A8C5-ECC9F3942E4B}">
                <a14:imgProps xmlns:a14="http://schemas.microsoft.com/office/drawing/2010/main">
                  <a14:imgLayer r:embed="rId9">
                    <a14:imgEffect>
                      <a14:brightnessContrast bright="-23000" contrast="47000"/>
                    </a14:imgEffect>
                  </a14:imgLayer>
                </a14:imgProps>
              </a:ext>
              <a:ext uri="{28A0092B-C50C-407E-A947-70E740481C1C}">
                <a14:useLocalDpi xmlns:a14="http://schemas.microsoft.com/office/drawing/2010/main"/>
              </a:ext>
            </a:extLst>
          </a:blip>
          <a:srcRect/>
          <a:stretch>
            <a:fillRect/>
          </a:stretch>
        </p:blipFill>
        <p:spPr bwMode="auto">
          <a:xfrm>
            <a:off x="1848303" y="3812450"/>
            <a:ext cx="493391" cy="49339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2355863" y="3675720"/>
            <a:ext cx="5628455" cy="584747"/>
          </a:xfrm>
          <a:prstGeom prst="rect">
            <a:avLst/>
          </a:prstGeom>
        </p:spPr>
        <p:txBody>
          <a:bodyPr wrap="square" lIns="91413" tIns="45706" rIns="91413" bIns="45706">
            <a:spAutoFit/>
          </a:bodyPr>
          <a:lstStyle/>
          <a:p>
            <a:pPr lvl="0" defTabSz="914400">
              <a:defRPr/>
            </a:pPr>
            <a:r>
              <a:rPr lang="zh-CN" altLang="en-US" sz="1600" dirty="0">
                <a:solidFill>
                  <a:srgbClr val="C00000"/>
                </a:solidFill>
                <a:latin typeface="微软雅黑" pitchFamily="34" charset="-122"/>
                <a:ea typeface="微软雅黑" pitchFamily="34" charset="-122"/>
              </a:rPr>
              <a:t>加强党性锻炼和道德修养，心存敬畏、手握戒尺，廉洁从政、从严治家，筑牢拒腐防变的防线</a:t>
            </a:r>
            <a:endParaRPr kumimoji="0" lang="zh-CN" altLang="en-US" sz="1600" b="1" i="0" u="none" strike="noStrike" kern="0" cap="none" spc="0" normalizeH="0" baseline="0" noProof="0" dirty="0">
              <a:ln w="1905"/>
              <a:solidFill>
                <a:srgbClr val="C00000"/>
              </a:solidFill>
              <a:effectLst/>
              <a:uLnTx/>
              <a:uFillTx/>
              <a:latin typeface="微软雅黑" panose="020B0503020204020204" pitchFamily="34" charset="-122"/>
              <a:ea typeface="微软雅黑" panose="020B0503020204020204" pitchFamily="34" charset="-122"/>
            </a:endParaRPr>
          </a:p>
        </p:txBody>
      </p:sp>
      <p:pic>
        <p:nvPicPr>
          <p:cNvPr id="10" name="Picture 2" descr="\\Sy\e\我图PPT\PNG政府党建\党标红色.png"/>
          <p:cNvPicPr>
            <a:picLocks noChangeAspect="1" noChangeArrowheads="1"/>
          </p:cNvPicPr>
          <p:nvPr/>
        </p:nvPicPr>
        <p:blipFill>
          <a:blip r:embed="rId8" cstate="email">
            <a:extLst>
              <a:ext uri="{BEBA8EAE-BF5A-486C-A8C5-ECC9F3942E4B}">
                <a14:imgProps xmlns:a14="http://schemas.microsoft.com/office/drawing/2010/main">
                  <a14:imgLayer r:embed="rId9">
                    <a14:imgEffect>
                      <a14:brightnessContrast bright="-23000" contrast="47000"/>
                    </a14:imgEffect>
                  </a14:imgLayer>
                </a14:imgProps>
              </a:ext>
              <a:ext uri="{28A0092B-C50C-407E-A947-70E740481C1C}">
                <a14:useLocalDpi xmlns:a14="http://schemas.microsoft.com/office/drawing/2010/main"/>
              </a:ext>
            </a:extLst>
          </a:blip>
          <a:srcRect/>
          <a:stretch>
            <a:fillRect/>
          </a:stretch>
        </p:blipFill>
        <p:spPr bwMode="auto">
          <a:xfrm>
            <a:off x="1848303" y="4541189"/>
            <a:ext cx="493391" cy="49339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矩形 10"/>
          <p:cNvSpPr/>
          <p:nvPr/>
        </p:nvSpPr>
        <p:spPr>
          <a:xfrm>
            <a:off x="2398365" y="4458516"/>
            <a:ext cx="5297921" cy="1077190"/>
          </a:xfrm>
          <a:prstGeom prst="rect">
            <a:avLst/>
          </a:prstGeom>
        </p:spPr>
        <p:txBody>
          <a:bodyPr wrap="square" lIns="91413" tIns="45706" rIns="91413" bIns="45706">
            <a:spAutoFit/>
          </a:bodyPr>
          <a:lstStyle/>
          <a:p>
            <a:pPr lvl="0" defTabSz="914400">
              <a:defRPr/>
            </a:pPr>
            <a:r>
              <a:rPr lang="zh-CN" altLang="en-US" sz="1600" dirty="0">
                <a:solidFill>
                  <a:srgbClr val="C00000"/>
                </a:solidFill>
                <a:latin typeface="微软雅黑" pitchFamily="34" charset="-122"/>
                <a:ea typeface="微软雅黑" pitchFamily="34" charset="-122"/>
              </a:rPr>
              <a:t>始终保持干事创业、开拓进取的精气神，平常时候看得出来，关键时刻冲得上去，在“十三五”规划开局起步、决胜全面建成小康社会、实现第一个百年奋斗目标中奋发有为、</a:t>
            </a:r>
            <a:r>
              <a:rPr lang="zh-CN" altLang="en-US" sz="1600" dirty="0" smtClean="0">
                <a:solidFill>
                  <a:srgbClr val="C00000"/>
                </a:solidFill>
                <a:latin typeface="微软雅黑" pitchFamily="34" charset="-122"/>
                <a:ea typeface="微软雅黑" pitchFamily="34" charset="-122"/>
              </a:rPr>
              <a:t>建功立业</a:t>
            </a:r>
            <a:endParaRPr lang="zh-CN" altLang="en-US" sz="1600" b="1" kern="0" dirty="0">
              <a:ln w="1905"/>
              <a:solidFill>
                <a:srgbClr val="C00000"/>
              </a:solidFill>
              <a:latin typeface="微软雅黑" panose="020B0503020204020204" pitchFamily="34" charset="-122"/>
              <a:ea typeface="微软雅黑" panose="020B0503020204020204" pitchFamily="34" charset="-122"/>
            </a:endParaRPr>
          </a:p>
        </p:txBody>
      </p:sp>
      <p:pic>
        <p:nvPicPr>
          <p:cNvPr id="12" name="Picture 2" descr="\\Sy\e\我图PPT\PNG政府党建\党标红色.png"/>
          <p:cNvPicPr>
            <a:picLocks noChangeAspect="1" noChangeArrowheads="1"/>
          </p:cNvPicPr>
          <p:nvPr/>
        </p:nvPicPr>
        <p:blipFill>
          <a:blip r:embed="rId8" cstate="email">
            <a:extLst>
              <a:ext uri="{BEBA8EAE-BF5A-486C-A8C5-ECC9F3942E4B}">
                <a14:imgProps xmlns:a14="http://schemas.microsoft.com/office/drawing/2010/main">
                  <a14:imgLayer r:embed="rId9">
                    <a14:imgEffect>
                      <a14:brightnessContrast bright="-23000" contrast="47000"/>
                    </a14:imgEffect>
                  </a14:imgLayer>
                </a14:imgProps>
              </a:ext>
              <a:ext uri="{28A0092B-C50C-407E-A947-70E740481C1C}">
                <a14:useLocalDpi xmlns:a14="http://schemas.microsoft.com/office/drawing/2010/main"/>
              </a:ext>
            </a:extLst>
          </a:blip>
          <a:srcRect/>
          <a:stretch>
            <a:fillRect/>
          </a:stretch>
        </p:blipFill>
        <p:spPr bwMode="auto">
          <a:xfrm>
            <a:off x="1848303" y="1796226"/>
            <a:ext cx="493391" cy="49339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矩形 12"/>
          <p:cNvSpPr/>
          <p:nvPr/>
        </p:nvSpPr>
        <p:spPr>
          <a:xfrm>
            <a:off x="2325192" y="1757346"/>
            <a:ext cx="7099286" cy="830968"/>
          </a:xfrm>
          <a:prstGeom prst="rect">
            <a:avLst/>
          </a:prstGeom>
        </p:spPr>
        <p:txBody>
          <a:bodyPr wrap="square" lIns="91413" tIns="45706" rIns="91413" bIns="45706">
            <a:spAutoFit/>
          </a:bodyPr>
          <a:lstStyle/>
          <a:p>
            <a:pPr lvl="0" defTabSz="914400">
              <a:defRPr/>
            </a:pPr>
            <a:r>
              <a:rPr lang="zh-CN" altLang="en-US" sz="1600" dirty="0">
                <a:solidFill>
                  <a:srgbClr val="C00000"/>
                </a:solidFill>
                <a:latin typeface="微软雅黑" pitchFamily="34" charset="-122"/>
                <a:ea typeface="微软雅黑" pitchFamily="34" charset="-122"/>
              </a:rPr>
              <a:t>坚定自觉地在思想上政治上行动上同以习近平同志为总书记的党中央保持高度一致，经常主动向党中央看齐，向党的理论和路线方针政策看齐，做政治上的明白人</a:t>
            </a:r>
            <a:endParaRPr kumimoji="0" lang="zh-CN" altLang="en-US" sz="1600" b="1" i="0" u="none" strike="noStrike" kern="0" cap="none" spc="0" normalizeH="0" baseline="0" noProof="0" dirty="0">
              <a:ln w="1905"/>
              <a:solidFill>
                <a:srgbClr val="C00000"/>
              </a:solidFill>
              <a:effectLst/>
              <a:uLnTx/>
              <a:uFillTx/>
              <a:latin typeface="微软雅黑" panose="020B0503020204020204" pitchFamily="34" charset="-122"/>
              <a:ea typeface="微软雅黑" panose="020B0503020204020204" pitchFamily="34" charset="-122"/>
            </a:endParaRPr>
          </a:p>
        </p:txBody>
      </p:sp>
      <p:sp>
        <p:nvSpPr>
          <p:cNvPr id="15" name="标题 1"/>
          <p:cNvSpPr txBox="1">
            <a:spLocks/>
          </p:cNvSpPr>
          <p:nvPr/>
        </p:nvSpPr>
        <p:spPr>
          <a:xfrm>
            <a:off x="1115616" y="195486"/>
            <a:ext cx="4584909" cy="461665"/>
          </a:xfrm>
          <a:prstGeom prst="rect">
            <a:avLst/>
          </a:prstGeom>
        </p:spPr>
        <p:txBody>
          <a:bodyPr wrap="none">
            <a:spAutoFit/>
          </a:bodyPr>
          <a:lstStyle>
            <a:defPPr>
              <a:defRPr lang="zh-CN"/>
            </a:defPPr>
            <a:lvl1pPr>
              <a:defRPr sz="2400" b="1">
                <a:latin typeface="微软雅黑" pitchFamily="34" charset="-122"/>
                <a:ea typeface="微软雅黑" pitchFamily="34" charset="-122"/>
              </a:defRPr>
            </a:lvl1pPr>
          </a:lstStyle>
          <a:p>
            <a:r>
              <a:rPr lang="zh-CN" altLang="en-US" dirty="0"/>
              <a:t>“两学一做”学习教育的 “做”</a:t>
            </a:r>
          </a:p>
        </p:txBody>
      </p:sp>
      <p:pic>
        <p:nvPicPr>
          <p:cNvPr id="16" name="Picture 2" descr="E:\00专题PPT\两学一做\两学一做立体字.png"/>
          <p:cNvPicPr>
            <a:picLocks noChangeAspect="1" noChangeArrowheads="1"/>
          </p:cNvPicPr>
          <p:nvPr/>
        </p:nvPicPr>
        <p:blipFill>
          <a:blip r:embed="rId10" cstate="email">
            <a:extLst>
              <a:ext uri="{BEBA8EAE-BF5A-486C-A8C5-ECC9F3942E4B}">
                <a14:imgProps xmlns:a14="http://schemas.microsoft.com/office/drawing/2010/main">
                  <a14:imgLayer r:embed="rId11">
                    <a14:imgEffect>
                      <a14:brightnessContrast bright="14000" contrast="21000"/>
                    </a14:imgEffect>
                  </a14:imgLayer>
                </a14:imgProps>
              </a:ext>
              <a:ext uri="{28A0092B-C50C-407E-A947-70E740481C1C}">
                <a14:useLocalDpi xmlns:a14="http://schemas.microsoft.com/office/drawing/2010/main"/>
              </a:ext>
            </a:extLst>
          </a:blip>
          <a:srcRect/>
          <a:stretch>
            <a:fillRect/>
          </a:stretch>
        </p:blipFill>
        <p:spPr bwMode="auto">
          <a:xfrm>
            <a:off x="5222616" y="857194"/>
            <a:ext cx="1973825"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47920"/>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3000"/>
                            </p:stCondLst>
                            <p:childTnLst>
                              <p:par>
                                <p:cTn id="18" presetID="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4000"/>
                            </p:stCondLst>
                            <p:childTnLst>
                              <p:par>
                                <p:cTn id="27" presetID="2" presetClass="entr" presetSubtype="4"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par>
                          <p:cTn id="31" fill="hold">
                            <p:stCondLst>
                              <p:cond delay="45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5000"/>
                            </p:stCondLst>
                            <p:childTnLst>
                              <p:par>
                                <p:cTn id="36" presetID="2" presetClass="entr" presetSubtype="4"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par>
                          <p:cTn id="40" fill="hold">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par>
                          <p:cTn id="44" fill="hold">
                            <p:stCondLst>
                              <p:cond delay="6000"/>
                            </p:stCondLst>
                            <p:childTnLst>
                              <p:par>
                                <p:cTn id="45" presetID="22" presetClass="entr" presetSubtype="4"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305689" cy="6863232"/>
          </a:xfrm>
          <a:prstGeom prst="rect">
            <a:avLst/>
          </a:prstGeom>
        </p:spPr>
      </p:pic>
      <p:sp>
        <p:nvSpPr>
          <p:cNvPr id="2" name="椭圆 1"/>
          <p:cNvSpPr/>
          <p:nvPr/>
        </p:nvSpPr>
        <p:spPr>
          <a:xfrm>
            <a:off x="5195049" y="709854"/>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标题 4"/>
          <p:cNvSpPr txBox="1">
            <a:spLocks/>
          </p:cNvSpPr>
          <p:nvPr/>
        </p:nvSpPr>
        <p:spPr>
          <a:xfrm>
            <a:off x="4779902" y="3389092"/>
            <a:ext cx="3204360" cy="8722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800" b="1" dirty="0" smtClean="0">
                <a:solidFill>
                  <a:srgbClr val="FF0000"/>
                </a:solidFill>
                <a:latin typeface="微软雅黑" panose="020B0503020204020204" pitchFamily="34" charset="-122"/>
                <a:ea typeface="微软雅黑" panose="020B0503020204020204" pitchFamily="34" charset="-122"/>
              </a:rPr>
              <a:t>两学一做</a:t>
            </a:r>
          </a:p>
        </p:txBody>
      </p:sp>
      <p:sp>
        <p:nvSpPr>
          <p:cNvPr id="24" name="椭圆 23"/>
          <p:cNvSpPr>
            <a:spLocks noChangeAspect="1"/>
          </p:cNvSpPr>
          <p:nvPr/>
        </p:nvSpPr>
        <p:spPr>
          <a:xfrm>
            <a:off x="6400086" y="573959"/>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400086" y="573959"/>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6400086" y="573959"/>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6400086" y="573959"/>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6400086" y="573959"/>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6400086" y="573959"/>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6400086" y="573959"/>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6400086" y="573959"/>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6400086" y="573959"/>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a:spLocks noChangeAspect="1"/>
          </p:cNvSpPr>
          <p:nvPr/>
        </p:nvSpPr>
        <p:spPr>
          <a:xfrm>
            <a:off x="6400086" y="573959"/>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4"/>
          <p:cNvSpPr txBox="1">
            <a:spLocks/>
          </p:cNvSpPr>
          <p:nvPr/>
        </p:nvSpPr>
        <p:spPr>
          <a:xfrm>
            <a:off x="5247950" y="251817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chemeClr val="bg1"/>
                </a:solidFill>
                <a:latin typeface="微软雅黑" panose="020B0503020204020204" pitchFamily="34" charset="-122"/>
                <a:ea typeface="微软雅黑" panose="020B0503020204020204" pitchFamily="34" charset="-122"/>
              </a:rPr>
              <a:t>第四章</a:t>
            </a:r>
          </a:p>
        </p:txBody>
      </p:sp>
      <p:sp>
        <p:nvSpPr>
          <p:cNvPr id="36" name="椭圆 35"/>
          <p:cNvSpPr/>
          <p:nvPr/>
        </p:nvSpPr>
        <p:spPr>
          <a:xfrm>
            <a:off x="5298805" y="813610"/>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p:nvPr/>
        </p:nvCxnSpPr>
        <p:spPr>
          <a:xfrm>
            <a:off x="4642856" y="4261309"/>
            <a:ext cx="3340614" cy="0"/>
          </a:xfrm>
          <a:prstGeom prst="line">
            <a:avLst/>
          </a:prstGeom>
          <a:ln>
            <a:solidFill>
              <a:srgbClr val="2C363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9"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圆角矩形 72"/>
          <p:cNvSpPr/>
          <p:nvPr/>
        </p:nvSpPr>
        <p:spPr>
          <a:xfrm>
            <a:off x="4491870" y="4394590"/>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4203838" y="4346902"/>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标题 4"/>
          <p:cNvSpPr txBox="1">
            <a:spLocks/>
          </p:cNvSpPr>
          <p:nvPr/>
        </p:nvSpPr>
        <p:spPr>
          <a:xfrm>
            <a:off x="4876642" y="4390022"/>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学习教育</a:t>
            </a:r>
            <a:r>
              <a:rPr lang="zh-CN" altLang="en-US" sz="2400" b="1" dirty="0" smtClean="0">
                <a:solidFill>
                  <a:schemeClr val="bg1"/>
                </a:solidFill>
                <a:latin typeface="微软雅黑" panose="020B0503020204020204" pitchFamily="34" charset="-122"/>
                <a:ea typeface="微软雅黑" panose="020B0503020204020204" pitchFamily="34" charset="-122"/>
              </a:rPr>
              <a:t>的主要措施</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76" name="右箭头 75"/>
          <p:cNvSpPr/>
          <p:nvPr/>
        </p:nvSpPr>
        <p:spPr>
          <a:xfrm>
            <a:off x="7876246" y="4527739"/>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7"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flipH="1">
            <a:off x="9007498" y="-18168"/>
            <a:ext cx="3310944" cy="6899564"/>
          </a:xfrm>
          <a:prstGeom prst="rect">
            <a:avLst/>
          </a:prstGeom>
          <a:noFill/>
          <a:extLst>
            <a:ext uri="{909E8E84-426E-40DD-AFC4-6F175D3DCCD1}">
              <a14:hiddenFill xmlns:a14="http://schemas.microsoft.com/office/drawing/2010/main">
                <a:solidFill>
                  <a:srgbClr val="FFFFFF"/>
                </a:solidFill>
              </a14:hiddenFill>
            </a:ext>
          </a:extLst>
        </p:spPr>
      </p:pic>
      <p:pic>
        <p:nvPicPr>
          <p:cNvPr id="78" name="图片 7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79902" y="496010"/>
            <a:ext cx="3503330" cy="2680807"/>
          </a:xfrm>
          <a:prstGeom prst="rect">
            <a:avLst/>
          </a:prstGeom>
        </p:spPr>
      </p:pic>
    </p:spTree>
    <p:extLst>
      <p:ext uri="{BB962C8B-B14F-4D97-AF65-F5344CB8AC3E}">
        <p14:creationId xmlns:p14="http://schemas.microsoft.com/office/powerpoint/2010/main" val="2837102888"/>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1000"/>
                                        <p:tgtEl>
                                          <p:spTgt spid="77"/>
                                        </p:tgtEl>
                                      </p:cBhvr>
                                    </p:animEffect>
                                  </p:childTnLst>
                                </p:cTn>
                              </p:par>
                            </p:childTnLst>
                          </p:cTn>
                        </p:par>
                        <p:par>
                          <p:cTn id="8" fill="hold">
                            <p:stCondLst>
                              <p:cond delay="1000"/>
                            </p:stCondLst>
                            <p:childTnLst>
                              <p:par>
                                <p:cTn id="9" presetID="53" presetClass="entr" presetSubtype="16"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53" presetClass="entr" presetSubtype="16" fill="hold" grpId="0" nodeType="withEffect">
                                  <p:stCondLst>
                                    <p:cond delay="1000"/>
                                  </p:stCondLst>
                                  <p:iterate type="lt">
                                    <p:tmPct val="0"/>
                                  </p:iterate>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par>
                                <p:cTn id="25" presetID="53" presetClass="entr" presetSubtype="16" fill="hold" grpId="0" nodeType="withEffect">
                                  <p:stCondLst>
                                    <p:cond delay="2000"/>
                                  </p:stCondLst>
                                  <p:iterate type="lt">
                                    <p:tmPct val="0"/>
                                  </p:iterate>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16" presetClass="entr" presetSubtype="21" fill="hold" nodeType="withEffect">
                                  <p:stCondLst>
                                    <p:cond delay="2000"/>
                                  </p:stCondLst>
                                  <p:childTnLst>
                                    <p:set>
                                      <p:cBhvr>
                                        <p:cTn id="31" dur="1" fill="hold">
                                          <p:stCondLst>
                                            <p:cond delay="0"/>
                                          </p:stCondLst>
                                        </p:cTn>
                                        <p:tgtEl>
                                          <p:spTgt spid="37"/>
                                        </p:tgtEl>
                                        <p:attrNameLst>
                                          <p:attrName>style.visibility</p:attrName>
                                        </p:attrNameLst>
                                      </p:cBhvr>
                                      <p:to>
                                        <p:strVal val="visible"/>
                                      </p:to>
                                    </p:set>
                                    <p:animEffect transition="in" filter="barn(inVertical)">
                                      <p:cBhvr>
                                        <p:cTn id="32" dur="500"/>
                                        <p:tgtEl>
                                          <p:spTgt spid="37"/>
                                        </p:tgtEl>
                                      </p:cBhvr>
                                    </p:animEffect>
                                  </p:childTnLst>
                                </p:cTn>
                              </p:par>
                            </p:childTnLst>
                          </p:cTn>
                        </p:par>
                        <p:par>
                          <p:cTn id="33" fill="hold">
                            <p:stCondLst>
                              <p:cond delay="4500"/>
                            </p:stCondLst>
                            <p:childTnLst>
                              <p:par>
                                <p:cTn id="34" presetID="10" presetClass="entr" presetSubtype="0" fill="hold" grpId="1"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0" presetClass="entr" presetSubtype="0" fill="hold" grpId="1"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childTnLst>
                          </p:cTn>
                        </p:par>
                        <p:par>
                          <p:cTn id="64" fill="hold">
                            <p:stCondLst>
                              <p:cond delay="5000"/>
                            </p:stCondLst>
                            <p:childTnLst>
                              <p:par>
                                <p:cTn id="65"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6" dur="2000" fill="hold"/>
                                        <p:tgtEl>
                                          <p:spTgt spid="24"/>
                                        </p:tgtEl>
                                        <p:attrNameLst>
                                          <p:attrName>ppt_x</p:attrName>
                                          <p:attrName>ppt_y</p:attrName>
                                        </p:attrNameLst>
                                      </p:cBhvr>
                                      <p:rCtr x="17" y="18981"/>
                                    </p:animMotion>
                                  </p:childTnLst>
                                </p:cTn>
                              </p:par>
                              <p:par>
                                <p:cTn id="67"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8" dur="2000" fill="hold"/>
                                        <p:tgtEl>
                                          <p:spTgt spid="25"/>
                                        </p:tgtEl>
                                        <p:attrNameLst>
                                          <p:attrName>ppt_x</p:attrName>
                                          <p:attrName>ppt_y</p:attrName>
                                        </p:attrNameLst>
                                      </p:cBhvr>
                                      <p:rCtr x="17" y="18981"/>
                                    </p:animMotion>
                                  </p:childTnLst>
                                </p:cTn>
                              </p:par>
                              <p:par>
                                <p:cTn id="69"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0" dur="2000" fill="hold"/>
                                        <p:tgtEl>
                                          <p:spTgt spid="26"/>
                                        </p:tgtEl>
                                        <p:attrNameLst>
                                          <p:attrName>ppt_x</p:attrName>
                                          <p:attrName>ppt_y</p:attrName>
                                        </p:attrNameLst>
                                      </p:cBhvr>
                                      <p:rCtr x="17" y="18981"/>
                                    </p:animMotion>
                                  </p:childTnLst>
                                </p:cTn>
                              </p:par>
                              <p:par>
                                <p:cTn id="71"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2" dur="2000" fill="hold"/>
                                        <p:tgtEl>
                                          <p:spTgt spid="27"/>
                                        </p:tgtEl>
                                        <p:attrNameLst>
                                          <p:attrName>ppt_x</p:attrName>
                                          <p:attrName>ppt_y</p:attrName>
                                        </p:attrNameLst>
                                      </p:cBhvr>
                                      <p:rCtr x="17" y="18981"/>
                                    </p:animMotion>
                                  </p:childTnLst>
                                </p:cTn>
                              </p:par>
                              <p:par>
                                <p:cTn id="73"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4" dur="2000" fill="hold"/>
                                        <p:tgtEl>
                                          <p:spTgt spid="28"/>
                                        </p:tgtEl>
                                        <p:attrNameLst>
                                          <p:attrName>ppt_x</p:attrName>
                                          <p:attrName>ppt_y</p:attrName>
                                        </p:attrNameLst>
                                      </p:cBhvr>
                                      <p:rCtr x="17" y="18981"/>
                                    </p:animMotion>
                                  </p:childTnLst>
                                </p:cTn>
                              </p:par>
                              <p:par>
                                <p:cTn id="75"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6" dur="2000" fill="hold"/>
                                        <p:tgtEl>
                                          <p:spTgt spid="29"/>
                                        </p:tgtEl>
                                        <p:attrNameLst>
                                          <p:attrName>ppt_x</p:attrName>
                                          <p:attrName>ppt_y</p:attrName>
                                        </p:attrNameLst>
                                      </p:cBhvr>
                                      <p:rCtr x="17" y="18981"/>
                                    </p:animMotion>
                                  </p:childTnLst>
                                </p:cTn>
                              </p:par>
                              <p:par>
                                <p:cTn id="77"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8" dur="2000" fill="hold"/>
                                        <p:tgtEl>
                                          <p:spTgt spid="30"/>
                                        </p:tgtEl>
                                        <p:attrNameLst>
                                          <p:attrName>ppt_x</p:attrName>
                                          <p:attrName>ppt_y</p:attrName>
                                        </p:attrNameLst>
                                      </p:cBhvr>
                                      <p:rCtr x="17" y="18981"/>
                                    </p:animMotion>
                                  </p:childTnLst>
                                </p:cTn>
                              </p:par>
                              <p:par>
                                <p:cTn id="79"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0" dur="2000" fill="hold"/>
                                        <p:tgtEl>
                                          <p:spTgt spid="31"/>
                                        </p:tgtEl>
                                        <p:attrNameLst>
                                          <p:attrName>ppt_x</p:attrName>
                                          <p:attrName>ppt_y</p:attrName>
                                        </p:attrNameLst>
                                      </p:cBhvr>
                                      <p:rCtr x="17" y="18981"/>
                                    </p:animMotion>
                                  </p:childTnLst>
                                </p:cTn>
                              </p:par>
                              <p:par>
                                <p:cTn id="81"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2" dur="2000" fill="hold"/>
                                        <p:tgtEl>
                                          <p:spTgt spid="32"/>
                                        </p:tgtEl>
                                        <p:attrNameLst>
                                          <p:attrName>ppt_x</p:attrName>
                                          <p:attrName>ppt_y</p:attrName>
                                        </p:attrNameLst>
                                      </p:cBhvr>
                                      <p:rCtr x="17" y="18981"/>
                                    </p:animMotion>
                                  </p:childTnLst>
                                </p:cTn>
                              </p:par>
                              <p:par>
                                <p:cTn id="83"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4" dur="2000" fill="hold"/>
                                        <p:tgtEl>
                                          <p:spTgt spid="33"/>
                                        </p:tgtEl>
                                        <p:attrNameLst>
                                          <p:attrName>ppt_x</p:attrName>
                                          <p:attrName>ppt_y</p:attrName>
                                        </p:attrNameLst>
                                      </p:cBhvr>
                                      <p:rCtr x="17" y="18981"/>
                                    </p:animMotion>
                                  </p:childTnLst>
                                </p:cTn>
                              </p:par>
                              <p:par>
                                <p:cTn id="85" presetID="2" presetClass="entr" presetSubtype="8" fill="hold" grpId="0" nodeType="withEffect">
                                  <p:stCondLst>
                                    <p:cond delay="50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0-#ppt_w/2"/>
                                          </p:val>
                                        </p:tav>
                                        <p:tav tm="100000">
                                          <p:val>
                                            <p:strVal val="#ppt_x"/>
                                          </p:val>
                                        </p:tav>
                                      </p:tavLst>
                                    </p:anim>
                                    <p:anim calcmode="lin" valueType="num">
                                      <p:cBhvr additive="base">
                                        <p:cTn id="88" dur="500" fill="hold"/>
                                        <p:tgtEl>
                                          <p:spTgt spid="73"/>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500"/>
                                  </p:stCondLst>
                                  <p:childTnLst>
                                    <p:set>
                                      <p:cBhvr>
                                        <p:cTn id="90" dur="1" fill="hold">
                                          <p:stCondLst>
                                            <p:cond delay="0"/>
                                          </p:stCondLst>
                                        </p:cTn>
                                        <p:tgtEl>
                                          <p:spTgt spid="74"/>
                                        </p:tgtEl>
                                        <p:attrNameLst>
                                          <p:attrName>style.visibility</p:attrName>
                                        </p:attrNameLst>
                                      </p:cBhvr>
                                      <p:to>
                                        <p:strVal val="visible"/>
                                      </p:to>
                                    </p:set>
                                    <p:anim calcmode="lin" valueType="num">
                                      <p:cBhvr additive="base">
                                        <p:cTn id="91" dur="500" fill="hold"/>
                                        <p:tgtEl>
                                          <p:spTgt spid="74"/>
                                        </p:tgtEl>
                                        <p:attrNameLst>
                                          <p:attrName>ppt_x</p:attrName>
                                        </p:attrNameLst>
                                      </p:cBhvr>
                                      <p:tavLst>
                                        <p:tav tm="0">
                                          <p:val>
                                            <p:strVal val="0-#ppt_w/2"/>
                                          </p:val>
                                        </p:tav>
                                        <p:tav tm="100000">
                                          <p:val>
                                            <p:strVal val="#ppt_x"/>
                                          </p:val>
                                        </p:tav>
                                      </p:tavLst>
                                    </p:anim>
                                    <p:anim calcmode="lin" valueType="num">
                                      <p:cBhvr additive="base">
                                        <p:cTn id="92" dur="500" fill="hold"/>
                                        <p:tgtEl>
                                          <p:spTgt spid="74"/>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500"/>
                                  </p:stCondLst>
                                  <p:childTnLst>
                                    <p:set>
                                      <p:cBhvr>
                                        <p:cTn id="94" dur="1" fill="hold">
                                          <p:stCondLst>
                                            <p:cond delay="0"/>
                                          </p:stCondLst>
                                        </p:cTn>
                                        <p:tgtEl>
                                          <p:spTgt spid="75"/>
                                        </p:tgtEl>
                                        <p:attrNameLst>
                                          <p:attrName>style.visibility</p:attrName>
                                        </p:attrNameLst>
                                      </p:cBhvr>
                                      <p:to>
                                        <p:strVal val="visible"/>
                                      </p:to>
                                    </p:set>
                                    <p:anim calcmode="lin" valueType="num">
                                      <p:cBhvr additive="base">
                                        <p:cTn id="95" dur="500" fill="hold"/>
                                        <p:tgtEl>
                                          <p:spTgt spid="75"/>
                                        </p:tgtEl>
                                        <p:attrNameLst>
                                          <p:attrName>ppt_x</p:attrName>
                                        </p:attrNameLst>
                                      </p:cBhvr>
                                      <p:tavLst>
                                        <p:tav tm="0">
                                          <p:val>
                                            <p:strVal val="0-#ppt_w/2"/>
                                          </p:val>
                                        </p:tav>
                                        <p:tav tm="100000">
                                          <p:val>
                                            <p:strVal val="#ppt_x"/>
                                          </p:val>
                                        </p:tav>
                                      </p:tavLst>
                                    </p:anim>
                                    <p:anim calcmode="lin" valueType="num">
                                      <p:cBhvr additive="base">
                                        <p:cTn id="96" dur="500" fill="hold"/>
                                        <p:tgtEl>
                                          <p:spTgt spid="75"/>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500"/>
                                  </p:stCondLst>
                                  <p:childTnLst>
                                    <p:set>
                                      <p:cBhvr>
                                        <p:cTn id="98" dur="1" fill="hold">
                                          <p:stCondLst>
                                            <p:cond delay="0"/>
                                          </p:stCondLst>
                                        </p:cTn>
                                        <p:tgtEl>
                                          <p:spTgt spid="76"/>
                                        </p:tgtEl>
                                        <p:attrNameLst>
                                          <p:attrName>style.visibility</p:attrName>
                                        </p:attrNameLst>
                                      </p:cBhvr>
                                      <p:to>
                                        <p:strVal val="visible"/>
                                      </p:to>
                                    </p:set>
                                    <p:anim calcmode="lin" valueType="num">
                                      <p:cBhvr additive="base">
                                        <p:cTn id="99" dur="500" fill="hold"/>
                                        <p:tgtEl>
                                          <p:spTgt spid="76"/>
                                        </p:tgtEl>
                                        <p:attrNameLst>
                                          <p:attrName>ppt_x</p:attrName>
                                        </p:attrNameLst>
                                      </p:cBhvr>
                                      <p:tavLst>
                                        <p:tav tm="0">
                                          <p:val>
                                            <p:strVal val="0-#ppt_w/2"/>
                                          </p:val>
                                        </p:tav>
                                        <p:tav tm="100000">
                                          <p:val>
                                            <p:strVal val="#ppt_x"/>
                                          </p:val>
                                        </p:tav>
                                      </p:tavLst>
                                    </p:anim>
                                    <p:anim calcmode="lin" valueType="num">
                                      <p:cBhvr additive="base">
                                        <p:cTn id="100" dur="500" fill="hold"/>
                                        <p:tgtEl>
                                          <p:spTgt spid="76"/>
                                        </p:tgtEl>
                                        <p:attrNameLst>
                                          <p:attrName>ppt_y</p:attrName>
                                        </p:attrNameLst>
                                      </p:cBhvr>
                                      <p:tavLst>
                                        <p:tav tm="0">
                                          <p:val>
                                            <p:strVal val="#ppt_y"/>
                                          </p:val>
                                        </p:tav>
                                        <p:tav tm="100000">
                                          <p:val>
                                            <p:strVal val="#ppt_y"/>
                                          </p:val>
                                        </p:tav>
                                      </p:tavLst>
                                    </p:anim>
                                  </p:childTnLst>
                                </p:cTn>
                              </p:par>
                              <p:par>
                                <p:cTn id="101" presetID="10" presetClass="entr" presetSubtype="0" fill="hold" nodeType="with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fade">
                                      <p:cBhvr>
                                        <p:cTn id="103"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P spid="36" grpId="0" animBg="1"/>
      <p:bldP spid="73" grpId="0" animBg="1"/>
      <p:bldP spid="74" grpId="0" animBg="1"/>
      <p:bldP spid="75" grpId="0"/>
      <p:bldP spid="7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305689" cy="6863232"/>
          </a:xfrm>
          <a:prstGeom prst="rect">
            <a:avLst/>
          </a:prstGeom>
        </p:spPr>
      </p:pic>
      <p:sp>
        <p:nvSpPr>
          <p:cNvPr id="25"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TextBox 14"/>
          <p:cNvSpPr txBox="1"/>
          <p:nvPr/>
        </p:nvSpPr>
        <p:spPr>
          <a:xfrm>
            <a:off x="4230722" y="1147845"/>
            <a:ext cx="1415526" cy="830741"/>
          </a:xfrm>
          <a:prstGeom prst="rect">
            <a:avLst/>
          </a:prstGeom>
          <a:noFill/>
        </p:spPr>
        <p:txBody>
          <a:bodyPr wrap="none" lIns="91404" tIns="45701" rIns="91404" bIns="45701">
            <a:spAutoFit/>
          </a:bodyPr>
          <a:lstStyle/>
          <a:p>
            <a:pPr algn="ctr" defTabSz="914126">
              <a:defRPr/>
            </a:pPr>
            <a:r>
              <a:rPr lang="zh-CN" altLang="en-US" sz="4800" b="1" dirty="0">
                <a:ln w="6350">
                  <a:noFill/>
                </a:ln>
                <a:gradFill flip="none" rotWithShape="1">
                  <a:gsLst>
                    <a:gs pos="0">
                      <a:srgbClr val="FFF200"/>
                    </a:gs>
                    <a:gs pos="45000">
                      <a:srgbClr val="FF7A00"/>
                    </a:gs>
                    <a:gs pos="70000">
                      <a:srgbClr val="FF0300"/>
                    </a:gs>
                    <a:gs pos="100000">
                      <a:srgbClr val="4D0808"/>
                    </a:gs>
                  </a:gsLst>
                  <a:path path="circle">
                    <a:fillToRect l="100000" b="100000"/>
                  </a:path>
                  <a:tileRect t="-100000" r="-100000"/>
                </a:gradFill>
                <a:latin typeface="微软雅黑" panose="020B0503020204020204" pitchFamily="34" charset="-122"/>
                <a:ea typeface="微软雅黑" panose="020B0503020204020204" pitchFamily="34" charset="-122"/>
              </a:rPr>
              <a:t>前言</a:t>
            </a:r>
          </a:p>
        </p:txBody>
      </p:sp>
      <p:sp>
        <p:nvSpPr>
          <p:cNvPr id="16" name="TextBox 15"/>
          <p:cNvSpPr txBox="1">
            <a:spLocks noChangeArrowheads="1"/>
          </p:cNvSpPr>
          <p:nvPr/>
        </p:nvSpPr>
        <p:spPr bwMode="auto">
          <a:xfrm>
            <a:off x="5609337" y="1563616"/>
            <a:ext cx="1387377" cy="3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4" tIns="45701" rIns="91404" bIns="45701">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914126" eaLnBrk="1" fontAlgn="base" hangingPunct="1">
              <a:spcBef>
                <a:spcPct val="0"/>
              </a:spcBef>
              <a:spcAft>
                <a:spcPct val="0"/>
              </a:spcAft>
            </a:pPr>
            <a:r>
              <a:rPr lang="en-US" altLang="zh-CN" sz="1800" b="1" dirty="0">
                <a:solidFill>
                  <a:srgbClr val="C00000"/>
                </a:solidFill>
                <a:latin typeface="微软雅黑" pitchFamily="34" charset="-122"/>
                <a:ea typeface="微软雅黑" pitchFamily="34" charset="-122"/>
              </a:rPr>
              <a:t>QIAN YAN</a:t>
            </a:r>
            <a:endParaRPr lang="zh-CN" altLang="en-US" sz="1800" b="1" dirty="0">
              <a:solidFill>
                <a:srgbClr val="C00000"/>
              </a:solidFill>
              <a:latin typeface="微软雅黑" pitchFamily="34" charset="-122"/>
              <a:ea typeface="微软雅黑" pitchFamily="34" charset="-122"/>
            </a:endParaRPr>
          </a:p>
        </p:txBody>
      </p:sp>
      <p:sp>
        <p:nvSpPr>
          <p:cNvPr id="17" name="TextBox 16"/>
          <p:cNvSpPr txBox="1"/>
          <p:nvPr/>
        </p:nvSpPr>
        <p:spPr>
          <a:xfrm>
            <a:off x="3942402" y="2189432"/>
            <a:ext cx="6840776" cy="2862284"/>
          </a:xfrm>
          <a:prstGeom prst="rect">
            <a:avLst/>
          </a:prstGeom>
          <a:noFill/>
        </p:spPr>
        <p:txBody>
          <a:bodyPr wrap="square" lIns="91404" tIns="45701" rIns="91404" bIns="45701">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14126" fontAlgn="base">
              <a:lnSpc>
                <a:spcPct val="150000"/>
              </a:lnSpc>
              <a:spcBef>
                <a:spcPct val="0"/>
              </a:spcBef>
              <a:spcAft>
                <a:spcPct val="0"/>
              </a:spcAft>
            </a:pPr>
            <a:r>
              <a:rPr lang="en-US" altLang="zh-CN" sz="2000" b="1" dirty="0">
                <a:solidFill>
                  <a:srgbClr val="FF0000"/>
                </a:solidFill>
                <a:latin typeface="微软雅黑" pitchFamily="34" charset="-122"/>
                <a:ea typeface="微软雅黑" pitchFamily="34" charset="-122"/>
              </a:rPr>
              <a:t>2016</a:t>
            </a:r>
            <a:r>
              <a:rPr lang="zh-CN" altLang="en-US" sz="2000" b="1" dirty="0">
                <a:solidFill>
                  <a:srgbClr val="FF0000"/>
                </a:solidFill>
                <a:latin typeface="微软雅黑" pitchFamily="34" charset="-122"/>
                <a:ea typeface="微软雅黑" pitchFamily="34" charset="-122"/>
              </a:rPr>
              <a:t>年</a:t>
            </a:r>
            <a:r>
              <a:rPr lang="en-US" altLang="zh-CN" sz="2000" b="1" dirty="0">
                <a:solidFill>
                  <a:srgbClr val="FF0000"/>
                </a:solidFill>
                <a:latin typeface="微软雅黑" pitchFamily="34" charset="-122"/>
                <a:ea typeface="微软雅黑" pitchFamily="34" charset="-122"/>
              </a:rPr>
              <a:t>2</a:t>
            </a:r>
            <a:r>
              <a:rPr lang="zh-CN" altLang="en-US" sz="2000" b="1" dirty="0">
                <a:solidFill>
                  <a:srgbClr val="FF0000"/>
                </a:solidFill>
                <a:latin typeface="微软雅黑" pitchFamily="34" charset="-122"/>
                <a:ea typeface="微软雅黑" pitchFamily="34" charset="-122"/>
              </a:rPr>
              <a:t>月，中共中央办公厅印发了</a:t>
            </a:r>
            <a:r>
              <a:rPr lang="en-US" altLang="zh-CN" sz="2000" b="1" dirty="0">
                <a:solidFill>
                  <a:srgbClr val="FF0000"/>
                </a:solidFill>
                <a:latin typeface="微软雅黑" pitchFamily="34" charset="-122"/>
                <a:ea typeface="微软雅黑" pitchFamily="34" charset="-122"/>
              </a:rPr>
              <a:t>《</a:t>
            </a:r>
            <a:r>
              <a:rPr lang="zh-CN" altLang="en-US" sz="2000" b="1" dirty="0">
                <a:solidFill>
                  <a:srgbClr val="FF0000"/>
                </a:solidFill>
                <a:latin typeface="微软雅黑" pitchFamily="34" charset="-122"/>
                <a:ea typeface="微软雅黑" pitchFamily="34" charset="-122"/>
              </a:rPr>
              <a:t>关于在全体党员中开展“学党章党规、学系列讲话，做合格党员”学习教育方案</a:t>
            </a:r>
            <a:r>
              <a:rPr lang="en-US" altLang="zh-CN" sz="2000" b="1" dirty="0">
                <a:solidFill>
                  <a:srgbClr val="FF0000"/>
                </a:solidFill>
                <a:latin typeface="微软雅黑" pitchFamily="34" charset="-122"/>
                <a:ea typeface="微软雅黑" pitchFamily="34" charset="-122"/>
              </a:rPr>
              <a:t>》</a:t>
            </a:r>
            <a:r>
              <a:rPr lang="zh-CN" altLang="en-US" sz="2000" b="1" dirty="0">
                <a:solidFill>
                  <a:srgbClr val="FF0000"/>
                </a:solidFill>
                <a:latin typeface="微软雅黑" pitchFamily="34" charset="-122"/>
                <a:ea typeface="微软雅黑" pitchFamily="34" charset="-122"/>
              </a:rPr>
              <a:t>，并发出通知，要求各地区各部门认真贯彻执行。开展“两学一做”学习教育，是面向全体党员深化党内教育的重要实践，是推动党内教育从“关键少数”向广大党员拓展、从集中性教育向经常性教育延伸的重要举措。</a:t>
            </a:r>
          </a:p>
        </p:txBody>
      </p:sp>
      <p:sp>
        <p:nvSpPr>
          <p:cNvPr id="18" name="Line 65"/>
          <p:cNvSpPr>
            <a:spLocks noChangeShapeType="1"/>
          </p:cNvSpPr>
          <p:nvPr/>
        </p:nvSpPr>
        <p:spPr bwMode="auto">
          <a:xfrm>
            <a:off x="4230722" y="2130711"/>
            <a:ext cx="5687685" cy="0"/>
          </a:xfrm>
          <a:prstGeom prst="line">
            <a:avLst/>
          </a:prstGeom>
          <a:noFill/>
          <a:ln w="12700">
            <a:solidFill>
              <a:srgbClr val="CC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CC0000">
                      <a:gamma/>
                      <a:shade val="60000"/>
                      <a:invGamma/>
                      <a:alpha val="50000"/>
                    </a:srgbClr>
                  </a:outerShdw>
                </a:effectLst>
              </a14:hiddenEffects>
            </a:ext>
          </a:extLst>
        </p:spPr>
        <p:txBody>
          <a:bodyPr lIns="91404" tIns="45701" rIns="91404" bIns="45701"/>
          <a:lstStyle/>
          <a:p>
            <a:pPr algn="ctr" defTabSz="914126" fontAlgn="base">
              <a:spcBef>
                <a:spcPct val="0"/>
              </a:spcBef>
              <a:spcAft>
                <a:spcPct val="0"/>
              </a:spcAft>
            </a:pPr>
            <a:endParaRPr lang="zh-CN" altLang="en-US" sz="1800" b="1">
              <a:solidFill>
                <a:prstClr val="black"/>
              </a:solidFill>
              <a:latin typeface="Arial" pitchFamily="34" charset="0"/>
              <a:ea typeface="黑体" pitchFamily="49" charset="-122"/>
            </a:endParaRPr>
          </a:p>
        </p:txBody>
      </p:sp>
      <p:pic>
        <p:nvPicPr>
          <p:cNvPr id="19" name="Picture 72" descr="红鸟"/>
          <p:cNvPicPr>
            <a:picLocks noChangeAspect="1" noChangeArrowheads="1"/>
          </p:cNvPicPr>
          <p:nvPr/>
        </p:nvPicPr>
        <p:blipFill>
          <a:blip r:embed="rId4" cstate="email">
            <a:extLst>
              <a:ext uri="{BEBA8EAE-BF5A-486C-A8C5-ECC9F3942E4B}">
                <a14:imgProps xmlns:a14="http://schemas.microsoft.com/office/drawing/2010/main">
                  <a14:imgLayer r:embed="rId5">
                    <a14:imgEffect>
                      <a14:brightnessContrast contrast="50000"/>
                    </a14:imgEffect>
                  </a14:imgLayer>
                </a14:imgProps>
              </a:ext>
              <a:ext uri="{28A0092B-C50C-407E-A947-70E740481C1C}">
                <a14:useLocalDpi xmlns:a14="http://schemas.microsoft.com/office/drawing/2010/main"/>
              </a:ext>
            </a:extLst>
          </a:blip>
          <a:srcRect t="58022" r="83168"/>
          <a:stretch>
            <a:fillRect/>
          </a:stretch>
        </p:blipFill>
        <p:spPr bwMode="auto">
          <a:xfrm>
            <a:off x="2142490" y="1625330"/>
            <a:ext cx="1223749" cy="780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红鸟"/>
          <p:cNvPicPr>
            <a:picLocks noChangeAspect="1" noChangeArrowheads="1"/>
          </p:cNvPicPr>
          <p:nvPr/>
        </p:nvPicPr>
        <p:blipFill>
          <a:blip r:embed="rId6" cstate="email">
            <a:extLst>
              <a:ext uri="{BEBA8EAE-BF5A-486C-A8C5-ECC9F3942E4B}">
                <a14:imgProps xmlns:a14="http://schemas.microsoft.com/office/drawing/2010/main">
                  <a14:imgLayer r:embed="rId7">
                    <a14:imgEffect>
                      <a14:brightnessContrast contrast="50000"/>
                    </a14:imgEffect>
                  </a14:imgLayer>
                </a14:imgProps>
              </a:ext>
              <a:ext uri="{28A0092B-C50C-407E-A947-70E740481C1C}">
                <a14:useLocalDpi xmlns:a14="http://schemas.microsoft.com/office/drawing/2010/main"/>
              </a:ext>
            </a:extLst>
          </a:blip>
          <a:srcRect l="53873" b="-8168"/>
          <a:stretch>
            <a:fillRect/>
          </a:stretch>
        </p:blipFill>
        <p:spPr bwMode="auto">
          <a:xfrm>
            <a:off x="2790077" y="906416"/>
            <a:ext cx="1152325" cy="691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660313" y="-106814"/>
            <a:ext cx="2263599" cy="1732144"/>
          </a:xfrm>
          <a:prstGeom prst="rect">
            <a:avLst/>
          </a:prstGeom>
        </p:spPr>
      </p:pic>
    </p:spTree>
    <p:extLst>
      <p:ext uri="{BB962C8B-B14F-4D97-AF65-F5344CB8AC3E}">
        <p14:creationId xmlns:p14="http://schemas.microsoft.com/office/powerpoint/2010/main" val="1810223591"/>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iterate type="lt">
                                    <p:tmPct val="0"/>
                                  </p:iterate>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25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par>
                          <p:cTn id="11" fill="hold">
                            <p:stCondLst>
                              <p:cond delay="2000"/>
                            </p:stCondLst>
                            <p:childTnLst>
                              <p:par>
                                <p:cTn id="12" presetID="26" presetClass="emph" presetSubtype="0" fill="hold" nodeType="afterEffect">
                                  <p:stCondLst>
                                    <p:cond delay="0"/>
                                  </p:stCondLst>
                                  <p:iterate type="lt">
                                    <p:tmPct val="0"/>
                                  </p:iterate>
                                  <p:childTnLst>
                                    <p:animEffect transition="out" filter="fade">
                                      <p:cBhvr>
                                        <p:cTn id="13" dur="250" tmFilter="0, 0; .2, .5; .8, .5; 1, 0"/>
                                        <p:tgtEl>
                                          <p:spTgt spid="15"/>
                                        </p:tgtEl>
                                      </p:cBhvr>
                                    </p:animEffect>
                                    <p:animScale>
                                      <p:cBhvr>
                                        <p:cTn id="14" dur="125" autoRev="1" fill="hold"/>
                                        <p:tgtEl>
                                          <p:spTgt spid="15"/>
                                        </p:tgtEl>
                                      </p:cBhvr>
                                      <p:by x="105000" y="105000"/>
                                    </p:animScale>
                                  </p:childTnLst>
                                </p:cTn>
                              </p:par>
                            </p:childTnLst>
                          </p:cTn>
                        </p:par>
                        <p:par>
                          <p:cTn id="15" fill="hold">
                            <p:stCondLst>
                              <p:cond delay="2250"/>
                            </p:stCondLst>
                            <p:childTnLst>
                              <p:par>
                                <p:cTn id="16" presetID="22"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right)">
                                      <p:cBhvr>
                                        <p:cTn id="18" dur="500"/>
                                        <p:tgtEl>
                                          <p:spTgt spid="18"/>
                                        </p:tgtEl>
                                      </p:cBhvr>
                                    </p:animEffect>
                                  </p:childTnLst>
                                </p:cTn>
                              </p:par>
                            </p:childTnLst>
                          </p:cTn>
                        </p:par>
                        <p:par>
                          <p:cTn id="19" fill="hold">
                            <p:stCondLst>
                              <p:cond delay="2750"/>
                            </p:stCondLst>
                            <p:childTnLst>
                              <p:par>
                                <p:cTn id="20" presetID="16" presetClass="entr" presetSubtype="37" fill="hold" grpId="0" nodeType="afterEffect">
                                  <p:stCondLst>
                                    <p:cond delay="0"/>
                                  </p:stCondLst>
                                  <p:iterate type="lt">
                                    <p:tmPct val="0"/>
                                  </p:iterate>
                                  <p:childTnLst>
                                    <p:set>
                                      <p:cBhvr>
                                        <p:cTn id="21" dur="1" fill="hold">
                                          <p:stCondLst>
                                            <p:cond delay="0"/>
                                          </p:stCondLst>
                                        </p:cTn>
                                        <p:tgtEl>
                                          <p:spTgt spid="16"/>
                                        </p:tgtEl>
                                        <p:attrNameLst>
                                          <p:attrName>style.visibility</p:attrName>
                                        </p:attrNameLst>
                                      </p:cBhvr>
                                      <p:to>
                                        <p:strVal val="visible"/>
                                      </p:to>
                                    </p:set>
                                    <p:animEffect transition="in" filter="barn(outVertical)">
                                      <p:cBhvr>
                                        <p:cTn id="22" dur="250"/>
                                        <p:tgtEl>
                                          <p:spTgt spid="16"/>
                                        </p:tgtEl>
                                      </p:cBhvr>
                                    </p:animEffect>
                                  </p:childTnLst>
                                </p:cTn>
                              </p:par>
                            </p:childTnLst>
                          </p:cTn>
                        </p:par>
                        <p:par>
                          <p:cTn id="23" fill="hold">
                            <p:stCondLst>
                              <p:cond delay="3000"/>
                            </p:stCondLst>
                            <p:childTnLst>
                              <p:par>
                                <p:cTn id="24" presetID="22" presetClass="entr" presetSubtype="1"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1000"/>
                                        <p:tgtEl>
                                          <p:spTgt spid="17"/>
                                        </p:tgtEl>
                                      </p:cBhvr>
                                    </p:animEffect>
                                  </p:childTnLst>
                                </p:cTn>
                              </p:par>
                            </p:childTnLst>
                          </p:cTn>
                        </p:par>
                        <p:par>
                          <p:cTn id="27" fill="hold">
                            <p:stCondLst>
                              <p:cond delay="4000"/>
                            </p:stCondLst>
                            <p:childTnLst>
                              <p:par>
                                <p:cTn id="28" presetID="23" presetClass="entr" presetSubtype="16"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15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1551"/>
            <a:ext cx="12343068" cy="6945841"/>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846" y="-144515"/>
            <a:ext cx="1658692" cy="1269259"/>
          </a:xfrm>
          <a:prstGeom prst="rect">
            <a:avLst/>
          </a:prstGeom>
        </p:spPr>
      </p:pic>
      <p:pic>
        <p:nvPicPr>
          <p:cNvPr id="4" name="Picture 2" descr="\\Sy\E\我图PPT\00001PNG素材\01党委政府\9441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51726" y="1124744"/>
            <a:ext cx="8495126" cy="1328847"/>
          </a:xfrm>
          <a:prstGeom prst="rect">
            <a:avLst/>
          </a:prstGeom>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1409508" y="1789167"/>
            <a:ext cx="3029025" cy="664424"/>
            <a:chOff x="467545" y="1895344"/>
            <a:chExt cx="2771260" cy="469674"/>
          </a:xfrm>
        </p:grpSpPr>
        <p:pic>
          <p:nvPicPr>
            <p:cNvPr id="6" name="图片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7545" y="1895344"/>
              <a:ext cx="2581250" cy="469674"/>
            </a:xfrm>
            <a:prstGeom prst="rect">
              <a:avLst/>
            </a:prstGeom>
            <a:effectLst>
              <a:outerShdw blurRad="50800" dist="38100" dir="2700000" algn="tl" rotWithShape="0">
                <a:prstClr val="black">
                  <a:alpha val="40000"/>
                </a:prstClr>
              </a:outerShdw>
              <a:reflection blurRad="6350" stA="77000" endPos="42000" dir="5400000" sy="-100000" algn="bl" rotWithShape="0"/>
            </a:effectLst>
          </p:spPr>
        </p:pic>
        <p:sp>
          <p:nvSpPr>
            <p:cNvPr id="7" name="矩形 6"/>
            <p:cNvSpPr/>
            <p:nvPr/>
          </p:nvSpPr>
          <p:spPr>
            <a:xfrm>
              <a:off x="575743" y="1975419"/>
              <a:ext cx="2663062" cy="326346"/>
            </a:xfrm>
            <a:prstGeom prst="rect">
              <a:avLst/>
            </a:prstGeom>
          </p:spPr>
          <p:txBody>
            <a:bodyPr wrap="square">
              <a:spAutoFit/>
            </a:bodyPr>
            <a:lstStyle/>
            <a:p>
              <a:r>
                <a:rPr lang="zh-CN" altLang="en-US" sz="2400" b="1" dirty="0">
                  <a:solidFill>
                    <a:schemeClr val="bg1"/>
                  </a:solidFill>
                  <a:latin typeface="微软雅黑" pitchFamily="34" charset="-122"/>
                  <a:ea typeface="微软雅黑" pitchFamily="34" charset="-122"/>
                </a:rPr>
                <a:t>围绕专题学习讨论</a:t>
              </a:r>
            </a:p>
          </p:txBody>
        </p:sp>
      </p:grpSp>
      <p:sp>
        <p:nvSpPr>
          <p:cNvPr id="8" name="矩形 7"/>
          <p:cNvSpPr/>
          <p:nvPr/>
        </p:nvSpPr>
        <p:spPr>
          <a:xfrm>
            <a:off x="1527769" y="2566989"/>
            <a:ext cx="5937969" cy="3416320"/>
          </a:xfrm>
          <a:prstGeom prst="rect">
            <a:avLst/>
          </a:prstGeom>
        </p:spPr>
        <p:txBody>
          <a:bodyPr wrap="square">
            <a:spAutoFit/>
          </a:bodyPr>
          <a:lstStyle/>
          <a:p>
            <a:pPr fontAlgn="auto">
              <a:spcBef>
                <a:spcPts val="0"/>
              </a:spcBef>
              <a:spcAft>
                <a:spcPts val="0"/>
              </a:spcAft>
            </a:pPr>
            <a:r>
              <a:rPr lang="zh-CN" altLang="en-US" dirty="0">
                <a:latin typeface="微软雅黑" pitchFamily="34" charset="-122"/>
                <a:ea typeface="微软雅黑" pitchFamily="34" charset="-122"/>
              </a:rPr>
              <a:t>把个人自学与集中学习结合起来，明确自学要求，引导党员搞好自学。按照“三会一课”制度，党小组要定期组织党员集中学习；不设党小组的，以党支部为单位集中学习。党支部每季度召开一次全体党员会议，每次围绕一个专题组织讨论。学习讨论要紧密结合现实，联系个人思想工作生活实际，看自己在新任务新考验面前，能否坚守共产党人信仰信念宗旨，能否正确处理公与私、义与利、个人与组织、个人与群众的关系，能否努力追求高尚道德、带头践行社会主义核心价值观、保持积极健康生活方式，能否自觉做到党规党纪面前知敬畏守规矩，能否保持良好精神状态、积极为党的事业担当作为。通过学习讨论，真正提高认识，找到差距，明确努力方向。</a:t>
            </a:r>
            <a:endParaRPr lang="zh-CN" altLang="en-US" kern="0" dirty="0">
              <a:solidFill>
                <a:schemeClr val="tx1">
                  <a:lumMod val="95000"/>
                  <a:lumOff val="5000"/>
                </a:schemeClr>
              </a:solidFill>
              <a:latin typeface="微软雅黑" pitchFamily="34" charset="-122"/>
              <a:ea typeface="微软雅黑" pitchFamily="34" charset="-122"/>
            </a:endParaRPr>
          </a:p>
        </p:txBody>
      </p:sp>
      <p:sp>
        <p:nvSpPr>
          <p:cNvPr id="9" name="矩形 8"/>
          <p:cNvSpPr/>
          <p:nvPr/>
        </p:nvSpPr>
        <p:spPr>
          <a:xfrm>
            <a:off x="1243364" y="237877"/>
            <a:ext cx="5416868" cy="461665"/>
          </a:xfrm>
          <a:prstGeom prst="rect">
            <a:avLst/>
          </a:prstGeom>
        </p:spPr>
        <p:txBody>
          <a:bodyPr wrap="none">
            <a:spAutoFit/>
          </a:bodyPr>
          <a:lstStyle/>
          <a:p>
            <a:r>
              <a:rPr lang="zh-CN" altLang="en-US" sz="2400" b="1" dirty="0">
                <a:latin typeface="微软雅黑" pitchFamily="34" charset="-122"/>
                <a:ea typeface="微软雅黑" pitchFamily="34" charset="-122"/>
              </a:rPr>
              <a:t>增强“两学一做”学习教育的主要措施</a:t>
            </a:r>
          </a:p>
        </p:txBody>
      </p:sp>
      <p:pic>
        <p:nvPicPr>
          <p:cNvPr id="10" name="Picture 2" descr="E:\00专题PPT\两学一做\u=252280439,1992706257&amp;fm=21&amp;gp=0.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825779" y="3484471"/>
            <a:ext cx="2917165" cy="219766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383644"/>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2500"/>
                            </p:stCondLst>
                            <p:childTnLst>
                              <p:par>
                                <p:cTn id="13" presetID="55"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strVal val="#ppt_w*0.70"/>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Effect transition="in" filter="fade">
                                      <p:cBhvr>
                                        <p:cTn id="17" dur="1000"/>
                                        <p:tgtEl>
                                          <p:spTgt spid="5"/>
                                        </p:tgtEl>
                                      </p:cBhvr>
                                    </p:animEffect>
                                  </p:childTnLst>
                                </p:cTn>
                              </p:par>
                            </p:childTnLst>
                          </p:cTn>
                        </p:par>
                        <p:par>
                          <p:cTn id="18" fill="hold">
                            <p:stCondLst>
                              <p:cond delay="3500"/>
                            </p:stCondLst>
                            <p:childTnLst>
                              <p:par>
                                <p:cTn id="19" presetID="42"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4500"/>
                            </p:stCondLst>
                            <p:childTnLst>
                              <p:par>
                                <p:cTn id="25" presetID="6" presetClass="entr" presetSubtype="16"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1500"/>
                                        <p:tgtEl>
                                          <p:spTgt spid="10"/>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1551"/>
            <a:ext cx="12343068" cy="6945841"/>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846" y="-144515"/>
            <a:ext cx="1658692" cy="1269259"/>
          </a:xfrm>
          <a:prstGeom prst="rect">
            <a:avLst/>
          </a:prstGeom>
        </p:spPr>
      </p:pic>
      <p:pic>
        <p:nvPicPr>
          <p:cNvPr id="4" name="Picture 2" descr="\\Sy\E\我图PPT\00001PNG素材\01党委政府\9441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98945" y="1172710"/>
            <a:ext cx="8495126" cy="1328847"/>
          </a:xfrm>
          <a:prstGeom prst="rect">
            <a:avLst/>
          </a:prstGeom>
          <a:extLst>
            <a:ext uri="{909E8E84-426E-40DD-AFC4-6F175D3DCCD1}">
              <a14:hiddenFill xmlns:a14="http://schemas.microsoft.com/office/drawing/2010/main">
                <a:solidFill>
                  <a:srgbClr val="FFFFFF"/>
                </a:solidFill>
              </a14:hiddenFill>
            </a:ext>
          </a:extLst>
        </p:spPr>
      </p:pic>
      <p:grpSp>
        <p:nvGrpSpPr>
          <p:cNvPr id="6" name="组合 5"/>
          <p:cNvGrpSpPr/>
          <p:nvPr/>
        </p:nvGrpSpPr>
        <p:grpSpPr>
          <a:xfrm>
            <a:off x="1156727" y="1837133"/>
            <a:ext cx="3142598" cy="664424"/>
            <a:chOff x="467545" y="1895344"/>
            <a:chExt cx="2875168" cy="469674"/>
          </a:xfrm>
        </p:grpSpPr>
        <p:pic>
          <p:nvPicPr>
            <p:cNvPr id="7" name="图片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7545" y="1895344"/>
              <a:ext cx="2581250" cy="469674"/>
            </a:xfrm>
            <a:prstGeom prst="rect">
              <a:avLst/>
            </a:prstGeom>
            <a:effectLst>
              <a:outerShdw blurRad="50800" dist="38100" dir="2700000" algn="tl" rotWithShape="0">
                <a:prstClr val="black">
                  <a:alpha val="40000"/>
                </a:prstClr>
              </a:outerShdw>
              <a:reflection blurRad="6350" stA="77000" endPos="42000" dir="5400000" sy="-100000" algn="bl" rotWithShape="0"/>
            </a:effectLst>
          </p:spPr>
        </p:pic>
        <p:sp>
          <p:nvSpPr>
            <p:cNvPr id="8" name="矩形 7"/>
            <p:cNvSpPr/>
            <p:nvPr/>
          </p:nvSpPr>
          <p:spPr>
            <a:xfrm>
              <a:off x="679651" y="1975419"/>
              <a:ext cx="2663062" cy="326346"/>
            </a:xfrm>
            <a:prstGeom prst="rect">
              <a:avLst/>
            </a:prstGeom>
          </p:spPr>
          <p:txBody>
            <a:bodyPr wrap="square">
              <a:spAutoFit/>
            </a:bodyPr>
            <a:lstStyle/>
            <a:p>
              <a:r>
                <a:rPr lang="zh-CN" altLang="en-US" sz="2400" b="1" dirty="0">
                  <a:solidFill>
                    <a:schemeClr val="bg1"/>
                  </a:solidFill>
                  <a:latin typeface="微软雅黑" pitchFamily="34" charset="-122"/>
                  <a:ea typeface="微软雅黑" pitchFamily="34" charset="-122"/>
                </a:rPr>
                <a:t>创新方式讲党课</a:t>
              </a:r>
            </a:p>
          </p:txBody>
        </p:sp>
      </p:grpSp>
      <p:sp>
        <p:nvSpPr>
          <p:cNvPr id="9" name="矩形 8"/>
          <p:cNvSpPr/>
          <p:nvPr/>
        </p:nvSpPr>
        <p:spPr>
          <a:xfrm>
            <a:off x="1563020" y="2685587"/>
            <a:ext cx="5614687" cy="2862322"/>
          </a:xfrm>
          <a:prstGeom prst="rect">
            <a:avLst/>
          </a:prstGeom>
        </p:spPr>
        <p:txBody>
          <a:bodyPr wrap="square">
            <a:spAutoFit/>
          </a:bodyPr>
          <a:lstStyle/>
          <a:p>
            <a:pPr fontAlgn="auto">
              <a:spcBef>
                <a:spcPts val="0"/>
              </a:spcBef>
              <a:spcAft>
                <a:spcPts val="0"/>
              </a:spcAft>
            </a:pPr>
            <a:r>
              <a:rPr lang="zh-CN" altLang="en-US" dirty="0"/>
              <a:t>讲党课一般在党支部范围内进行。党支部要结合专题学习讨论，对党课内容、时间和方式等作出安排。党员领导干部要在所在党支部讲党课，到农村、社区、企业、学校等基层单位党支部讲党课。组织党校教师、讲师团成员、先进模范到基层一线党支部讲党课。要鼓励和指导基层党组织书记、普通党员联系实际讲党课。注重运用身边事例、现身说法，强化互动交流、答疑释惑，增强党课的吸引力和感染力。“七一”前后，党支部要结合开展纪念建党</a:t>
            </a:r>
            <a:r>
              <a:rPr lang="en-US" altLang="zh-CN" dirty="0"/>
              <a:t>95</a:t>
            </a:r>
            <a:r>
              <a:rPr lang="zh-CN" altLang="en-US" dirty="0"/>
              <a:t>周年活动，集中安排一次党课。</a:t>
            </a:r>
            <a:endParaRPr lang="zh-CN" altLang="en-US" kern="0" dirty="0">
              <a:solidFill>
                <a:schemeClr val="tx1">
                  <a:lumMod val="95000"/>
                  <a:lumOff val="5000"/>
                </a:schemeClr>
              </a:solidFill>
              <a:latin typeface="微软雅黑" pitchFamily="34" charset="-122"/>
              <a:ea typeface="微软雅黑" pitchFamily="34" charset="-122"/>
            </a:endParaRPr>
          </a:p>
        </p:txBody>
      </p:sp>
      <p:sp>
        <p:nvSpPr>
          <p:cNvPr id="10" name="矩形 9"/>
          <p:cNvSpPr/>
          <p:nvPr/>
        </p:nvSpPr>
        <p:spPr>
          <a:xfrm>
            <a:off x="1315372" y="195486"/>
            <a:ext cx="5416868" cy="461665"/>
          </a:xfrm>
          <a:prstGeom prst="rect">
            <a:avLst/>
          </a:prstGeom>
        </p:spPr>
        <p:txBody>
          <a:bodyPr wrap="none">
            <a:spAutoFit/>
          </a:bodyPr>
          <a:lstStyle/>
          <a:p>
            <a:r>
              <a:rPr lang="zh-CN" altLang="en-US" sz="2400" b="1" dirty="0">
                <a:latin typeface="微软雅黑" pitchFamily="34" charset="-122"/>
                <a:ea typeface="微软雅黑" pitchFamily="34" charset="-122"/>
              </a:rPr>
              <a:t>增强“两学一做”学习教育的主要措施</a:t>
            </a:r>
          </a:p>
        </p:txBody>
      </p:sp>
      <p:pic>
        <p:nvPicPr>
          <p:cNvPr id="11" name="Picture 2" descr="E:\00专题PPT\两学一做\W02014032983414349935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25779" y="3679817"/>
            <a:ext cx="2952328" cy="210343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786058"/>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2500"/>
                            </p:stCondLst>
                            <p:childTnLst>
                              <p:par>
                                <p:cTn id="13" presetID="55"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0.70"/>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childTnLst>
                          </p:cTn>
                        </p:par>
                        <p:par>
                          <p:cTn id="18" fill="hold">
                            <p:stCondLst>
                              <p:cond delay="3500"/>
                            </p:stCondLst>
                            <p:childTnLst>
                              <p:par>
                                <p:cTn id="19" presetID="42"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4500"/>
                            </p:stCondLst>
                            <p:childTnLst>
                              <p:par>
                                <p:cTn id="25" presetID="6"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1500"/>
                                        <p:tgtEl>
                                          <p:spTgt spid="11"/>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1551"/>
            <a:ext cx="12343068" cy="6945841"/>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846" y="-144515"/>
            <a:ext cx="1658692" cy="1269259"/>
          </a:xfrm>
          <a:prstGeom prst="rect">
            <a:avLst/>
          </a:prstGeom>
        </p:spPr>
      </p:pic>
      <p:pic>
        <p:nvPicPr>
          <p:cNvPr id="4" name="Picture 2" descr="\\Sy\E\我图PPT\00001PNG素材\01党委政府\9441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09263" y="1194849"/>
            <a:ext cx="8495126" cy="1328847"/>
          </a:xfrm>
          <a:prstGeom prst="rect">
            <a:avLst/>
          </a:prstGeom>
          <a:extLst>
            <a:ext uri="{909E8E84-426E-40DD-AFC4-6F175D3DCCD1}">
              <a14:hiddenFill xmlns:a14="http://schemas.microsoft.com/office/drawing/2010/main">
                <a:solidFill>
                  <a:srgbClr val="FFFFFF"/>
                </a:solidFill>
              </a14:hiddenFill>
            </a:ext>
          </a:extLst>
        </p:spPr>
      </p:pic>
      <p:sp>
        <p:nvSpPr>
          <p:cNvPr id="5" name="矩形 4"/>
          <p:cNvSpPr/>
          <p:nvPr/>
        </p:nvSpPr>
        <p:spPr>
          <a:xfrm rot="5400000">
            <a:off x="4306271" y="-372355"/>
            <a:ext cx="3069213" cy="8218651"/>
          </a:xfrm>
          <a:prstGeom prst="rect">
            <a:avLst/>
          </a:prstGeom>
          <a:gradFill>
            <a:gsLst>
              <a:gs pos="0">
                <a:srgbClr val="F99707"/>
              </a:gs>
              <a:gs pos="100000">
                <a:srgbClr val="FBEABB"/>
              </a:gs>
            </a:gsLst>
            <a:lin ang="189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767045" y="1859273"/>
            <a:ext cx="4726774" cy="944276"/>
            <a:chOff x="467545" y="1895344"/>
            <a:chExt cx="2771260" cy="667498"/>
          </a:xfrm>
        </p:grpSpPr>
        <p:pic>
          <p:nvPicPr>
            <p:cNvPr id="7" name="图片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7545" y="1895344"/>
              <a:ext cx="2581250" cy="469674"/>
            </a:xfrm>
            <a:prstGeom prst="rect">
              <a:avLst/>
            </a:prstGeom>
            <a:effectLst>
              <a:outerShdw blurRad="50800" dist="38100" dir="2700000" algn="tl" rotWithShape="0">
                <a:prstClr val="black">
                  <a:alpha val="40000"/>
                </a:prstClr>
              </a:outerShdw>
              <a:reflection blurRad="6350" stA="77000" endPos="42000" dir="5400000" sy="-100000" algn="bl" rotWithShape="0"/>
            </a:effectLst>
          </p:spPr>
        </p:pic>
        <p:sp>
          <p:nvSpPr>
            <p:cNvPr id="8" name="矩形 7"/>
            <p:cNvSpPr/>
            <p:nvPr/>
          </p:nvSpPr>
          <p:spPr>
            <a:xfrm>
              <a:off x="575743" y="1975419"/>
              <a:ext cx="2663062" cy="587423"/>
            </a:xfrm>
            <a:prstGeom prst="rect">
              <a:avLst/>
            </a:prstGeom>
          </p:spPr>
          <p:txBody>
            <a:bodyPr wrap="square">
              <a:spAutoFit/>
            </a:bodyPr>
            <a:lstStyle/>
            <a:p>
              <a:r>
                <a:rPr lang="zh-CN" altLang="en-US" sz="2400" b="1" dirty="0">
                  <a:solidFill>
                    <a:schemeClr val="bg1"/>
                  </a:solidFill>
                  <a:latin typeface="微软雅黑" pitchFamily="34" charset="-122"/>
                  <a:ea typeface="微软雅黑" pitchFamily="34" charset="-122"/>
                </a:rPr>
                <a:t>召开党支部专题组织生活会</a:t>
              </a:r>
            </a:p>
          </p:txBody>
        </p:sp>
      </p:grpSp>
      <p:sp>
        <p:nvSpPr>
          <p:cNvPr id="9" name="矩形 8"/>
          <p:cNvSpPr/>
          <p:nvPr/>
        </p:nvSpPr>
        <p:spPr>
          <a:xfrm>
            <a:off x="4837635" y="2794255"/>
            <a:ext cx="4896544" cy="2031325"/>
          </a:xfrm>
          <a:prstGeom prst="rect">
            <a:avLst/>
          </a:prstGeom>
        </p:spPr>
        <p:txBody>
          <a:bodyPr wrap="square">
            <a:spAutoFit/>
          </a:bodyPr>
          <a:lstStyle/>
          <a:p>
            <a:pPr fontAlgn="auto">
              <a:lnSpc>
                <a:spcPct val="150000"/>
              </a:lnSpc>
              <a:spcBef>
                <a:spcPts val="0"/>
              </a:spcBef>
              <a:spcAft>
                <a:spcPts val="0"/>
              </a:spcAft>
            </a:pPr>
            <a:r>
              <a:rPr lang="zh-CN" altLang="en-US" dirty="0"/>
              <a:t>年底前，党支部召开专题组织生活会。支部班子及其成员对照职能职责，进行党性分析，查摆在思想、组织、作风、纪律等方面存在的问题。要面向党员和群众广泛征求意见，严肃认真开展批评和自我批评，针对突出问题和薄弱环节提出整改措施。组织全体党员对支部班子的工作、作风等进行评议。党小组可参照党支部要求，召开专题组织生活会。</a:t>
            </a:r>
            <a:endParaRPr lang="zh-CN" altLang="en-US" kern="0" dirty="0">
              <a:solidFill>
                <a:schemeClr val="tx1">
                  <a:lumMod val="95000"/>
                  <a:lumOff val="5000"/>
                </a:schemeClr>
              </a:solidFill>
              <a:latin typeface="微软雅黑" pitchFamily="34" charset="-122"/>
              <a:ea typeface="微软雅黑" pitchFamily="34" charset="-122"/>
            </a:endParaRPr>
          </a:p>
        </p:txBody>
      </p:sp>
      <p:sp>
        <p:nvSpPr>
          <p:cNvPr id="10" name="矩形 9"/>
          <p:cNvSpPr/>
          <p:nvPr/>
        </p:nvSpPr>
        <p:spPr>
          <a:xfrm>
            <a:off x="1315372" y="165869"/>
            <a:ext cx="5416868" cy="461665"/>
          </a:xfrm>
          <a:prstGeom prst="rect">
            <a:avLst/>
          </a:prstGeom>
        </p:spPr>
        <p:txBody>
          <a:bodyPr wrap="none">
            <a:spAutoFit/>
          </a:bodyPr>
          <a:lstStyle/>
          <a:p>
            <a:r>
              <a:rPr lang="zh-CN" altLang="en-US" sz="2400" b="1" dirty="0">
                <a:latin typeface="微软雅黑" pitchFamily="34" charset="-122"/>
                <a:ea typeface="微软雅黑" pitchFamily="34" charset="-122"/>
              </a:rPr>
              <a:t>增强“两学一做”学习教育的主要措施</a:t>
            </a:r>
          </a:p>
        </p:txBody>
      </p:sp>
      <p:pic>
        <p:nvPicPr>
          <p:cNvPr id="11" name="Picture 2" descr="E:\00专题PPT\两学一做\20160303103955865586.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64184" y="2851162"/>
            <a:ext cx="2732918" cy="202445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403453"/>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2500"/>
                            </p:stCondLst>
                            <p:childTnLst>
                              <p:par>
                                <p:cTn id="13" presetID="31"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par>
                          <p:cTn id="19" fill="hold">
                            <p:stCondLst>
                              <p:cond delay="3500"/>
                            </p:stCondLst>
                            <p:childTnLst>
                              <p:par>
                                <p:cTn id="20" presetID="55"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par>
                          <p:cTn id="25" fill="hold">
                            <p:stCondLst>
                              <p:cond delay="4500"/>
                            </p:stCondLst>
                            <p:childTnLst>
                              <p:par>
                                <p:cTn id="26" presetID="42"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par>
                          <p:cTn id="31" fill="hold">
                            <p:stCondLst>
                              <p:cond delay="5500"/>
                            </p:stCondLst>
                            <p:childTnLst>
                              <p:par>
                                <p:cTn id="32" presetID="6" presetClass="entr" presetSubtype="16"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1500"/>
                                        <p:tgtEl>
                                          <p:spTgt spid="11"/>
                                        </p:tgtEl>
                                      </p:cBhvr>
                                    </p:animEffect>
                                  </p:childTnLst>
                                </p:cTn>
                              </p:par>
                            </p:childTnLst>
                          </p:cTn>
                        </p:par>
                        <p:par>
                          <p:cTn id="35" fill="hold">
                            <p:stCondLst>
                              <p:cond delay="70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1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1551"/>
            <a:ext cx="12343068" cy="6945841"/>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846" y="-144515"/>
            <a:ext cx="1658692" cy="1269259"/>
          </a:xfrm>
          <a:prstGeom prst="rect">
            <a:avLst/>
          </a:prstGeom>
        </p:spPr>
      </p:pic>
      <p:pic>
        <p:nvPicPr>
          <p:cNvPr id="4" name="Picture 2" descr="\\Sy\E\我图PPT\00001PNG素材\01党委政府\9441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92191" y="1292917"/>
            <a:ext cx="8495126" cy="1328847"/>
          </a:xfrm>
          <a:prstGeom prst="rect">
            <a:avLst/>
          </a:prstGeom>
          <a:extLst>
            <a:ext uri="{909E8E84-426E-40DD-AFC4-6F175D3DCCD1}">
              <a14:hiddenFill xmlns:a14="http://schemas.microsoft.com/office/drawing/2010/main">
                <a:solidFill>
                  <a:srgbClr val="FFFFFF"/>
                </a:solidFill>
              </a14:hiddenFill>
            </a:ext>
          </a:extLst>
        </p:spPr>
      </p:pic>
      <p:grpSp>
        <p:nvGrpSpPr>
          <p:cNvPr id="6" name="组合 5"/>
          <p:cNvGrpSpPr/>
          <p:nvPr/>
        </p:nvGrpSpPr>
        <p:grpSpPr>
          <a:xfrm>
            <a:off x="1449973" y="1957340"/>
            <a:ext cx="3029025" cy="664424"/>
            <a:chOff x="467545" y="1895344"/>
            <a:chExt cx="2771260" cy="469674"/>
          </a:xfrm>
        </p:grpSpPr>
        <p:pic>
          <p:nvPicPr>
            <p:cNvPr id="7" name="图片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7545" y="1895344"/>
              <a:ext cx="2581250" cy="469674"/>
            </a:xfrm>
            <a:prstGeom prst="rect">
              <a:avLst/>
            </a:prstGeom>
            <a:effectLst>
              <a:outerShdw blurRad="50800" dist="38100" dir="2700000" algn="tl" rotWithShape="0">
                <a:prstClr val="black">
                  <a:alpha val="40000"/>
                </a:prstClr>
              </a:outerShdw>
              <a:reflection blurRad="6350" stA="77000" endPos="42000" dir="5400000" sy="-100000" algn="bl" rotWithShape="0"/>
            </a:effectLst>
          </p:spPr>
        </p:pic>
        <p:sp>
          <p:nvSpPr>
            <p:cNvPr id="8" name="矩形 7"/>
            <p:cNvSpPr/>
            <p:nvPr/>
          </p:nvSpPr>
          <p:spPr>
            <a:xfrm>
              <a:off x="575743" y="1975419"/>
              <a:ext cx="2663062" cy="326346"/>
            </a:xfrm>
            <a:prstGeom prst="rect">
              <a:avLst/>
            </a:prstGeom>
          </p:spPr>
          <p:txBody>
            <a:bodyPr wrap="square">
              <a:spAutoFit/>
            </a:bodyPr>
            <a:lstStyle/>
            <a:p>
              <a:r>
                <a:rPr lang="zh-CN" altLang="en-US" sz="2400" b="1" dirty="0">
                  <a:solidFill>
                    <a:schemeClr val="bg1"/>
                  </a:solidFill>
                  <a:latin typeface="微软雅黑" pitchFamily="34" charset="-122"/>
                  <a:ea typeface="微软雅黑" pitchFamily="34" charset="-122"/>
                </a:rPr>
                <a:t>开展民主评议党员</a:t>
              </a:r>
            </a:p>
          </p:txBody>
        </p:sp>
      </p:grpSp>
      <p:sp>
        <p:nvSpPr>
          <p:cNvPr id="9" name="矩形 8"/>
          <p:cNvSpPr/>
          <p:nvPr/>
        </p:nvSpPr>
        <p:spPr>
          <a:xfrm>
            <a:off x="1568235" y="2770080"/>
            <a:ext cx="7193648" cy="3000821"/>
          </a:xfrm>
          <a:prstGeom prst="rect">
            <a:avLst/>
          </a:prstGeom>
        </p:spPr>
        <p:txBody>
          <a:bodyPr wrap="square">
            <a:spAutoFit/>
          </a:bodyPr>
          <a:lstStyle/>
          <a:p>
            <a:pPr fontAlgn="auto">
              <a:lnSpc>
                <a:spcPct val="150000"/>
              </a:lnSpc>
              <a:spcBef>
                <a:spcPts val="0"/>
              </a:spcBef>
              <a:spcAft>
                <a:spcPts val="0"/>
              </a:spcAft>
            </a:pPr>
            <a:r>
              <a:rPr lang="zh-CN" altLang="en-US" dirty="0"/>
              <a:t>以党支部为单位召开全体党员会议，组织党员开展民主评议。对照党员标准，按照个人自评、党员互评、民主测评、组织评定的程序，对党员进行评议。党员人数较多的党支部，个人自评和党员互评可分党小组进行。结合民主评议，支部班子成员要与每名党员谈心谈话。党支部综合民主评议情况和党员日常表现，确定评议等次，对优秀党员予以表扬；对有不合格表现的党员，按照党章和党内有关规定，区别不同情况，稳妥慎重给予组织处置。</a:t>
            </a:r>
            <a:endParaRPr lang="zh-CN" altLang="en-US" kern="0" dirty="0">
              <a:solidFill>
                <a:schemeClr val="tx1">
                  <a:lumMod val="95000"/>
                  <a:lumOff val="5000"/>
                </a:schemeClr>
              </a:solidFill>
              <a:latin typeface="微软雅黑" pitchFamily="34" charset="-122"/>
              <a:ea typeface="微软雅黑" pitchFamily="34" charset="-122"/>
            </a:endParaRPr>
          </a:p>
        </p:txBody>
      </p:sp>
      <p:sp>
        <p:nvSpPr>
          <p:cNvPr id="10" name="矩形 9"/>
          <p:cNvSpPr/>
          <p:nvPr/>
        </p:nvSpPr>
        <p:spPr>
          <a:xfrm>
            <a:off x="1315372" y="165869"/>
            <a:ext cx="5416868" cy="461665"/>
          </a:xfrm>
          <a:prstGeom prst="rect">
            <a:avLst/>
          </a:prstGeom>
        </p:spPr>
        <p:txBody>
          <a:bodyPr wrap="none">
            <a:spAutoFit/>
          </a:bodyPr>
          <a:lstStyle/>
          <a:p>
            <a:r>
              <a:rPr lang="zh-CN" altLang="en-US" sz="2400" b="1" dirty="0">
                <a:latin typeface="微软雅黑" pitchFamily="34" charset="-122"/>
                <a:ea typeface="微软雅黑" pitchFamily="34" charset="-122"/>
              </a:rPr>
              <a:t>增强“两学一做”学习教育的主要措施</a:t>
            </a:r>
          </a:p>
        </p:txBody>
      </p:sp>
      <p:pic>
        <p:nvPicPr>
          <p:cNvPr id="11" name="Picture 3"/>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flipH="1">
            <a:off x="8257827" y="3484471"/>
            <a:ext cx="4262238" cy="2703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246348"/>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2500"/>
                            </p:stCondLst>
                            <p:childTnLst>
                              <p:par>
                                <p:cTn id="13" presetID="55"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0.70"/>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childTnLst>
                          </p:cTn>
                        </p:par>
                        <p:par>
                          <p:cTn id="18" fill="hold">
                            <p:stCondLst>
                              <p:cond delay="3500"/>
                            </p:stCondLst>
                            <p:childTnLst>
                              <p:par>
                                <p:cTn id="19" presetID="42"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4500"/>
                            </p:stCondLst>
                            <p:childTnLst>
                              <p:par>
                                <p:cTn id="25" presetID="42"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550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1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1551"/>
            <a:ext cx="12343068" cy="6945841"/>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846" y="-144515"/>
            <a:ext cx="1658692" cy="1269259"/>
          </a:xfrm>
          <a:prstGeom prst="rect">
            <a:avLst/>
          </a:prstGeom>
        </p:spPr>
      </p:pic>
      <p:pic>
        <p:nvPicPr>
          <p:cNvPr id="2" name="Picture 2" descr="\\Sy\E\我图PPT\00001PNG素材\01党委政府\9441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15514" y="1301463"/>
            <a:ext cx="8495126" cy="1328847"/>
          </a:xfrm>
          <a:prstGeom prst="rect">
            <a:avLst/>
          </a:prstGeom>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1673296" y="1965886"/>
            <a:ext cx="3029025" cy="664424"/>
            <a:chOff x="467545" y="1895344"/>
            <a:chExt cx="2771260" cy="469674"/>
          </a:xfrm>
        </p:grpSpPr>
        <p:pic>
          <p:nvPicPr>
            <p:cNvPr id="5" name="图片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7545" y="1895344"/>
              <a:ext cx="2581250" cy="469674"/>
            </a:xfrm>
            <a:prstGeom prst="rect">
              <a:avLst/>
            </a:prstGeom>
            <a:effectLst>
              <a:outerShdw blurRad="50800" dist="38100" dir="2700000" algn="tl" rotWithShape="0">
                <a:prstClr val="black">
                  <a:alpha val="40000"/>
                </a:prstClr>
              </a:outerShdw>
              <a:reflection blurRad="6350" stA="77000" endPos="42000" dir="5400000" sy="-100000" algn="bl" rotWithShape="0"/>
            </a:effectLst>
          </p:spPr>
        </p:pic>
        <p:sp>
          <p:nvSpPr>
            <p:cNvPr id="6" name="矩形 5"/>
            <p:cNvSpPr/>
            <p:nvPr/>
          </p:nvSpPr>
          <p:spPr>
            <a:xfrm>
              <a:off x="575743" y="1975419"/>
              <a:ext cx="2663062" cy="326346"/>
            </a:xfrm>
            <a:prstGeom prst="rect">
              <a:avLst/>
            </a:prstGeom>
          </p:spPr>
          <p:txBody>
            <a:bodyPr wrap="square">
              <a:spAutoFit/>
            </a:bodyPr>
            <a:lstStyle/>
            <a:p>
              <a:r>
                <a:rPr lang="zh-CN" altLang="en-US" sz="2400" b="1" dirty="0">
                  <a:solidFill>
                    <a:schemeClr val="bg1"/>
                  </a:solidFill>
                  <a:latin typeface="微软雅黑" pitchFamily="34" charset="-122"/>
                  <a:ea typeface="微软雅黑" pitchFamily="34" charset="-122"/>
                </a:rPr>
                <a:t>立足岗位作贡献</a:t>
              </a:r>
            </a:p>
          </p:txBody>
        </p:sp>
      </p:grpSp>
      <p:sp>
        <p:nvSpPr>
          <p:cNvPr id="7" name="矩形 6"/>
          <p:cNvSpPr/>
          <p:nvPr/>
        </p:nvSpPr>
        <p:spPr>
          <a:xfrm>
            <a:off x="2995050" y="3068960"/>
            <a:ext cx="7474380" cy="2862322"/>
          </a:xfrm>
          <a:prstGeom prst="rect">
            <a:avLst/>
          </a:prstGeom>
        </p:spPr>
        <p:txBody>
          <a:bodyPr wrap="square">
            <a:spAutoFit/>
          </a:bodyPr>
          <a:lstStyle/>
          <a:p>
            <a:pPr fontAlgn="auto">
              <a:spcBef>
                <a:spcPts val="0"/>
              </a:spcBef>
              <a:spcAft>
                <a:spcPts val="0"/>
              </a:spcAft>
            </a:pPr>
            <a:r>
              <a:rPr lang="zh-CN" altLang="en-US" dirty="0">
                <a:latin typeface="微软雅黑" pitchFamily="34" charset="-122"/>
                <a:ea typeface="微软雅黑" pitchFamily="34" charset="-122"/>
              </a:rPr>
              <a:t>针对不同群体党员实际情况，提出党员发挥作用的具体要求，教育引导党员在任何岗位、任何地方、任何时候、任何情况下都铭记党员身份，积极为党工作。结合不同领域不同行业实际，组织引导党员立足岗位、履职尽责。在农村、社区，重点落实党员设岗定责和承诺践诺制度；在国有企业和非公有制企业、社会组织，重点落实党员示范岗和党员责任区制度；在窗口单位和服务行业，重点落实党员挂牌上岗、亮明身份制度；在机关事业单位，促进党员模范履行岗位职责，落实党员到社区报到、直接联系服务群众制度；在学校，重点要求党员增强党的意识，自觉爱党护党为党，敬业修德，奉献社会。在纪念建党</a:t>
            </a:r>
            <a:r>
              <a:rPr lang="en-US" altLang="zh-CN" dirty="0">
                <a:latin typeface="微软雅黑" pitchFamily="34" charset="-122"/>
                <a:ea typeface="微软雅黑" pitchFamily="34" charset="-122"/>
              </a:rPr>
              <a:t>95</a:t>
            </a:r>
            <a:r>
              <a:rPr lang="zh-CN" altLang="en-US" dirty="0">
                <a:latin typeface="微软雅黑" pitchFamily="34" charset="-122"/>
                <a:ea typeface="微软雅黑" pitchFamily="34" charset="-122"/>
              </a:rPr>
              <a:t>周年活动中，评选表彰优秀共产党员、优秀党务工作者、先进基层党组织。</a:t>
            </a:r>
            <a:endParaRPr lang="zh-CN" altLang="en-US" kern="0" dirty="0">
              <a:solidFill>
                <a:schemeClr val="tx1">
                  <a:lumMod val="95000"/>
                  <a:lumOff val="5000"/>
                </a:schemeClr>
              </a:solidFill>
              <a:latin typeface="微软雅黑" pitchFamily="34" charset="-122"/>
              <a:ea typeface="微软雅黑" pitchFamily="34" charset="-122"/>
            </a:endParaRPr>
          </a:p>
        </p:txBody>
      </p:sp>
      <p:sp>
        <p:nvSpPr>
          <p:cNvPr id="8" name="矩形 7"/>
          <p:cNvSpPr/>
          <p:nvPr/>
        </p:nvSpPr>
        <p:spPr>
          <a:xfrm>
            <a:off x="1315372" y="165869"/>
            <a:ext cx="5416868" cy="461665"/>
          </a:xfrm>
          <a:prstGeom prst="rect">
            <a:avLst/>
          </a:prstGeom>
        </p:spPr>
        <p:txBody>
          <a:bodyPr wrap="none">
            <a:spAutoFit/>
          </a:bodyPr>
          <a:lstStyle/>
          <a:p>
            <a:r>
              <a:rPr lang="zh-CN" altLang="en-US" sz="2400" b="1" dirty="0">
                <a:latin typeface="微软雅黑" pitchFamily="34" charset="-122"/>
                <a:ea typeface="微软雅黑" pitchFamily="34" charset="-122"/>
              </a:rPr>
              <a:t>增强“两学一做”学习教育的主要措施</a:t>
            </a:r>
          </a:p>
        </p:txBody>
      </p:sp>
      <p:pic>
        <p:nvPicPr>
          <p:cNvPr id="9" name="Picture 2" descr="E:\0000000我图PPT\00001PNG素材\01党委政府\狮子3.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4125177"/>
            <a:ext cx="3312368" cy="2674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790763"/>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1300"/>
                                        <p:tgtEl>
                                          <p:spTgt spid="7"/>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1551"/>
            <a:ext cx="12343068" cy="6945841"/>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846" y="-144515"/>
            <a:ext cx="1658692" cy="1269259"/>
          </a:xfrm>
          <a:prstGeom prst="rect">
            <a:avLst/>
          </a:prstGeom>
        </p:spPr>
      </p:pic>
      <p:pic>
        <p:nvPicPr>
          <p:cNvPr id="2" name="Picture 2" descr="\\Sy\E\我图PPT\00001PNG素材\01党委政府\9441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7564" y="1023650"/>
            <a:ext cx="8495126" cy="1328847"/>
          </a:xfrm>
          <a:prstGeom prst="rect">
            <a:avLst/>
          </a:prstGeom>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925345" y="1688073"/>
            <a:ext cx="3974148" cy="664424"/>
            <a:chOff x="467545" y="1895344"/>
            <a:chExt cx="2851233" cy="469674"/>
          </a:xfrm>
        </p:grpSpPr>
        <p:pic>
          <p:nvPicPr>
            <p:cNvPr id="5" name="图片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7545" y="1895344"/>
              <a:ext cx="2581250" cy="469674"/>
            </a:xfrm>
            <a:prstGeom prst="rect">
              <a:avLst/>
            </a:prstGeom>
            <a:effectLst>
              <a:outerShdw blurRad="50800" dist="38100" dir="2700000" algn="tl" rotWithShape="0">
                <a:prstClr val="black">
                  <a:alpha val="40000"/>
                </a:prstClr>
              </a:outerShdw>
              <a:reflection blurRad="6350" stA="77000" endPos="42000" dir="5400000" sy="-100000" algn="bl" rotWithShape="0"/>
            </a:effectLst>
          </p:spPr>
        </p:pic>
        <p:sp>
          <p:nvSpPr>
            <p:cNvPr id="6" name="矩形 5"/>
            <p:cNvSpPr/>
            <p:nvPr/>
          </p:nvSpPr>
          <p:spPr>
            <a:xfrm>
              <a:off x="655716" y="1975419"/>
              <a:ext cx="2663062" cy="326346"/>
            </a:xfrm>
            <a:prstGeom prst="rect">
              <a:avLst/>
            </a:prstGeom>
          </p:spPr>
          <p:txBody>
            <a:bodyPr wrap="square">
              <a:spAutoFit/>
            </a:bodyPr>
            <a:lstStyle/>
            <a:p>
              <a:r>
                <a:rPr lang="zh-CN" altLang="en-US" sz="2400" b="1" dirty="0" smtClean="0">
                  <a:solidFill>
                    <a:schemeClr val="bg1"/>
                  </a:solidFill>
                  <a:latin typeface="微软雅黑" pitchFamily="34" charset="-122"/>
                  <a:ea typeface="微软雅黑" pitchFamily="34" charset="-122"/>
                </a:rPr>
                <a:t>机关</a:t>
              </a:r>
              <a:r>
                <a:rPr lang="zh-CN" altLang="en-US" sz="2400" b="1" dirty="0">
                  <a:solidFill>
                    <a:schemeClr val="bg1"/>
                  </a:solidFill>
                  <a:latin typeface="微软雅黑" pitchFamily="34" charset="-122"/>
                  <a:ea typeface="微软雅黑" pitchFamily="34" charset="-122"/>
                </a:rPr>
                <a:t>领导干部作表率</a:t>
              </a:r>
            </a:p>
          </p:txBody>
        </p:sp>
      </p:grpSp>
      <p:sp>
        <p:nvSpPr>
          <p:cNvPr id="7" name="矩形 6"/>
          <p:cNvSpPr/>
          <p:nvPr/>
        </p:nvSpPr>
        <p:spPr>
          <a:xfrm>
            <a:off x="1012609" y="2772625"/>
            <a:ext cx="7286227" cy="3000821"/>
          </a:xfrm>
          <a:prstGeom prst="rect">
            <a:avLst/>
          </a:prstGeom>
        </p:spPr>
        <p:txBody>
          <a:bodyPr wrap="square">
            <a:spAutoFit/>
          </a:bodyPr>
          <a:lstStyle/>
          <a:p>
            <a:pPr fontAlgn="auto">
              <a:lnSpc>
                <a:spcPct val="150000"/>
              </a:lnSpc>
              <a:spcBef>
                <a:spcPts val="0"/>
              </a:spcBef>
              <a:spcAft>
                <a:spcPts val="0"/>
              </a:spcAft>
            </a:pPr>
            <a:r>
              <a:rPr lang="zh-CN" altLang="en-US" dirty="0">
                <a:latin typeface="微软雅黑" pitchFamily="34" charset="-122"/>
                <a:ea typeface="微软雅黑" pitchFamily="34" charset="-122"/>
              </a:rPr>
              <a:t>党员领导干部要在“两学一做”学习教育中走在前面、深学一层，严格执行双重组织生活制度，以普通党员身份参加所在支部的组织生活，与党员一起学习讨论、一起查摆解决问题、一起接受教育、一起参加党员民主评议。要召开党委（党组）会，专题学习党章党规和习近平总书记系列重要讲话；要以党委（党组）中心组等形式组织集中研讨，深化学习效果。年度民主生活会要以“两学一做”为主题，领导班子和领导干部把自己摆进去，查找存在的问题。</a:t>
            </a:r>
            <a:endParaRPr lang="zh-CN" altLang="en-US" kern="0" dirty="0">
              <a:solidFill>
                <a:schemeClr val="tx1">
                  <a:lumMod val="95000"/>
                  <a:lumOff val="5000"/>
                </a:schemeClr>
              </a:solidFill>
              <a:latin typeface="微软雅黑" pitchFamily="34" charset="-122"/>
              <a:ea typeface="微软雅黑" pitchFamily="34" charset="-122"/>
            </a:endParaRPr>
          </a:p>
        </p:txBody>
      </p:sp>
      <p:sp>
        <p:nvSpPr>
          <p:cNvPr id="8" name="矩形 7"/>
          <p:cNvSpPr/>
          <p:nvPr/>
        </p:nvSpPr>
        <p:spPr>
          <a:xfrm>
            <a:off x="1315372" y="165869"/>
            <a:ext cx="5416868" cy="461665"/>
          </a:xfrm>
          <a:prstGeom prst="rect">
            <a:avLst/>
          </a:prstGeom>
        </p:spPr>
        <p:txBody>
          <a:bodyPr wrap="none">
            <a:spAutoFit/>
          </a:bodyPr>
          <a:lstStyle/>
          <a:p>
            <a:r>
              <a:rPr lang="zh-CN" altLang="en-US" sz="2400" b="1" dirty="0">
                <a:latin typeface="微软雅黑" pitchFamily="34" charset="-122"/>
                <a:ea typeface="微软雅黑" pitchFamily="34" charset="-122"/>
              </a:rPr>
              <a:t>增强“两学一做”学习教育的主要措施</a:t>
            </a:r>
          </a:p>
        </p:txBody>
      </p:sp>
      <p:pic>
        <p:nvPicPr>
          <p:cNvPr id="9" name="Picture 2" descr="E:\0000000我图PPT\00001PNG素材\01党委政府\前进.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40721" y="1688073"/>
            <a:ext cx="4343544" cy="5169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768454"/>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13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305689" cy="6863232"/>
          </a:xfrm>
          <a:prstGeom prst="rect">
            <a:avLst/>
          </a:prstGeom>
        </p:spPr>
      </p:pic>
      <p:sp>
        <p:nvSpPr>
          <p:cNvPr id="2" name="椭圆 1"/>
          <p:cNvSpPr/>
          <p:nvPr/>
        </p:nvSpPr>
        <p:spPr>
          <a:xfrm>
            <a:off x="5138060" y="752376"/>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标题 4"/>
          <p:cNvSpPr txBox="1">
            <a:spLocks/>
          </p:cNvSpPr>
          <p:nvPr/>
        </p:nvSpPr>
        <p:spPr>
          <a:xfrm>
            <a:off x="4722913" y="3431614"/>
            <a:ext cx="3204360" cy="8722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800" b="1" dirty="0" smtClean="0">
                <a:solidFill>
                  <a:srgbClr val="FF0000"/>
                </a:solidFill>
                <a:latin typeface="微软雅黑" panose="020B0503020204020204" pitchFamily="34" charset="-122"/>
                <a:ea typeface="微软雅黑" panose="020B0503020204020204" pitchFamily="34" charset="-122"/>
              </a:rPr>
              <a:t>两学一做</a:t>
            </a:r>
          </a:p>
        </p:txBody>
      </p:sp>
      <p:sp>
        <p:nvSpPr>
          <p:cNvPr id="24" name="椭圆 23"/>
          <p:cNvSpPr>
            <a:spLocks noChangeAspect="1"/>
          </p:cNvSpPr>
          <p:nvPr/>
        </p:nvSpPr>
        <p:spPr>
          <a:xfrm>
            <a:off x="6343097" y="616481"/>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343097" y="616481"/>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6343097" y="616481"/>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6343097" y="616481"/>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6343097" y="616481"/>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6343097" y="616481"/>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6343097" y="616481"/>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6343097" y="616481"/>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6343097" y="616481"/>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a:spLocks noChangeAspect="1"/>
          </p:cNvSpPr>
          <p:nvPr/>
        </p:nvSpPr>
        <p:spPr>
          <a:xfrm>
            <a:off x="6343097" y="616481"/>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4"/>
          <p:cNvSpPr txBox="1">
            <a:spLocks/>
          </p:cNvSpPr>
          <p:nvPr/>
        </p:nvSpPr>
        <p:spPr>
          <a:xfrm>
            <a:off x="5190961" y="2560697"/>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chemeClr val="bg1"/>
                </a:solidFill>
                <a:latin typeface="微软雅黑" panose="020B0503020204020204" pitchFamily="34" charset="-122"/>
                <a:ea typeface="微软雅黑" panose="020B0503020204020204" pitchFamily="34" charset="-122"/>
              </a:rPr>
              <a:t>第五章</a:t>
            </a:r>
          </a:p>
        </p:txBody>
      </p:sp>
      <p:sp>
        <p:nvSpPr>
          <p:cNvPr id="36" name="椭圆 35"/>
          <p:cNvSpPr/>
          <p:nvPr/>
        </p:nvSpPr>
        <p:spPr>
          <a:xfrm>
            <a:off x="5241816" y="85613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p:nvPr/>
        </p:nvCxnSpPr>
        <p:spPr>
          <a:xfrm>
            <a:off x="4585867" y="4303831"/>
            <a:ext cx="3340614" cy="0"/>
          </a:xfrm>
          <a:prstGeom prst="line">
            <a:avLst/>
          </a:prstGeom>
          <a:ln>
            <a:solidFill>
              <a:srgbClr val="2C363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9"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圆角矩形 72"/>
          <p:cNvSpPr/>
          <p:nvPr/>
        </p:nvSpPr>
        <p:spPr>
          <a:xfrm>
            <a:off x="4434881" y="4437112"/>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4146849" y="4389424"/>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标题 4"/>
          <p:cNvSpPr txBox="1">
            <a:spLocks/>
          </p:cNvSpPr>
          <p:nvPr/>
        </p:nvSpPr>
        <p:spPr>
          <a:xfrm>
            <a:off x="4819653" y="4432544"/>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学习教育</a:t>
            </a:r>
            <a:r>
              <a:rPr lang="zh-CN" altLang="en-US" sz="2400" b="1" dirty="0" smtClean="0">
                <a:solidFill>
                  <a:schemeClr val="bg1"/>
                </a:solidFill>
                <a:latin typeface="微软雅黑" panose="020B0503020204020204" pitchFamily="34" charset="-122"/>
                <a:ea typeface="微软雅黑" panose="020B0503020204020204" pitchFamily="34" charset="-122"/>
              </a:rPr>
              <a:t>的组织领导</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76" name="右箭头 75"/>
          <p:cNvSpPr/>
          <p:nvPr/>
        </p:nvSpPr>
        <p:spPr>
          <a:xfrm>
            <a:off x="7819257" y="4570261"/>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7"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flipH="1">
            <a:off x="9007498" y="-18168"/>
            <a:ext cx="3310944" cy="6899564"/>
          </a:xfrm>
          <a:prstGeom prst="rect">
            <a:avLst/>
          </a:prstGeom>
          <a:noFill/>
          <a:extLst>
            <a:ext uri="{909E8E84-426E-40DD-AFC4-6F175D3DCCD1}">
              <a14:hiddenFill xmlns:a14="http://schemas.microsoft.com/office/drawing/2010/main">
                <a:solidFill>
                  <a:srgbClr val="FFFFFF"/>
                </a:solidFill>
              </a14:hiddenFill>
            </a:ext>
          </a:extLst>
        </p:spPr>
      </p:pic>
      <p:pic>
        <p:nvPicPr>
          <p:cNvPr id="78" name="图片 7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63432" y="529703"/>
            <a:ext cx="3503330" cy="2680807"/>
          </a:xfrm>
          <a:prstGeom prst="rect">
            <a:avLst/>
          </a:prstGeom>
        </p:spPr>
      </p:pic>
    </p:spTree>
    <p:extLst>
      <p:ext uri="{BB962C8B-B14F-4D97-AF65-F5344CB8AC3E}">
        <p14:creationId xmlns:p14="http://schemas.microsoft.com/office/powerpoint/2010/main" val="927448244"/>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1000"/>
                                        <p:tgtEl>
                                          <p:spTgt spid="77"/>
                                        </p:tgtEl>
                                      </p:cBhvr>
                                    </p:animEffect>
                                  </p:childTnLst>
                                </p:cTn>
                              </p:par>
                            </p:childTnLst>
                          </p:cTn>
                        </p:par>
                        <p:par>
                          <p:cTn id="8" fill="hold">
                            <p:stCondLst>
                              <p:cond delay="1000"/>
                            </p:stCondLst>
                            <p:childTnLst>
                              <p:par>
                                <p:cTn id="9" presetID="53" presetClass="entr" presetSubtype="16"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53" presetClass="entr" presetSubtype="16" fill="hold" grpId="0" nodeType="withEffect">
                                  <p:stCondLst>
                                    <p:cond delay="1000"/>
                                  </p:stCondLst>
                                  <p:iterate type="lt">
                                    <p:tmPct val="0"/>
                                  </p:iterate>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par>
                                <p:cTn id="25" presetID="53" presetClass="entr" presetSubtype="16" fill="hold" grpId="0" nodeType="withEffect">
                                  <p:stCondLst>
                                    <p:cond delay="2000"/>
                                  </p:stCondLst>
                                  <p:iterate type="lt">
                                    <p:tmPct val="0"/>
                                  </p:iterate>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16" presetClass="entr" presetSubtype="21" fill="hold" nodeType="withEffect">
                                  <p:stCondLst>
                                    <p:cond delay="2000"/>
                                  </p:stCondLst>
                                  <p:childTnLst>
                                    <p:set>
                                      <p:cBhvr>
                                        <p:cTn id="31" dur="1" fill="hold">
                                          <p:stCondLst>
                                            <p:cond delay="0"/>
                                          </p:stCondLst>
                                        </p:cTn>
                                        <p:tgtEl>
                                          <p:spTgt spid="37"/>
                                        </p:tgtEl>
                                        <p:attrNameLst>
                                          <p:attrName>style.visibility</p:attrName>
                                        </p:attrNameLst>
                                      </p:cBhvr>
                                      <p:to>
                                        <p:strVal val="visible"/>
                                      </p:to>
                                    </p:set>
                                    <p:animEffect transition="in" filter="barn(inVertical)">
                                      <p:cBhvr>
                                        <p:cTn id="32" dur="500"/>
                                        <p:tgtEl>
                                          <p:spTgt spid="37"/>
                                        </p:tgtEl>
                                      </p:cBhvr>
                                    </p:animEffect>
                                  </p:childTnLst>
                                </p:cTn>
                              </p:par>
                            </p:childTnLst>
                          </p:cTn>
                        </p:par>
                        <p:par>
                          <p:cTn id="33" fill="hold">
                            <p:stCondLst>
                              <p:cond delay="4500"/>
                            </p:stCondLst>
                            <p:childTnLst>
                              <p:par>
                                <p:cTn id="34" presetID="10" presetClass="entr" presetSubtype="0" fill="hold" grpId="1"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0" presetClass="entr" presetSubtype="0" fill="hold" grpId="1"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childTnLst>
                          </p:cTn>
                        </p:par>
                        <p:par>
                          <p:cTn id="64" fill="hold">
                            <p:stCondLst>
                              <p:cond delay="5000"/>
                            </p:stCondLst>
                            <p:childTnLst>
                              <p:par>
                                <p:cTn id="65"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6" dur="2000" fill="hold"/>
                                        <p:tgtEl>
                                          <p:spTgt spid="24"/>
                                        </p:tgtEl>
                                        <p:attrNameLst>
                                          <p:attrName>ppt_x</p:attrName>
                                          <p:attrName>ppt_y</p:attrName>
                                        </p:attrNameLst>
                                      </p:cBhvr>
                                      <p:rCtr x="17" y="18981"/>
                                    </p:animMotion>
                                  </p:childTnLst>
                                </p:cTn>
                              </p:par>
                              <p:par>
                                <p:cTn id="67"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8" dur="2000" fill="hold"/>
                                        <p:tgtEl>
                                          <p:spTgt spid="25"/>
                                        </p:tgtEl>
                                        <p:attrNameLst>
                                          <p:attrName>ppt_x</p:attrName>
                                          <p:attrName>ppt_y</p:attrName>
                                        </p:attrNameLst>
                                      </p:cBhvr>
                                      <p:rCtr x="17" y="18981"/>
                                    </p:animMotion>
                                  </p:childTnLst>
                                </p:cTn>
                              </p:par>
                              <p:par>
                                <p:cTn id="69"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0" dur="2000" fill="hold"/>
                                        <p:tgtEl>
                                          <p:spTgt spid="26"/>
                                        </p:tgtEl>
                                        <p:attrNameLst>
                                          <p:attrName>ppt_x</p:attrName>
                                          <p:attrName>ppt_y</p:attrName>
                                        </p:attrNameLst>
                                      </p:cBhvr>
                                      <p:rCtr x="17" y="18981"/>
                                    </p:animMotion>
                                  </p:childTnLst>
                                </p:cTn>
                              </p:par>
                              <p:par>
                                <p:cTn id="71"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2" dur="2000" fill="hold"/>
                                        <p:tgtEl>
                                          <p:spTgt spid="27"/>
                                        </p:tgtEl>
                                        <p:attrNameLst>
                                          <p:attrName>ppt_x</p:attrName>
                                          <p:attrName>ppt_y</p:attrName>
                                        </p:attrNameLst>
                                      </p:cBhvr>
                                      <p:rCtr x="17" y="18981"/>
                                    </p:animMotion>
                                  </p:childTnLst>
                                </p:cTn>
                              </p:par>
                              <p:par>
                                <p:cTn id="73"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4" dur="2000" fill="hold"/>
                                        <p:tgtEl>
                                          <p:spTgt spid="28"/>
                                        </p:tgtEl>
                                        <p:attrNameLst>
                                          <p:attrName>ppt_x</p:attrName>
                                          <p:attrName>ppt_y</p:attrName>
                                        </p:attrNameLst>
                                      </p:cBhvr>
                                      <p:rCtr x="17" y="18981"/>
                                    </p:animMotion>
                                  </p:childTnLst>
                                </p:cTn>
                              </p:par>
                              <p:par>
                                <p:cTn id="75"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6" dur="2000" fill="hold"/>
                                        <p:tgtEl>
                                          <p:spTgt spid="29"/>
                                        </p:tgtEl>
                                        <p:attrNameLst>
                                          <p:attrName>ppt_x</p:attrName>
                                          <p:attrName>ppt_y</p:attrName>
                                        </p:attrNameLst>
                                      </p:cBhvr>
                                      <p:rCtr x="17" y="18981"/>
                                    </p:animMotion>
                                  </p:childTnLst>
                                </p:cTn>
                              </p:par>
                              <p:par>
                                <p:cTn id="77"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8" dur="2000" fill="hold"/>
                                        <p:tgtEl>
                                          <p:spTgt spid="30"/>
                                        </p:tgtEl>
                                        <p:attrNameLst>
                                          <p:attrName>ppt_x</p:attrName>
                                          <p:attrName>ppt_y</p:attrName>
                                        </p:attrNameLst>
                                      </p:cBhvr>
                                      <p:rCtr x="17" y="18981"/>
                                    </p:animMotion>
                                  </p:childTnLst>
                                </p:cTn>
                              </p:par>
                              <p:par>
                                <p:cTn id="79"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0" dur="2000" fill="hold"/>
                                        <p:tgtEl>
                                          <p:spTgt spid="31"/>
                                        </p:tgtEl>
                                        <p:attrNameLst>
                                          <p:attrName>ppt_x</p:attrName>
                                          <p:attrName>ppt_y</p:attrName>
                                        </p:attrNameLst>
                                      </p:cBhvr>
                                      <p:rCtr x="17" y="18981"/>
                                    </p:animMotion>
                                  </p:childTnLst>
                                </p:cTn>
                              </p:par>
                              <p:par>
                                <p:cTn id="81"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2" dur="2000" fill="hold"/>
                                        <p:tgtEl>
                                          <p:spTgt spid="32"/>
                                        </p:tgtEl>
                                        <p:attrNameLst>
                                          <p:attrName>ppt_x</p:attrName>
                                          <p:attrName>ppt_y</p:attrName>
                                        </p:attrNameLst>
                                      </p:cBhvr>
                                      <p:rCtr x="17" y="18981"/>
                                    </p:animMotion>
                                  </p:childTnLst>
                                </p:cTn>
                              </p:par>
                              <p:par>
                                <p:cTn id="83"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4" dur="2000" fill="hold"/>
                                        <p:tgtEl>
                                          <p:spTgt spid="33"/>
                                        </p:tgtEl>
                                        <p:attrNameLst>
                                          <p:attrName>ppt_x</p:attrName>
                                          <p:attrName>ppt_y</p:attrName>
                                        </p:attrNameLst>
                                      </p:cBhvr>
                                      <p:rCtr x="17" y="18981"/>
                                    </p:animMotion>
                                  </p:childTnLst>
                                </p:cTn>
                              </p:par>
                              <p:par>
                                <p:cTn id="85" presetID="2" presetClass="entr" presetSubtype="8" fill="hold" grpId="0" nodeType="withEffect">
                                  <p:stCondLst>
                                    <p:cond delay="50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0-#ppt_w/2"/>
                                          </p:val>
                                        </p:tav>
                                        <p:tav tm="100000">
                                          <p:val>
                                            <p:strVal val="#ppt_x"/>
                                          </p:val>
                                        </p:tav>
                                      </p:tavLst>
                                    </p:anim>
                                    <p:anim calcmode="lin" valueType="num">
                                      <p:cBhvr additive="base">
                                        <p:cTn id="88" dur="500" fill="hold"/>
                                        <p:tgtEl>
                                          <p:spTgt spid="73"/>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500"/>
                                  </p:stCondLst>
                                  <p:childTnLst>
                                    <p:set>
                                      <p:cBhvr>
                                        <p:cTn id="90" dur="1" fill="hold">
                                          <p:stCondLst>
                                            <p:cond delay="0"/>
                                          </p:stCondLst>
                                        </p:cTn>
                                        <p:tgtEl>
                                          <p:spTgt spid="74"/>
                                        </p:tgtEl>
                                        <p:attrNameLst>
                                          <p:attrName>style.visibility</p:attrName>
                                        </p:attrNameLst>
                                      </p:cBhvr>
                                      <p:to>
                                        <p:strVal val="visible"/>
                                      </p:to>
                                    </p:set>
                                    <p:anim calcmode="lin" valueType="num">
                                      <p:cBhvr additive="base">
                                        <p:cTn id="91" dur="500" fill="hold"/>
                                        <p:tgtEl>
                                          <p:spTgt spid="74"/>
                                        </p:tgtEl>
                                        <p:attrNameLst>
                                          <p:attrName>ppt_x</p:attrName>
                                        </p:attrNameLst>
                                      </p:cBhvr>
                                      <p:tavLst>
                                        <p:tav tm="0">
                                          <p:val>
                                            <p:strVal val="0-#ppt_w/2"/>
                                          </p:val>
                                        </p:tav>
                                        <p:tav tm="100000">
                                          <p:val>
                                            <p:strVal val="#ppt_x"/>
                                          </p:val>
                                        </p:tav>
                                      </p:tavLst>
                                    </p:anim>
                                    <p:anim calcmode="lin" valueType="num">
                                      <p:cBhvr additive="base">
                                        <p:cTn id="92" dur="500" fill="hold"/>
                                        <p:tgtEl>
                                          <p:spTgt spid="74"/>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500"/>
                                  </p:stCondLst>
                                  <p:childTnLst>
                                    <p:set>
                                      <p:cBhvr>
                                        <p:cTn id="94" dur="1" fill="hold">
                                          <p:stCondLst>
                                            <p:cond delay="0"/>
                                          </p:stCondLst>
                                        </p:cTn>
                                        <p:tgtEl>
                                          <p:spTgt spid="75"/>
                                        </p:tgtEl>
                                        <p:attrNameLst>
                                          <p:attrName>style.visibility</p:attrName>
                                        </p:attrNameLst>
                                      </p:cBhvr>
                                      <p:to>
                                        <p:strVal val="visible"/>
                                      </p:to>
                                    </p:set>
                                    <p:anim calcmode="lin" valueType="num">
                                      <p:cBhvr additive="base">
                                        <p:cTn id="95" dur="500" fill="hold"/>
                                        <p:tgtEl>
                                          <p:spTgt spid="75"/>
                                        </p:tgtEl>
                                        <p:attrNameLst>
                                          <p:attrName>ppt_x</p:attrName>
                                        </p:attrNameLst>
                                      </p:cBhvr>
                                      <p:tavLst>
                                        <p:tav tm="0">
                                          <p:val>
                                            <p:strVal val="0-#ppt_w/2"/>
                                          </p:val>
                                        </p:tav>
                                        <p:tav tm="100000">
                                          <p:val>
                                            <p:strVal val="#ppt_x"/>
                                          </p:val>
                                        </p:tav>
                                      </p:tavLst>
                                    </p:anim>
                                    <p:anim calcmode="lin" valueType="num">
                                      <p:cBhvr additive="base">
                                        <p:cTn id="96" dur="500" fill="hold"/>
                                        <p:tgtEl>
                                          <p:spTgt spid="75"/>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500"/>
                                  </p:stCondLst>
                                  <p:childTnLst>
                                    <p:set>
                                      <p:cBhvr>
                                        <p:cTn id="98" dur="1" fill="hold">
                                          <p:stCondLst>
                                            <p:cond delay="0"/>
                                          </p:stCondLst>
                                        </p:cTn>
                                        <p:tgtEl>
                                          <p:spTgt spid="76"/>
                                        </p:tgtEl>
                                        <p:attrNameLst>
                                          <p:attrName>style.visibility</p:attrName>
                                        </p:attrNameLst>
                                      </p:cBhvr>
                                      <p:to>
                                        <p:strVal val="visible"/>
                                      </p:to>
                                    </p:set>
                                    <p:anim calcmode="lin" valueType="num">
                                      <p:cBhvr additive="base">
                                        <p:cTn id="99" dur="500" fill="hold"/>
                                        <p:tgtEl>
                                          <p:spTgt spid="76"/>
                                        </p:tgtEl>
                                        <p:attrNameLst>
                                          <p:attrName>ppt_x</p:attrName>
                                        </p:attrNameLst>
                                      </p:cBhvr>
                                      <p:tavLst>
                                        <p:tav tm="0">
                                          <p:val>
                                            <p:strVal val="0-#ppt_w/2"/>
                                          </p:val>
                                        </p:tav>
                                        <p:tav tm="100000">
                                          <p:val>
                                            <p:strVal val="#ppt_x"/>
                                          </p:val>
                                        </p:tav>
                                      </p:tavLst>
                                    </p:anim>
                                    <p:anim calcmode="lin" valueType="num">
                                      <p:cBhvr additive="base">
                                        <p:cTn id="100" dur="500" fill="hold"/>
                                        <p:tgtEl>
                                          <p:spTgt spid="76"/>
                                        </p:tgtEl>
                                        <p:attrNameLst>
                                          <p:attrName>ppt_y</p:attrName>
                                        </p:attrNameLst>
                                      </p:cBhvr>
                                      <p:tavLst>
                                        <p:tav tm="0">
                                          <p:val>
                                            <p:strVal val="#ppt_y"/>
                                          </p:val>
                                        </p:tav>
                                        <p:tav tm="100000">
                                          <p:val>
                                            <p:strVal val="#ppt_y"/>
                                          </p:val>
                                        </p:tav>
                                      </p:tavLst>
                                    </p:anim>
                                  </p:childTnLst>
                                </p:cTn>
                              </p:par>
                              <p:par>
                                <p:cTn id="101" presetID="10" presetClass="entr" presetSubtype="0" fill="hold" nodeType="with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fade">
                                      <p:cBhvr>
                                        <p:cTn id="103"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P spid="36" grpId="0" animBg="1"/>
      <p:bldP spid="73" grpId="0" animBg="1"/>
      <p:bldP spid="74" grpId="0" animBg="1"/>
      <p:bldP spid="75" grpId="0"/>
      <p:bldP spid="7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1551"/>
            <a:ext cx="12343068" cy="6945841"/>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846" y="-144515"/>
            <a:ext cx="1658692" cy="1269259"/>
          </a:xfrm>
          <a:prstGeom prst="rect">
            <a:avLst/>
          </a:prstGeom>
        </p:spPr>
      </p:pic>
      <p:sp>
        <p:nvSpPr>
          <p:cNvPr id="2" name="矩形 1"/>
          <p:cNvSpPr/>
          <p:nvPr/>
        </p:nvSpPr>
        <p:spPr>
          <a:xfrm>
            <a:off x="1577856" y="176322"/>
            <a:ext cx="3570208" cy="461665"/>
          </a:xfrm>
          <a:prstGeom prst="rect">
            <a:avLst/>
          </a:prstGeom>
        </p:spPr>
        <p:txBody>
          <a:bodyPr wrap="none">
            <a:spAutoFit/>
          </a:bodyPr>
          <a:lstStyle/>
          <a:p>
            <a:r>
              <a:rPr lang="zh-CN" altLang="en-US" sz="2400" b="1" dirty="0">
                <a:latin typeface="微软雅黑" pitchFamily="34" charset="-122"/>
                <a:ea typeface="微软雅黑" pitchFamily="34" charset="-122"/>
              </a:rPr>
              <a:t>学习教育要层层落实责任</a:t>
            </a:r>
          </a:p>
        </p:txBody>
      </p:sp>
      <p:pic>
        <p:nvPicPr>
          <p:cNvPr id="3" name="Picture 3" descr="E:\我图PPT\PNG\全新系列\64.png"/>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bright="-16000" contrast="40000"/>
                    </a14:imgEffect>
                  </a14:imgLayer>
                </a14:imgProps>
              </a:ext>
              <a:ext uri="{28A0092B-C50C-407E-A947-70E740481C1C}">
                <a14:useLocalDpi xmlns:a14="http://schemas.microsoft.com/office/drawing/2010/main"/>
              </a:ext>
            </a:extLst>
          </a:blip>
          <a:srcRect/>
          <a:stretch>
            <a:fillRect/>
          </a:stretch>
        </p:blipFill>
        <p:spPr bwMode="auto">
          <a:xfrm>
            <a:off x="1853816" y="2062242"/>
            <a:ext cx="1510678" cy="864146"/>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485092" y="2163423"/>
            <a:ext cx="4752269" cy="523220"/>
          </a:xfrm>
          <a:prstGeom prst="rect">
            <a:avLst/>
          </a:prstGeom>
        </p:spPr>
        <p:txBody>
          <a:bodyPr wrap="square">
            <a:spAutoFit/>
          </a:bodyPr>
          <a:lstStyle/>
          <a:p>
            <a:r>
              <a:rPr lang="zh-CN" altLang="en-US" dirty="0">
                <a:latin typeface="微软雅黑" pitchFamily="34" charset="-122"/>
                <a:ea typeface="微软雅黑" pitchFamily="34" charset="-122"/>
              </a:rPr>
              <a:t>省（自治区、直辖市）和部门（系统）党委（党组）要结合实际作出部署安排，加强具体指导。</a:t>
            </a:r>
          </a:p>
        </p:txBody>
      </p:sp>
      <p:sp>
        <p:nvSpPr>
          <p:cNvPr id="5" name="TextBox 4"/>
          <p:cNvSpPr txBox="1"/>
          <p:nvPr/>
        </p:nvSpPr>
        <p:spPr bwMode="auto">
          <a:xfrm>
            <a:off x="2012888" y="2298304"/>
            <a:ext cx="1074777" cy="400110"/>
          </a:xfrm>
          <a:prstGeom prst="rect">
            <a:avLst/>
          </a:prstGeom>
        </p:spPr>
        <p:txBody>
          <a:bodyPr vert="horz" wrap="square" lIns="91440" tIns="45720" rIns="91440" bIns="45720" numCol="1" anchor="t" anchorCtr="0" compatLnSpc="1">
            <a:prstTxWarp prst="textNoShape">
              <a:avLst/>
            </a:prstTxWarp>
            <a:spAutoFit/>
          </a:bodyPr>
          <a:lstStyle/>
          <a:p>
            <a:pPr lvl="0"/>
            <a:r>
              <a:rPr lang="zh-CN" altLang="en-US" sz="2000" b="1" dirty="0" smtClean="0">
                <a:solidFill>
                  <a:srgbClr val="FFFF66"/>
                </a:solidFill>
                <a:effectLst>
                  <a:outerShdw blurRad="38100" dist="38100" dir="2700000" algn="tl">
                    <a:srgbClr val="000000">
                      <a:alpha val="43137"/>
                    </a:srgbClr>
                  </a:outerShdw>
                </a:effectLst>
                <a:latin typeface="微软雅黑" pitchFamily="34" charset="-122"/>
                <a:ea typeface="微软雅黑" pitchFamily="34" charset="-122"/>
                <a:cs typeface="宋体" pitchFamily="2" charset="-122"/>
              </a:rPr>
              <a:t>第一层</a:t>
            </a:r>
            <a:endParaRPr kumimoji="0" lang="zh-CN" sz="2000" b="1" i="0" u="none" strike="noStrike" cap="none" normalizeH="0" baseline="0" dirty="0" smtClean="0">
              <a:ln>
                <a:noFill/>
              </a:ln>
              <a:solidFill>
                <a:srgbClr val="FFFF66"/>
              </a:solidFill>
              <a:effectLst>
                <a:outerShdw blurRad="38100" dist="38100" dir="2700000" algn="tl">
                  <a:srgbClr val="000000">
                    <a:alpha val="43137"/>
                  </a:srgbClr>
                </a:outerShdw>
              </a:effectLst>
              <a:latin typeface="微软雅黑" pitchFamily="34" charset="-122"/>
              <a:ea typeface="微软雅黑" pitchFamily="34" charset="-122"/>
              <a:cs typeface="宋体" pitchFamily="2" charset="-122"/>
            </a:endParaRPr>
          </a:p>
        </p:txBody>
      </p:sp>
      <p:cxnSp>
        <p:nvCxnSpPr>
          <p:cNvPr id="6" name="直接连接符 5"/>
          <p:cNvCxnSpPr/>
          <p:nvPr/>
        </p:nvCxnSpPr>
        <p:spPr>
          <a:xfrm>
            <a:off x="3661087" y="2729853"/>
            <a:ext cx="4504007" cy="0"/>
          </a:xfrm>
          <a:prstGeom prst="line">
            <a:avLst/>
          </a:prstGeom>
          <a:noFill/>
          <a:ln w="9525" cap="flat" cmpd="sng" algn="ctr">
            <a:solidFill>
              <a:srgbClr val="C00000"/>
            </a:solidFill>
            <a:prstDash val="sysDash"/>
            <a:headEnd type="oval" w="med" len="med"/>
            <a:tailEnd type="oval" w="med" len="med"/>
          </a:ln>
          <a:effectLst/>
        </p:spPr>
      </p:cxnSp>
      <p:pic>
        <p:nvPicPr>
          <p:cNvPr id="7" name="Picture 3" descr="E:\我图PPT\PNG\全新系列\64.png"/>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bright="-16000" contrast="40000"/>
                    </a14:imgEffect>
                  </a14:imgLayer>
                </a14:imgProps>
              </a:ext>
              <a:ext uri="{28A0092B-C50C-407E-A947-70E740481C1C}">
                <a14:useLocalDpi xmlns:a14="http://schemas.microsoft.com/office/drawing/2010/main"/>
              </a:ext>
            </a:extLst>
          </a:blip>
          <a:srcRect/>
          <a:stretch>
            <a:fillRect/>
          </a:stretch>
        </p:blipFill>
        <p:spPr bwMode="auto">
          <a:xfrm>
            <a:off x="2615816" y="2894425"/>
            <a:ext cx="1510678" cy="864146"/>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4299334" y="3027519"/>
            <a:ext cx="4586099" cy="523220"/>
          </a:xfrm>
          <a:prstGeom prst="rect">
            <a:avLst/>
          </a:prstGeom>
        </p:spPr>
        <p:txBody>
          <a:bodyPr wrap="square">
            <a:spAutoFit/>
          </a:bodyPr>
          <a:lstStyle/>
          <a:p>
            <a:r>
              <a:rPr lang="zh-CN" altLang="en-US" dirty="0">
                <a:latin typeface="微软雅黑" pitchFamily="34" charset="-122"/>
                <a:ea typeface="微软雅黑" pitchFamily="34" charset="-122"/>
              </a:rPr>
              <a:t>县级党委要发挥关键作用，制定具体实施方案，保障工作力量，加强督促指导把关。</a:t>
            </a:r>
          </a:p>
        </p:txBody>
      </p:sp>
      <p:sp>
        <p:nvSpPr>
          <p:cNvPr id="9" name="TextBox 8"/>
          <p:cNvSpPr txBox="1"/>
          <p:nvPr/>
        </p:nvSpPr>
        <p:spPr bwMode="auto">
          <a:xfrm>
            <a:off x="2774888" y="3130487"/>
            <a:ext cx="1074777" cy="400110"/>
          </a:xfrm>
          <a:prstGeom prst="rect">
            <a:avLst/>
          </a:prstGeom>
        </p:spPr>
        <p:txBody>
          <a:bodyPr vert="horz" wrap="square" lIns="91440" tIns="45720" rIns="91440" bIns="45720" numCol="1" anchor="t" anchorCtr="0" compatLnSpc="1">
            <a:prstTxWarp prst="textNoShape">
              <a:avLst/>
            </a:prstTxWarp>
            <a:spAutoFit/>
          </a:bodyPr>
          <a:lstStyle/>
          <a:p>
            <a:pPr lvl="0"/>
            <a:r>
              <a:rPr lang="zh-CN" altLang="en-US" sz="2000" b="1" dirty="0" smtClean="0">
                <a:solidFill>
                  <a:srgbClr val="FFFF66"/>
                </a:solidFill>
                <a:effectLst>
                  <a:outerShdw blurRad="38100" dist="38100" dir="2700000" algn="tl">
                    <a:srgbClr val="000000">
                      <a:alpha val="43137"/>
                    </a:srgbClr>
                  </a:outerShdw>
                </a:effectLst>
                <a:latin typeface="微软雅黑" pitchFamily="34" charset="-122"/>
                <a:ea typeface="微软雅黑" pitchFamily="34" charset="-122"/>
                <a:cs typeface="宋体" pitchFamily="2" charset="-122"/>
              </a:rPr>
              <a:t>第二层</a:t>
            </a:r>
            <a:endParaRPr kumimoji="0" lang="zh-CN" sz="2000" b="1" i="0" u="none" strike="noStrike" cap="none" normalizeH="0" baseline="0" dirty="0" smtClean="0">
              <a:ln>
                <a:noFill/>
              </a:ln>
              <a:solidFill>
                <a:srgbClr val="FFFF66"/>
              </a:solidFill>
              <a:effectLst>
                <a:outerShdw blurRad="38100" dist="38100" dir="2700000" algn="tl">
                  <a:srgbClr val="000000">
                    <a:alpha val="43137"/>
                  </a:srgbClr>
                </a:outerShdw>
              </a:effectLst>
              <a:latin typeface="微软雅黑" pitchFamily="34" charset="-122"/>
              <a:ea typeface="微软雅黑" pitchFamily="34" charset="-122"/>
              <a:cs typeface="宋体" pitchFamily="2" charset="-122"/>
            </a:endParaRPr>
          </a:p>
        </p:txBody>
      </p:sp>
      <p:cxnSp>
        <p:nvCxnSpPr>
          <p:cNvPr id="10" name="直接连接符 9"/>
          <p:cNvCxnSpPr/>
          <p:nvPr/>
        </p:nvCxnSpPr>
        <p:spPr>
          <a:xfrm>
            <a:off x="4423087" y="3562036"/>
            <a:ext cx="4504007" cy="0"/>
          </a:xfrm>
          <a:prstGeom prst="line">
            <a:avLst/>
          </a:prstGeom>
          <a:noFill/>
          <a:ln w="9525" cap="flat" cmpd="sng" algn="ctr">
            <a:solidFill>
              <a:srgbClr val="C00000"/>
            </a:solidFill>
            <a:prstDash val="sysDash"/>
            <a:headEnd type="oval" w="med" len="med"/>
            <a:tailEnd type="oval" w="med" len="med"/>
          </a:ln>
          <a:effectLst/>
        </p:spPr>
      </p:cxnSp>
      <p:pic>
        <p:nvPicPr>
          <p:cNvPr id="11" name="Picture 3" descr="E:\我图PPT\PNG\全新系列\64.png"/>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bright="-16000" contrast="40000"/>
                    </a14:imgEffect>
                  </a14:imgLayer>
                </a14:imgProps>
              </a:ext>
              <a:ext uri="{28A0092B-C50C-407E-A947-70E740481C1C}">
                <a14:useLocalDpi xmlns:a14="http://schemas.microsoft.com/office/drawing/2010/main"/>
              </a:ext>
            </a:extLst>
          </a:blip>
          <a:srcRect/>
          <a:stretch>
            <a:fillRect/>
          </a:stretch>
        </p:blipFill>
        <p:spPr bwMode="auto">
          <a:xfrm>
            <a:off x="3163058" y="3751675"/>
            <a:ext cx="1510678" cy="864146"/>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4738056" y="3819607"/>
            <a:ext cx="4651433" cy="523220"/>
          </a:xfrm>
          <a:prstGeom prst="rect">
            <a:avLst/>
          </a:prstGeom>
        </p:spPr>
        <p:txBody>
          <a:bodyPr wrap="square">
            <a:spAutoFit/>
          </a:bodyPr>
          <a:lstStyle/>
          <a:p>
            <a:r>
              <a:rPr lang="zh-CN" altLang="en-US" dirty="0">
                <a:latin typeface="微软雅黑" pitchFamily="34" charset="-122"/>
                <a:ea typeface="微软雅黑" pitchFamily="34" charset="-122"/>
              </a:rPr>
              <a:t>基层党委要对所辖党支部进行全覆盖、全过程的现场指导，帮助党支部制定学习教育计划，派员参加党支部各项活动。</a:t>
            </a:r>
          </a:p>
        </p:txBody>
      </p:sp>
      <p:sp>
        <p:nvSpPr>
          <p:cNvPr id="13" name="TextBox 12"/>
          <p:cNvSpPr txBox="1"/>
          <p:nvPr/>
        </p:nvSpPr>
        <p:spPr bwMode="auto">
          <a:xfrm>
            <a:off x="3322130" y="3987737"/>
            <a:ext cx="1074777" cy="400110"/>
          </a:xfrm>
          <a:prstGeom prst="rect">
            <a:avLst/>
          </a:prstGeom>
        </p:spPr>
        <p:txBody>
          <a:bodyPr vert="horz" wrap="square" lIns="91440" tIns="45720" rIns="91440" bIns="45720" numCol="1" anchor="t" anchorCtr="0" compatLnSpc="1">
            <a:prstTxWarp prst="textNoShape">
              <a:avLst/>
            </a:prstTxWarp>
            <a:spAutoFit/>
          </a:bodyPr>
          <a:lstStyle/>
          <a:p>
            <a:pPr lvl="0"/>
            <a:r>
              <a:rPr lang="zh-CN" altLang="en-US" sz="2000" b="1" dirty="0" smtClean="0">
                <a:solidFill>
                  <a:srgbClr val="FFFF66"/>
                </a:solidFill>
                <a:effectLst>
                  <a:outerShdw blurRad="38100" dist="38100" dir="2700000" algn="tl">
                    <a:srgbClr val="000000">
                      <a:alpha val="43137"/>
                    </a:srgbClr>
                  </a:outerShdw>
                </a:effectLst>
                <a:latin typeface="微软雅黑" pitchFamily="34" charset="-122"/>
                <a:ea typeface="微软雅黑" pitchFamily="34" charset="-122"/>
                <a:cs typeface="宋体" pitchFamily="2" charset="-122"/>
              </a:rPr>
              <a:t>第三层</a:t>
            </a:r>
            <a:endParaRPr kumimoji="0" lang="zh-CN" sz="2000" b="1" i="0" u="none" strike="noStrike" cap="none" normalizeH="0" baseline="0" dirty="0" smtClean="0">
              <a:ln>
                <a:noFill/>
              </a:ln>
              <a:solidFill>
                <a:srgbClr val="FFFF66"/>
              </a:solidFill>
              <a:effectLst>
                <a:outerShdw blurRad="38100" dist="38100" dir="2700000" algn="tl">
                  <a:srgbClr val="000000">
                    <a:alpha val="43137"/>
                  </a:srgbClr>
                </a:outerShdw>
              </a:effectLst>
              <a:latin typeface="微软雅黑" pitchFamily="34" charset="-122"/>
              <a:ea typeface="微软雅黑" pitchFamily="34" charset="-122"/>
              <a:cs typeface="宋体" pitchFamily="2" charset="-122"/>
            </a:endParaRPr>
          </a:p>
        </p:txBody>
      </p:sp>
      <p:cxnSp>
        <p:nvCxnSpPr>
          <p:cNvPr id="14" name="直接连接符 13"/>
          <p:cNvCxnSpPr/>
          <p:nvPr/>
        </p:nvCxnSpPr>
        <p:spPr>
          <a:xfrm>
            <a:off x="4970329" y="4419286"/>
            <a:ext cx="4504007" cy="0"/>
          </a:xfrm>
          <a:prstGeom prst="line">
            <a:avLst/>
          </a:prstGeom>
          <a:noFill/>
          <a:ln w="9525" cap="flat" cmpd="sng" algn="ctr">
            <a:solidFill>
              <a:srgbClr val="C00000"/>
            </a:solidFill>
            <a:prstDash val="sysDash"/>
            <a:headEnd type="oval" w="med" len="med"/>
            <a:tailEnd type="oval" w="med" len="med"/>
          </a:ln>
          <a:effectLst/>
        </p:spPr>
      </p:cxnSp>
      <p:pic>
        <p:nvPicPr>
          <p:cNvPr id="15" name="Picture 3" descr="E:\我图PPT\PNG\全新系列\64.png"/>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bright="-16000" contrast="40000"/>
                    </a14:imgEffect>
                  </a14:imgLayer>
                </a14:imgProps>
              </a:ext>
              <a:ext uri="{28A0092B-C50C-407E-A947-70E740481C1C}">
                <a14:useLocalDpi xmlns:a14="http://schemas.microsoft.com/office/drawing/2010/main"/>
              </a:ext>
            </a:extLst>
          </a:blip>
          <a:srcRect/>
          <a:stretch>
            <a:fillRect/>
          </a:stretch>
        </p:blipFill>
        <p:spPr bwMode="auto">
          <a:xfrm>
            <a:off x="3696458" y="4647025"/>
            <a:ext cx="1510678" cy="864146"/>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5301281" y="4612275"/>
            <a:ext cx="4736280" cy="738664"/>
          </a:xfrm>
          <a:prstGeom prst="rect">
            <a:avLst/>
          </a:prstGeom>
        </p:spPr>
        <p:txBody>
          <a:bodyPr wrap="square">
            <a:spAutoFit/>
          </a:bodyPr>
          <a:lstStyle/>
          <a:p>
            <a:r>
              <a:rPr lang="zh-CN" altLang="en-US" dirty="0">
                <a:latin typeface="微软雅黑" pitchFamily="34" charset="-122"/>
                <a:ea typeface="微软雅黑" pitchFamily="34" charset="-122"/>
              </a:rPr>
              <a:t>各级党组织书记要承担起主体责任，不仅要管好干部、带好班子，还要管好党员、带好队伍，层层传导压力，从严从实抓好学习教育。</a:t>
            </a:r>
          </a:p>
        </p:txBody>
      </p:sp>
      <p:sp>
        <p:nvSpPr>
          <p:cNvPr id="17" name="TextBox 16"/>
          <p:cNvSpPr txBox="1"/>
          <p:nvPr/>
        </p:nvSpPr>
        <p:spPr bwMode="auto">
          <a:xfrm>
            <a:off x="3855530" y="4883087"/>
            <a:ext cx="1074777" cy="400110"/>
          </a:xfrm>
          <a:prstGeom prst="rect">
            <a:avLst/>
          </a:prstGeom>
        </p:spPr>
        <p:txBody>
          <a:bodyPr vert="horz" wrap="square" lIns="91440" tIns="45720" rIns="91440" bIns="45720" numCol="1" anchor="t" anchorCtr="0" compatLnSpc="1">
            <a:prstTxWarp prst="textNoShape">
              <a:avLst/>
            </a:prstTxWarp>
            <a:spAutoFit/>
          </a:bodyPr>
          <a:lstStyle/>
          <a:p>
            <a:pPr lvl="0"/>
            <a:r>
              <a:rPr lang="zh-CN" altLang="en-US" sz="2000" b="1" dirty="0" smtClean="0">
                <a:solidFill>
                  <a:srgbClr val="FFFF66"/>
                </a:solidFill>
                <a:effectLst>
                  <a:outerShdw blurRad="38100" dist="38100" dir="2700000" algn="tl">
                    <a:srgbClr val="000000">
                      <a:alpha val="43137"/>
                    </a:srgbClr>
                  </a:outerShdw>
                </a:effectLst>
                <a:latin typeface="微软雅黑" pitchFamily="34" charset="-122"/>
                <a:ea typeface="微软雅黑" pitchFamily="34" charset="-122"/>
                <a:cs typeface="宋体" pitchFamily="2" charset="-122"/>
              </a:rPr>
              <a:t>第四层</a:t>
            </a:r>
            <a:endParaRPr kumimoji="0" lang="zh-CN" sz="2000" b="1" i="0" u="none" strike="noStrike" cap="none" normalizeH="0" baseline="0" dirty="0" smtClean="0">
              <a:ln>
                <a:noFill/>
              </a:ln>
              <a:solidFill>
                <a:srgbClr val="FFFF66"/>
              </a:solidFill>
              <a:effectLst>
                <a:outerShdw blurRad="38100" dist="38100" dir="2700000" algn="tl">
                  <a:srgbClr val="000000">
                    <a:alpha val="43137"/>
                  </a:srgbClr>
                </a:outerShdw>
              </a:effectLst>
              <a:latin typeface="微软雅黑" pitchFamily="34" charset="-122"/>
              <a:ea typeface="微软雅黑" pitchFamily="34" charset="-122"/>
              <a:cs typeface="宋体" pitchFamily="2" charset="-122"/>
            </a:endParaRPr>
          </a:p>
        </p:txBody>
      </p:sp>
      <p:cxnSp>
        <p:nvCxnSpPr>
          <p:cNvPr id="18" name="直接连接符 17"/>
          <p:cNvCxnSpPr/>
          <p:nvPr/>
        </p:nvCxnSpPr>
        <p:spPr>
          <a:xfrm>
            <a:off x="5503729" y="5314636"/>
            <a:ext cx="4504007" cy="0"/>
          </a:xfrm>
          <a:prstGeom prst="line">
            <a:avLst/>
          </a:prstGeom>
          <a:noFill/>
          <a:ln w="9525" cap="flat" cmpd="sng" algn="ctr">
            <a:solidFill>
              <a:srgbClr val="C00000"/>
            </a:solidFill>
            <a:prstDash val="sysDash"/>
            <a:headEnd type="oval" w="med" len="med"/>
            <a:tailEnd type="oval" w="med" len="med"/>
          </a:ln>
          <a:effectLst/>
        </p:spPr>
      </p:cxnSp>
    </p:spTree>
    <p:extLst>
      <p:ext uri="{BB962C8B-B14F-4D97-AF65-F5344CB8AC3E}">
        <p14:creationId xmlns:p14="http://schemas.microsoft.com/office/powerpoint/2010/main" val="137596660"/>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1000"/>
                                        <p:tgtEl>
                                          <p:spTgt spid="4"/>
                                        </p:tgtEl>
                                      </p:cBhvr>
                                    </p:animEffect>
                                  </p:childTnLst>
                                </p:cTn>
                              </p:par>
                            </p:childTnLst>
                          </p:cTn>
                        </p:par>
                        <p:par>
                          <p:cTn id="27" fill="hold">
                            <p:stCondLst>
                              <p:cond delay="3000"/>
                            </p:stCondLst>
                            <p:childTnLst>
                              <p:par>
                                <p:cTn id="28" presetID="2" presetClass="entr" presetSubtype="8"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0-#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1000"/>
                                        <p:tgtEl>
                                          <p:spTgt spid="8"/>
                                        </p:tgtEl>
                                      </p:cBhvr>
                                    </p:animEffect>
                                  </p:childTnLst>
                                </p:cTn>
                              </p:par>
                            </p:childTnLst>
                          </p:cTn>
                        </p:par>
                        <p:par>
                          <p:cTn id="46" fill="hold">
                            <p:stCondLst>
                              <p:cond delay="5500"/>
                            </p:stCondLst>
                            <p:childTnLst>
                              <p:par>
                                <p:cTn id="47" presetID="2" presetClass="entr" presetSubtype="8"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0-#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childTnLst>
                          </p:cTn>
                        </p:par>
                        <p:par>
                          <p:cTn id="51" fill="hold">
                            <p:stCondLst>
                              <p:cond delay="6000"/>
                            </p:stCondLst>
                            <p:childTnLst>
                              <p:par>
                                <p:cTn id="52" presetID="53" presetClass="entr" presetSubtype="16"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par>
                          <p:cTn id="57" fill="hold">
                            <p:stCondLst>
                              <p:cond delay="6500"/>
                            </p:stCondLst>
                            <p:childTnLst>
                              <p:par>
                                <p:cTn id="58" presetID="22" presetClass="entr" presetSubtype="8" fill="hold"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left)">
                                      <p:cBhvr>
                                        <p:cTn id="60" dur="500"/>
                                        <p:tgtEl>
                                          <p:spTgt spid="14"/>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1000"/>
                                        <p:tgtEl>
                                          <p:spTgt spid="12"/>
                                        </p:tgtEl>
                                      </p:cBhvr>
                                    </p:animEffect>
                                  </p:childTnLst>
                                </p:cTn>
                              </p:par>
                            </p:childTnLst>
                          </p:cTn>
                        </p:par>
                        <p:par>
                          <p:cTn id="65" fill="hold">
                            <p:stCondLst>
                              <p:cond delay="8000"/>
                            </p:stCondLst>
                            <p:childTnLst>
                              <p:par>
                                <p:cTn id="66" presetID="2" presetClass="entr" presetSubtype="8" fill="hold" nodeType="after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500" fill="hold"/>
                                        <p:tgtEl>
                                          <p:spTgt spid="15"/>
                                        </p:tgtEl>
                                        <p:attrNameLst>
                                          <p:attrName>ppt_x</p:attrName>
                                        </p:attrNameLst>
                                      </p:cBhvr>
                                      <p:tavLst>
                                        <p:tav tm="0">
                                          <p:val>
                                            <p:strVal val="0-#ppt_w/2"/>
                                          </p:val>
                                        </p:tav>
                                        <p:tav tm="100000">
                                          <p:val>
                                            <p:strVal val="#ppt_x"/>
                                          </p:val>
                                        </p:tav>
                                      </p:tavLst>
                                    </p:anim>
                                    <p:anim calcmode="lin" valueType="num">
                                      <p:cBhvr additive="base">
                                        <p:cTn id="69" dur="500" fill="hold"/>
                                        <p:tgtEl>
                                          <p:spTgt spid="15"/>
                                        </p:tgtEl>
                                        <p:attrNameLst>
                                          <p:attrName>ppt_y</p:attrName>
                                        </p:attrNameLst>
                                      </p:cBhvr>
                                      <p:tavLst>
                                        <p:tav tm="0">
                                          <p:val>
                                            <p:strVal val="#ppt_y"/>
                                          </p:val>
                                        </p:tav>
                                        <p:tav tm="100000">
                                          <p:val>
                                            <p:strVal val="#ppt_y"/>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left)">
                                      <p:cBhvr>
                                        <p:cTn id="79" dur="500"/>
                                        <p:tgtEl>
                                          <p:spTgt spid="18"/>
                                        </p:tgtEl>
                                      </p:cBhvr>
                                    </p:animEffect>
                                  </p:childTnLst>
                                </p:cTn>
                              </p:par>
                            </p:childTnLst>
                          </p:cTn>
                        </p:par>
                        <p:par>
                          <p:cTn id="80" fill="hold">
                            <p:stCondLst>
                              <p:cond delay="9500"/>
                            </p:stCondLst>
                            <p:childTnLst>
                              <p:par>
                                <p:cTn id="81" presetID="22" presetClass="entr" presetSubtype="8"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left)">
                                      <p:cBhvr>
                                        <p:cTn id="83" dur="1000"/>
                                        <p:tgtEl>
                                          <p:spTgt spid="16"/>
                                        </p:tgtEl>
                                      </p:cBhvr>
                                    </p:animEffect>
                                  </p:childTnLst>
                                </p:cTn>
                              </p:par>
                              <p:par>
                                <p:cTn id="84" presetID="10" presetClass="entr" presetSubtype="0" fill="hold"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8" grpId="0"/>
      <p:bldP spid="9" grpId="0"/>
      <p:bldP spid="12" grpId="0"/>
      <p:bldP spid="13"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1551"/>
            <a:ext cx="12343068" cy="6945841"/>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846" y="-144515"/>
            <a:ext cx="1658692" cy="1269259"/>
          </a:xfrm>
          <a:prstGeom prst="rect">
            <a:avLst/>
          </a:prstGeom>
        </p:spPr>
      </p:pic>
      <p:pic>
        <p:nvPicPr>
          <p:cNvPr id="2" name="Picture 3" descr="E:\我图PPT\00001PNG素材\01党委政府\红条.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61083" y="2636886"/>
            <a:ext cx="8640960" cy="18954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E:\我图PPT\00001PNG素材\01党委政府\红条.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61083" y="3835949"/>
            <a:ext cx="8640960" cy="18954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E:\我图PPT\00001PNG素材\01党委政府\红条.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61083" y="1410911"/>
            <a:ext cx="8640960" cy="1895442"/>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3217267" y="2122280"/>
            <a:ext cx="6480720" cy="523220"/>
          </a:xfrm>
          <a:prstGeom prst="rect">
            <a:avLst/>
          </a:prstGeom>
        </p:spPr>
        <p:txBody>
          <a:bodyPr wrap="square">
            <a:spAutoFit/>
          </a:bodyPr>
          <a:lstStyle/>
          <a:p>
            <a:r>
              <a:rPr lang="zh-CN" altLang="en-US" dirty="0">
                <a:solidFill>
                  <a:srgbClr val="FFFF00"/>
                </a:solidFill>
                <a:latin typeface="微软雅黑" pitchFamily="34" charset="-122"/>
                <a:ea typeface="微软雅黑" pitchFamily="34" charset="-122"/>
              </a:rPr>
              <a:t>加大整顿软弱涣散基层党组织工作力度，配齐配强班子特别是带头人，健全工作制度，确保“两学一做”学习教育有人抓、有人管。</a:t>
            </a:r>
          </a:p>
        </p:txBody>
      </p:sp>
      <p:sp>
        <p:nvSpPr>
          <p:cNvPr id="6" name="矩形 5"/>
          <p:cNvSpPr/>
          <p:nvPr/>
        </p:nvSpPr>
        <p:spPr>
          <a:xfrm>
            <a:off x="3145259" y="3283119"/>
            <a:ext cx="6198123" cy="738664"/>
          </a:xfrm>
          <a:prstGeom prst="rect">
            <a:avLst/>
          </a:prstGeom>
        </p:spPr>
        <p:txBody>
          <a:bodyPr wrap="square">
            <a:spAutoFit/>
          </a:bodyPr>
          <a:lstStyle/>
          <a:p>
            <a:r>
              <a:rPr lang="zh-CN" altLang="en-US" dirty="0">
                <a:solidFill>
                  <a:srgbClr val="FFFF00"/>
                </a:solidFill>
                <a:latin typeface="微软雅黑" pitchFamily="34" charset="-122"/>
                <a:ea typeface="微软雅黑" pitchFamily="34" charset="-122"/>
              </a:rPr>
              <a:t>开展党员组织关系集中排查，摸清“口袋”党员、长期与党组织失去联系党员情况，理顺党员组织关系，努力使每名党员都纳入党组织有效管理，参加学习教育。</a:t>
            </a:r>
          </a:p>
        </p:txBody>
      </p:sp>
      <p:sp>
        <p:nvSpPr>
          <p:cNvPr id="7" name="矩形 6"/>
          <p:cNvSpPr/>
          <p:nvPr/>
        </p:nvSpPr>
        <p:spPr>
          <a:xfrm>
            <a:off x="3217267" y="4542963"/>
            <a:ext cx="6048672" cy="523220"/>
          </a:xfrm>
          <a:prstGeom prst="rect">
            <a:avLst/>
          </a:prstGeom>
        </p:spPr>
        <p:txBody>
          <a:bodyPr wrap="square">
            <a:spAutoFit/>
          </a:bodyPr>
          <a:lstStyle/>
          <a:p>
            <a:r>
              <a:rPr lang="zh-CN" altLang="en-US" dirty="0">
                <a:solidFill>
                  <a:srgbClr val="FFFF00"/>
                </a:solidFill>
                <a:latin typeface="微软雅黑" pitchFamily="34" charset="-122"/>
                <a:ea typeface="微软雅黑" pitchFamily="34" charset="-122"/>
              </a:rPr>
              <a:t>要对基层党组织书记、组织委员、组织员等党务骨干普遍进行培训，帮助他们掌握工作方法，明确工作要求。</a:t>
            </a:r>
          </a:p>
        </p:txBody>
      </p:sp>
      <p:sp>
        <p:nvSpPr>
          <p:cNvPr id="8" name="矩形 7"/>
          <p:cNvSpPr/>
          <p:nvPr/>
        </p:nvSpPr>
        <p:spPr>
          <a:xfrm>
            <a:off x="1361832" y="165869"/>
            <a:ext cx="3570208" cy="461665"/>
          </a:xfrm>
          <a:prstGeom prst="rect">
            <a:avLst/>
          </a:prstGeom>
        </p:spPr>
        <p:txBody>
          <a:bodyPr wrap="none">
            <a:spAutoFit/>
          </a:bodyPr>
          <a:lstStyle/>
          <a:p>
            <a:r>
              <a:rPr lang="zh-CN" altLang="en-US" sz="2400" b="1" dirty="0">
                <a:latin typeface="微软雅黑" pitchFamily="34" charset="-122"/>
                <a:ea typeface="微软雅黑" pitchFamily="34" charset="-122"/>
              </a:rPr>
              <a:t>学习教育要强化组织保障</a:t>
            </a:r>
          </a:p>
        </p:txBody>
      </p:sp>
    </p:spTree>
    <p:extLst>
      <p:ext uri="{BB962C8B-B14F-4D97-AF65-F5344CB8AC3E}">
        <p14:creationId xmlns:p14="http://schemas.microsoft.com/office/powerpoint/2010/main" val="4223639100"/>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0-#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1551"/>
            <a:ext cx="12343068" cy="6945841"/>
          </a:xfrm>
          <a:prstGeom prst="rect">
            <a:avLst/>
          </a:prstGeom>
        </p:spPr>
      </p:pic>
      <p:pic>
        <p:nvPicPr>
          <p:cNvPr id="31" name="图片 3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846" y="-144515"/>
            <a:ext cx="1658692" cy="1269259"/>
          </a:xfrm>
          <a:prstGeom prst="rect">
            <a:avLst/>
          </a:prstGeom>
        </p:spPr>
      </p:pic>
      <p:sp>
        <p:nvSpPr>
          <p:cNvPr id="2" name="矩形 1"/>
          <p:cNvSpPr/>
          <p:nvPr/>
        </p:nvSpPr>
        <p:spPr>
          <a:xfrm>
            <a:off x="1433840" y="165869"/>
            <a:ext cx="3570208" cy="461665"/>
          </a:xfrm>
          <a:prstGeom prst="rect">
            <a:avLst/>
          </a:prstGeom>
        </p:spPr>
        <p:txBody>
          <a:bodyPr wrap="none">
            <a:spAutoFit/>
          </a:bodyPr>
          <a:lstStyle/>
          <a:p>
            <a:r>
              <a:rPr lang="zh-CN" altLang="en-US" sz="2400" b="1" dirty="0">
                <a:latin typeface="微软雅黑" pitchFamily="34" charset="-122"/>
                <a:ea typeface="微软雅黑" pitchFamily="34" charset="-122"/>
              </a:rPr>
              <a:t>学习教育要注重分类指导</a:t>
            </a:r>
          </a:p>
        </p:txBody>
      </p:sp>
      <p:sp>
        <p:nvSpPr>
          <p:cNvPr id="3" name="矩形 2"/>
          <p:cNvSpPr/>
          <p:nvPr/>
        </p:nvSpPr>
        <p:spPr>
          <a:xfrm>
            <a:off x="2131386" y="1650694"/>
            <a:ext cx="8049579" cy="523220"/>
          </a:xfrm>
          <a:prstGeom prst="rect">
            <a:avLst/>
          </a:prstGeom>
        </p:spPr>
        <p:txBody>
          <a:bodyPr wrap="square">
            <a:spAutoFit/>
          </a:bodyPr>
          <a:lstStyle/>
          <a:p>
            <a:r>
              <a:rPr lang="zh-CN" altLang="en-US" dirty="0">
                <a:latin typeface="微软雅黑" pitchFamily="34" charset="-122"/>
                <a:ea typeface="微软雅黑" pitchFamily="34" charset="-122"/>
              </a:rPr>
              <a:t>县（市、区）党委和企业、学校等基层党委要根据不同领域、不同行业、不同单位特点，对学习教育的内容安排、组织方式等提出具体要求。</a:t>
            </a:r>
          </a:p>
        </p:txBody>
      </p:sp>
      <p:grpSp>
        <p:nvGrpSpPr>
          <p:cNvPr id="4" name="组合 3"/>
          <p:cNvGrpSpPr/>
          <p:nvPr/>
        </p:nvGrpSpPr>
        <p:grpSpPr>
          <a:xfrm>
            <a:off x="1880780" y="4069109"/>
            <a:ext cx="8459518" cy="297295"/>
            <a:chOff x="1222834" y="2842534"/>
            <a:chExt cx="6590320" cy="189058"/>
          </a:xfrm>
        </p:grpSpPr>
        <p:sp>
          <p:nvSpPr>
            <p:cNvPr id="5" name="圆角矩形 4"/>
            <p:cNvSpPr/>
            <p:nvPr/>
          </p:nvSpPr>
          <p:spPr>
            <a:xfrm>
              <a:off x="1222834" y="2842534"/>
              <a:ext cx="6590320" cy="189058"/>
            </a:xfrm>
            <a:prstGeom prst="roundRect">
              <a:avLst>
                <a:gd name="adj" fmla="val 50000"/>
              </a:avLst>
            </a:pr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fontAlgn="auto">
                <a:spcBef>
                  <a:spcPts val="0"/>
                </a:spcBef>
                <a:spcAft>
                  <a:spcPts val="0"/>
                </a:spcAft>
                <a:defRPr/>
              </a:pPr>
              <a:endParaRPr lang="zh-CN" altLang="en-US">
                <a:solidFill>
                  <a:schemeClr val="bg1"/>
                </a:solidFill>
              </a:endParaRPr>
            </a:p>
          </p:txBody>
        </p:sp>
        <p:sp>
          <p:nvSpPr>
            <p:cNvPr id="6" name="椭圆 5"/>
            <p:cNvSpPr/>
            <p:nvPr/>
          </p:nvSpPr>
          <p:spPr>
            <a:xfrm>
              <a:off x="1818634" y="2862626"/>
              <a:ext cx="148854" cy="148874"/>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fontAlgn="auto">
                <a:spcBef>
                  <a:spcPts val="0"/>
                </a:spcBef>
                <a:spcAft>
                  <a:spcPts val="0"/>
                </a:spcAft>
                <a:defRPr/>
              </a:pPr>
              <a:endParaRPr lang="zh-CN" altLang="en-US">
                <a:solidFill>
                  <a:schemeClr val="bg1"/>
                </a:solidFill>
              </a:endParaRPr>
            </a:p>
          </p:txBody>
        </p:sp>
        <p:sp>
          <p:nvSpPr>
            <p:cNvPr id="7" name="椭圆 6"/>
            <p:cNvSpPr/>
            <p:nvPr/>
          </p:nvSpPr>
          <p:spPr>
            <a:xfrm>
              <a:off x="3458197" y="2862624"/>
              <a:ext cx="147663" cy="148874"/>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fontAlgn="auto">
                <a:spcBef>
                  <a:spcPts val="0"/>
                </a:spcBef>
                <a:spcAft>
                  <a:spcPts val="0"/>
                </a:spcAft>
                <a:defRPr/>
              </a:pPr>
              <a:endParaRPr lang="zh-CN" altLang="en-US">
                <a:solidFill>
                  <a:schemeClr val="bg1"/>
                </a:solidFill>
              </a:endParaRPr>
            </a:p>
          </p:txBody>
        </p:sp>
        <p:sp>
          <p:nvSpPr>
            <p:cNvPr id="8" name="椭圆 7"/>
            <p:cNvSpPr/>
            <p:nvPr/>
          </p:nvSpPr>
          <p:spPr>
            <a:xfrm>
              <a:off x="5232680" y="2873305"/>
              <a:ext cx="148854" cy="148874"/>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fontAlgn="auto">
                <a:spcBef>
                  <a:spcPts val="0"/>
                </a:spcBef>
                <a:spcAft>
                  <a:spcPts val="0"/>
                </a:spcAft>
                <a:defRPr/>
              </a:pPr>
              <a:endParaRPr lang="zh-CN" altLang="en-US">
                <a:solidFill>
                  <a:schemeClr val="bg1"/>
                </a:solidFill>
              </a:endParaRPr>
            </a:p>
          </p:txBody>
        </p:sp>
        <p:sp>
          <p:nvSpPr>
            <p:cNvPr id="9" name="椭圆 8"/>
            <p:cNvSpPr/>
            <p:nvPr/>
          </p:nvSpPr>
          <p:spPr>
            <a:xfrm>
              <a:off x="6970418" y="2866105"/>
              <a:ext cx="148854" cy="148874"/>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fontAlgn="auto">
                <a:spcBef>
                  <a:spcPts val="0"/>
                </a:spcBef>
                <a:spcAft>
                  <a:spcPts val="0"/>
                </a:spcAft>
                <a:defRPr/>
              </a:pPr>
              <a:endParaRPr lang="zh-CN" altLang="en-US">
                <a:solidFill>
                  <a:schemeClr val="bg1"/>
                </a:solidFill>
              </a:endParaRPr>
            </a:p>
          </p:txBody>
        </p:sp>
      </p:grpSp>
      <p:grpSp>
        <p:nvGrpSpPr>
          <p:cNvPr id="10" name="组合 9"/>
          <p:cNvGrpSpPr/>
          <p:nvPr/>
        </p:nvGrpSpPr>
        <p:grpSpPr>
          <a:xfrm>
            <a:off x="2047860" y="2332978"/>
            <a:ext cx="1451678" cy="1857160"/>
            <a:chOff x="1506390" y="1079904"/>
            <a:chExt cx="1451678" cy="1857160"/>
          </a:xfrm>
        </p:grpSpPr>
        <p:sp>
          <p:nvSpPr>
            <p:cNvPr id="11" name="椭圆 14"/>
            <p:cNvSpPr/>
            <p:nvPr/>
          </p:nvSpPr>
          <p:spPr bwMode="auto">
            <a:xfrm>
              <a:off x="1506390" y="1079904"/>
              <a:ext cx="1451678" cy="1857160"/>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 fmla="*/ 341785 w 683568"/>
                <a:gd name="connsiteY0" fmla="*/ 523601 h 864094"/>
                <a:gd name="connsiteX1" fmla="*/ 117720 w 683568"/>
                <a:gd name="connsiteY1" fmla="*/ 299536 h 864094"/>
                <a:gd name="connsiteX2" fmla="*/ 341785 w 683568"/>
                <a:gd name="connsiteY2" fmla="*/ 523601 h 864094"/>
                <a:gd name="connsiteX3" fmla="*/ 341784 w 683568"/>
                <a:gd name="connsiteY3" fmla="*/ 0 h 864094"/>
                <a:gd name="connsiteX4" fmla="*/ 683568 w 683568"/>
                <a:gd name="connsiteY4" fmla="*/ 341784 h 864094"/>
                <a:gd name="connsiteX5" fmla="*/ 577183 w 683568"/>
                <a:gd name="connsiteY5" fmla="*/ 588642 h 864094"/>
                <a:gd name="connsiteX6" fmla="*/ 341597 w 683568"/>
                <a:gd name="connsiteY6" fmla="*/ 864094 h 864094"/>
                <a:gd name="connsiteX7" fmla="*/ 105111 w 683568"/>
                <a:gd name="connsiteY7" fmla="*/ 587591 h 864094"/>
                <a:gd name="connsiteX8" fmla="*/ 59857 w 683568"/>
                <a:gd name="connsiteY8" fmla="*/ 534679 h 864094"/>
                <a:gd name="connsiteX9" fmla="*/ 59306 w 683568"/>
                <a:gd name="connsiteY9" fmla="*/ 534035 h 864094"/>
                <a:gd name="connsiteX10" fmla="*/ 59325 w 683568"/>
                <a:gd name="connsiteY10" fmla="*/ 534035 h 864094"/>
                <a:gd name="connsiteX11" fmla="*/ 0 w 683568"/>
                <a:gd name="connsiteY11" fmla="*/ 341784 h 864094"/>
                <a:gd name="connsiteX12" fmla="*/ 341784 w 683568"/>
                <a:gd name="connsiteY12" fmla="*/ 0 h 864094"/>
                <a:gd name="connsiteX0" fmla="*/ 341784 w 683568"/>
                <a:gd name="connsiteY0" fmla="*/ 0 h 864094"/>
                <a:gd name="connsiteX1" fmla="*/ 683568 w 683568"/>
                <a:gd name="connsiteY1" fmla="*/ 341784 h 864094"/>
                <a:gd name="connsiteX2" fmla="*/ 577183 w 683568"/>
                <a:gd name="connsiteY2" fmla="*/ 588642 h 864094"/>
                <a:gd name="connsiteX3" fmla="*/ 341597 w 683568"/>
                <a:gd name="connsiteY3" fmla="*/ 864094 h 864094"/>
                <a:gd name="connsiteX4" fmla="*/ 105111 w 683568"/>
                <a:gd name="connsiteY4" fmla="*/ 587591 h 864094"/>
                <a:gd name="connsiteX5" fmla="*/ 59857 w 683568"/>
                <a:gd name="connsiteY5" fmla="*/ 534679 h 864094"/>
                <a:gd name="connsiteX6" fmla="*/ 59306 w 683568"/>
                <a:gd name="connsiteY6" fmla="*/ 534035 h 864094"/>
                <a:gd name="connsiteX7" fmla="*/ 59325 w 683568"/>
                <a:gd name="connsiteY7" fmla="*/ 534035 h 864094"/>
                <a:gd name="connsiteX8" fmla="*/ 0 w 683568"/>
                <a:gd name="connsiteY8" fmla="*/ 341784 h 864094"/>
                <a:gd name="connsiteX9" fmla="*/ 341784 w 683568"/>
                <a:gd name="connsiteY9" fmla="*/ 0 h 86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fontAlgn="auto">
                <a:spcBef>
                  <a:spcPts val="0"/>
                </a:spcBef>
                <a:spcAft>
                  <a:spcPts val="0"/>
                </a:spcAft>
                <a:defRPr/>
              </a:pPr>
              <a:endParaRPr lang="zh-CN" altLang="en-US">
                <a:solidFill>
                  <a:schemeClr val="bg1"/>
                </a:solidFill>
              </a:endParaRPr>
            </a:p>
          </p:txBody>
        </p:sp>
        <p:sp>
          <p:nvSpPr>
            <p:cNvPr id="12" name="椭圆 14"/>
            <p:cNvSpPr>
              <a:spLocks/>
            </p:cNvSpPr>
            <p:nvPr/>
          </p:nvSpPr>
          <p:spPr bwMode="auto">
            <a:xfrm>
              <a:off x="1557933" y="1120600"/>
              <a:ext cx="1348022" cy="1723366"/>
            </a:xfrm>
            <a:custGeom>
              <a:avLst/>
              <a:gdLst>
                <a:gd name="T0" fmla="*/ 898229 w 683568"/>
                <a:gd name="T1" fmla="*/ 0 h 864094"/>
                <a:gd name="T2" fmla="*/ 1796457 w 683568"/>
                <a:gd name="T3" fmla="*/ 908925 h 864094"/>
                <a:gd name="T4" fmla="*/ 1516871 w 683568"/>
                <a:gd name="T5" fmla="*/ 1565408 h 864094"/>
                <a:gd name="T6" fmla="*/ 897737 w 683568"/>
                <a:gd name="T7" fmla="*/ 2297933 h 864094"/>
                <a:gd name="T8" fmla="*/ 276238 w 683568"/>
                <a:gd name="T9" fmla="*/ 1562613 h 864094"/>
                <a:gd name="T10" fmla="*/ 157308 w 683568"/>
                <a:gd name="T11" fmla="*/ 1421901 h 864094"/>
                <a:gd name="T12" fmla="*/ 155860 w 683568"/>
                <a:gd name="T13" fmla="*/ 1420189 h 864094"/>
                <a:gd name="T14" fmla="*/ 155910 w 683568"/>
                <a:gd name="T15" fmla="*/ 1420189 h 864094"/>
                <a:gd name="T16" fmla="*/ 0 w 683568"/>
                <a:gd name="T17" fmla="*/ 908925 h 864094"/>
                <a:gd name="T18" fmla="*/ 898229 w 683568"/>
                <a:gd name="T19" fmla="*/ 0 h 8640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FF0000"/>
            </a:solidFill>
            <a:ln>
              <a:noFill/>
            </a:ln>
          </p:spPr>
          <p:txBody>
            <a:bodyPr lIns="68589" tIns="34295" rIns="68589" bIns="34295"/>
            <a:lstStyle/>
            <a:p>
              <a:endParaRPr lang="zh-CN" altLang="en-US">
                <a:solidFill>
                  <a:schemeClr val="bg1"/>
                </a:solidFill>
              </a:endParaRPr>
            </a:p>
          </p:txBody>
        </p:sp>
        <p:sp>
          <p:nvSpPr>
            <p:cNvPr id="13" name="文本框 25"/>
            <p:cNvSpPr txBox="1">
              <a:spLocks noChangeArrowheads="1"/>
            </p:cNvSpPr>
            <p:nvPr/>
          </p:nvSpPr>
          <p:spPr bwMode="auto">
            <a:xfrm>
              <a:off x="1733932" y="1481068"/>
              <a:ext cx="1144879" cy="80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zh-CN" altLang="en-US" sz="1600" dirty="0">
                  <a:solidFill>
                    <a:schemeClr val="bg1"/>
                  </a:solidFill>
                </a:rPr>
                <a:t>非公有制企业和社会</a:t>
              </a:r>
              <a:r>
                <a:rPr lang="zh-CN" altLang="en-US" sz="1600" dirty="0" smtClean="0">
                  <a:solidFill>
                    <a:schemeClr val="bg1"/>
                  </a:solidFill>
                </a:rPr>
                <a:t>组织</a:t>
              </a:r>
              <a:endParaRPr lang="zh-CN" altLang="en-US" sz="1600" dirty="0">
                <a:solidFill>
                  <a:schemeClr val="bg1"/>
                </a:solidFill>
                <a:latin typeface="+mn-ea"/>
                <a:ea typeface="+mn-ea"/>
              </a:endParaRPr>
            </a:p>
          </p:txBody>
        </p:sp>
      </p:grpSp>
      <p:grpSp>
        <p:nvGrpSpPr>
          <p:cNvPr id="14" name="组合 13"/>
          <p:cNvGrpSpPr/>
          <p:nvPr/>
        </p:nvGrpSpPr>
        <p:grpSpPr>
          <a:xfrm>
            <a:off x="4136092" y="2332978"/>
            <a:ext cx="1451678" cy="1857160"/>
            <a:chOff x="3740104" y="1079904"/>
            <a:chExt cx="1451678" cy="1857160"/>
          </a:xfrm>
        </p:grpSpPr>
        <p:sp>
          <p:nvSpPr>
            <p:cNvPr id="15" name="椭圆 14"/>
            <p:cNvSpPr/>
            <p:nvPr/>
          </p:nvSpPr>
          <p:spPr bwMode="auto">
            <a:xfrm>
              <a:off x="3740104" y="1079904"/>
              <a:ext cx="1451678" cy="1857160"/>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 fmla="*/ 341785 w 683568"/>
                <a:gd name="connsiteY0" fmla="*/ 523601 h 864094"/>
                <a:gd name="connsiteX1" fmla="*/ 117720 w 683568"/>
                <a:gd name="connsiteY1" fmla="*/ 299536 h 864094"/>
                <a:gd name="connsiteX2" fmla="*/ 341785 w 683568"/>
                <a:gd name="connsiteY2" fmla="*/ 523601 h 864094"/>
                <a:gd name="connsiteX3" fmla="*/ 341784 w 683568"/>
                <a:gd name="connsiteY3" fmla="*/ 0 h 864094"/>
                <a:gd name="connsiteX4" fmla="*/ 683568 w 683568"/>
                <a:gd name="connsiteY4" fmla="*/ 341784 h 864094"/>
                <a:gd name="connsiteX5" fmla="*/ 577183 w 683568"/>
                <a:gd name="connsiteY5" fmla="*/ 588642 h 864094"/>
                <a:gd name="connsiteX6" fmla="*/ 341597 w 683568"/>
                <a:gd name="connsiteY6" fmla="*/ 864094 h 864094"/>
                <a:gd name="connsiteX7" fmla="*/ 105111 w 683568"/>
                <a:gd name="connsiteY7" fmla="*/ 587591 h 864094"/>
                <a:gd name="connsiteX8" fmla="*/ 59857 w 683568"/>
                <a:gd name="connsiteY8" fmla="*/ 534679 h 864094"/>
                <a:gd name="connsiteX9" fmla="*/ 59306 w 683568"/>
                <a:gd name="connsiteY9" fmla="*/ 534035 h 864094"/>
                <a:gd name="connsiteX10" fmla="*/ 59325 w 683568"/>
                <a:gd name="connsiteY10" fmla="*/ 534035 h 864094"/>
                <a:gd name="connsiteX11" fmla="*/ 0 w 683568"/>
                <a:gd name="connsiteY11" fmla="*/ 341784 h 864094"/>
                <a:gd name="connsiteX12" fmla="*/ 341784 w 683568"/>
                <a:gd name="connsiteY12" fmla="*/ 0 h 864094"/>
                <a:gd name="connsiteX0" fmla="*/ 341784 w 683568"/>
                <a:gd name="connsiteY0" fmla="*/ 0 h 864094"/>
                <a:gd name="connsiteX1" fmla="*/ 683568 w 683568"/>
                <a:gd name="connsiteY1" fmla="*/ 341784 h 864094"/>
                <a:gd name="connsiteX2" fmla="*/ 577183 w 683568"/>
                <a:gd name="connsiteY2" fmla="*/ 588642 h 864094"/>
                <a:gd name="connsiteX3" fmla="*/ 341597 w 683568"/>
                <a:gd name="connsiteY3" fmla="*/ 864094 h 864094"/>
                <a:gd name="connsiteX4" fmla="*/ 105111 w 683568"/>
                <a:gd name="connsiteY4" fmla="*/ 587591 h 864094"/>
                <a:gd name="connsiteX5" fmla="*/ 59857 w 683568"/>
                <a:gd name="connsiteY5" fmla="*/ 534679 h 864094"/>
                <a:gd name="connsiteX6" fmla="*/ 59306 w 683568"/>
                <a:gd name="connsiteY6" fmla="*/ 534035 h 864094"/>
                <a:gd name="connsiteX7" fmla="*/ 59325 w 683568"/>
                <a:gd name="connsiteY7" fmla="*/ 534035 h 864094"/>
                <a:gd name="connsiteX8" fmla="*/ 0 w 683568"/>
                <a:gd name="connsiteY8" fmla="*/ 341784 h 864094"/>
                <a:gd name="connsiteX9" fmla="*/ 341784 w 683568"/>
                <a:gd name="connsiteY9" fmla="*/ 0 h 86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fontAlgn="auto">
                <a:spcBef>
                  <a:spcPts val="0"/>
                </a:spcBef>
                <a:spcAft>
                  <a:spcPts val="0"/>
                </a:spcAft>
                <a:defRPr/>
              </a:pPr>
              <a:endParaRPr lang="zh-CN" altLang="en-US">
                <a:solidFill>
                  <a:schemeClr val="bg1"/>
                </a:solidFill>
              </a:endParaRPr>
            </a:p>
          </p:txBody>
        </p:sp>
        <p:sp>
          <p:nvSpPr>
            <p:cNvPr id="16" name="椭圆 14"/>
            <p:cNvSpPr>
              <a:spLocks/>
            </p:cNvSpPr>
            <p:nvPr/>
          </p:nvSpPr>
          <p:spPr bwMode="auto">
            <a:xfrm>
              <a:off x="3791933" y="1127746"/>
              <a:ext cx="1348022" cy="1724557"/>
            </a:xfrm>
            <a:custGeom>
              <a:avLst/>
              <a:gdLst>
                <a:gd name="T0" fmla="*/ 898229 w 683568"/>
                <a:gd name="T1" fmla="*/ 0 h 864094"/>
                <a:gd name="T2" fmla="*/ 1796457 w 683568"/>
                <a:gd name="T3" fmla="*/ 908925 h 864094"/>
                <a:gd name="T4" fmla="*/ 1516871 w 683568"/>
                <a:gd name="T5" fmla="*/ 1565408 h 864094"/>
                <a:gd name="T6" fmla="*/ 897737 w 683568"/>
                <a:gd name="T7" fmla="*/ 2297933 h 864094"/>
                <a:gd name="T8" fmla="*/ 276238 w 683568"/>
                <a:gd name="T9" fmla="*/ 1562613 h 864094"/>
                <a:gd name="T10" fmla="*/ 157308 w 683568"/>
                <a:gd name="T11" fmla="*/ 1421901 h 864094"/>
                <a:gd name="T12" fmla="*/ 155860 w 683568"/>
                <a:gd name="T13" fmla="*/ 1420189 h 864094"/>
                <a:gd name="T14" fmla="*/ 155910 w 683568"/>
                <a:gd name="T15" fmla="*/ 1420189 h 864094"/>
                <a:gd name="T16" fmla="*/ 0 w 683568"/>
                <a:gd name="T17" fmla="*/ 908925 h 864094"/>
                <a:gd name="T18" fmla="*/ 898229 w 683568"/>
                <a:gd name="T19" fmla="*/ 0 h 8640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FF9201"/>
            </a:solidFill>
            <a:ln>
              <a:noFill/>
            </a:ln>
          </p:spPr>
          <p:txBody>
            <a:bodyPr lIns="68589" tIns="34295" rIns="68589" bIns="34295"/>
            <a:lstStyle/>
            <a:p>
              <a:endParaRPr lang="zh-CN" altLang="en-US">
                <a:solidFill>
                  <a:schemeClr val="bg1"/>
                </a:solidFill>
              </a:endParaRPr>
            </a:p>
          </p:txBody>
        </p:sp>
        <p:sp>
          <p:nvSpPr>
            <p:cNvPr id="17" name="文本框 28"/>
            <p:cNvSpPr txBox="1">
              <a:spLocks noChangeArrowheads="1"/>
            </p:cNvSpPr>
            <p:nvPr/>
          </p:nvSpPr>
          <p:spPr bwMode="auto">
            <a:xfrm>
              <a:off x="4007388" y="1373099"/>
              <a:ext cx="1033200" cy="105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zh-CN" altLang="en-US" sz="1600" dirty="0">
                  <a:solidFill>
                    <a:schemeClr val="bg1"/>
                  </a:solidFill>
                </a:rPr>
                <a:t>党员人数少、党员流动性强的党组</a:t>
              </a:r>
              <a:endParaRPr lang="en-US" altLang="zh-CN" sz="1600" dirty="0">
                <a:solidFill>
                  <a:schemeClr val="bg1"/>
                </a:solidFill>
              </a:endParaRPr>
            </a:p>
          </p:txBody>
        </p:sp>
      </p:grpSp>
      <p:grpSp>
        <p:nvGrpSpPr>
          <p:cNvPr id="18" name="组合 17"/>
          <p:cNvGrpSpPr/>
          <p:nvPr/>
        </p:nvGrpSpPr>
        <p:grpSpPr>
          <a:xfrm>
            <a:off x="6397627" y="2314767"/>
            <a:ext cx="1451678" cy="1857160"/>
            <a:chOff x="5973819" y="1079904"/>
            <a:chExt cx="1451678" cy="1857160"/>
          </a:xfrm>
        </p:grpSpPr>
        <p:sp>
          <p:nvSpPr>
            <p:cNvPr id="19" name="椭圆 14"/>
            <p:cNvSpPr/>
            <p:nvPr/>
          </p:nvSpPr>
          <p:spPr bwMode="auto">
            <a:xfrm>
              <a:off x="5973819" y="1079904"/>
              <a:ext cx="1451678" cy="1857160"/>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 fmla="*/ 341785 w 683568"/>
                <a:gd name="connsiteY0" fmla="*/ 523601 h 864094"/>
                <a:gd name="connsiteX1" fmla="*/ 117720 w 683568"/>
                <a:gd name="connsiteY1" fmla="*/ 299536 h 864094"/>
                <a:gd name="connsiteX2" fmla="*/ 341785 w 683568"/>
                <a:gd name="connsiteY2" fmla="*/ 523601 h 864094"/>
                <a:gd name="connsiteX3" fmla="*/ 341784 w 683568"/>
                <a:gd name="connsiteY3" fmla="*/ 0 h 864094"/>
                <a:gd name="connsiteX4" fmla="*/ 683568 w 683568"/>
                <a:gd name="connsiteY4" fmla="*/ 341784 h 864094"/>
                <a:gd name="connsiteX5" fmla="*/ 577183 w 683568"/>
                <a:gd name="connsiteY5" fmla="*/ 588642 h 864094"/>
                <a:gd name="connsiteX6" fmla="*/ 341597 w 683568"/>
                <a:gd name="connsiteY6" fmla="*/ 864094 h 864094"/>
                <a:gd name="connsiteX7" fmla="*/ 105111 w 683568"/>
                <a:gd name="connsiteY7" fmla="*/ 587591 h 864094"/>
                <a:gd name="connsiteX8" fmla="*/ 59857 w 683568"/>
                <a:gd name="connsiteY8" fmla="*/ 534679 h 864094"/>
                <a:gd name="connsiteX9" fmla="*/ 59306 w 683568"/>
                <a:gd name="connsiteY9" fmla="*/ 534035 h 864094"/>
                <a:gd name="connsiteX10" fmla="*/ 59325 w 683568"/>
                <a:gd name="connsiteY10" fmla="*/ 534035 h 864094"/>
                <a:gd name="connsiteX11" fmla="*/ 0 w 683568"/>
                <a:gd name="connsiteY11" fmla="*/ 341784 h 864094"/>
                <a:gd name="connsiteX12" fmla="*/ 341784 w 683568"/>
                <a:gd name="connsiteY12" fmla="*/ 0 h 864094"/>
                <a:gd name="connsiteX0" fmla="*/ 341784 w 683568"/>
                <a:gd name="connsiteY0" fmla="*/ 0 h 864094"/>
                <a:gd name="connsiteX1" fmla="*/ 683568 w 683568"/>
                <a:gd name="connsiteY1" fmla="*/ 341784 h 864094"/>
                <a:gd name="connsiteX2" fmla="*/ 577183 w 683568"/>
                <a:gd name="connsiteY2" fmla="*/ 588642 h 864094"/>
                <a:gd name="connsiteX3" fmla="*/ 341597 w 683568"/>
                <a:gd name="connsiteY3" fmla="*/ 864094 h 864094"/>
                <a:gd name="connsiteX4" fmla="*/ 105111 w 683568"/>
                <a:gd name="connsiteY4" fmla="*/ 587591 h 864094"/>
                <a:gd name="connsiteX5" fmla="*/ 59857 w 683568"/>
                <a:gd name="connsiteY5" fmla="*/ 534679 h 864094"/>
                <a:gd name="connsiteX6" fmla="*/ 59306 w 683568"/>
                <a:gd name="connsiteY6" fmla="*/ 534035 h 864094"/>
                <a:gd name="connsiteX7" fmla="*/ 59325 w 683568"/>
                <a:gd name="connsiteY7" fmla="*/ 534035 h 864094"/>
                <a:gd name="connsiteX8" fmla="*/ 0 w 683568"/>
                <a:gd name="connsiteY8" fmla="*/ 341784 h 864094"/>
                <a:gd name="connsiteX9" fmla="*/ 341784 w 683568"/>
                <a:gd name="connsiteY9" fmla="*/ 0 h 86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fontAlgn="auto">
                <a:spcBef>
                  <a:spcPts val="0"/>
                </a:spcBef>
                <a:spcAft>
                  <a:spcPts val="0"/>
                </a:spcAft>
                <a:defRPr/>
              </a:pPr>
              <a:endParaRPr lang="zh-CN" altLang="en-US">
                <a:solidFill>
                  <a:schemeClr val="bg1"/>
                </a:solidFill>
              </a:endParaRPr>
            </a:p>
          </p:txBody>
        </p:sp>
        <p:sp>
          <p:nvSpPr>
            <p:cNvPr id="20" name="椭圆 14"/>
            <p:cNvSpPr>
              <a:spLocks/>
            </p:cNvSpPr>
            <p:nvPr/>
          </p:nvSpPr>
          <p:spPr bwMode="auto">
            <a:xfrm>
              <a:off x="6025933" y="1127746"/>
              <a:ext cx="1348022" cy="1724557"/>
            </a:xfrm>
            <a:custGeom>
              <a:avLst/>
              <a:gdLst>
                <a:gd name="T0" fmla="*/ 898229 w 683568"/>
                <a:gd name="T1" fmla="*/ 0 h 864094"/>
                <a:gd name="T2" fmla="*/ 1796457 w 683568"/>
                <a:gd name="T3" fmla="*/ 908925 h 864094"/>
                <a:gd name="T4" fmla="*/ 1516871 w 683568"/>
                <a:gd name="T5" fmla="*/ 1565408 h 864094"/>
                <a:gd name="T6" fmla="*/ 897737 w 683568"/>
                <a:gd name="T7" fmla="*/ 2297933 h 864094"/>
                <a:gd name="T8" fmla="*/ 276238 w 683568"/>
                <a:gd name="T9" fmla="*/ 1562613 h 864094"/>
                <a:gd name="T10" fmla="*/ 157308 w 683568"/>
                <a:gd name="T11" fmla="*/ 1421901 h 864094"/>
                <a:gd name="T12" fmla="*/ 155860 w 683568"/>
                <a:gd name="T13" fmla="*/ 1420189 h 864094"/>
                <a:gd name="T14" fmla="*/ 155910 w 683568"/>
                <a:gd name="T15" fmla="*/ 1420189 h 864094"/>
                <a:gd name="T16" fmla="*/ 0 w 683568"/>
                <a:gd name="T17" fmla="*/ 908925 h 864094"/>
                <a:gd name="T18" fmla="*/ 898229 w 683568"/>
                <a:gd name="T19" fmla="*/ 0 h 8640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FF0000"/>
            </a:solidFill>
            <a:ln>
              <a:noFill/>
            </a:ln>
          </p:spPr>
          <p:txBody>
            <a:bodyPr lIns="68589" tIns="34295" rIns="68589" bIns="34295"/>
            <a:lstStyle/>
            <a:p>
              <a:endParaRPr lang="zh-CN" altLang="en-US">
                <a:solidFill>
                  <a:schemeClr val="bg1"/>
                </a:solidFill>
              </a:endParaRPr>
            </a:p>
          </p:txBody>
        </p:sp>
        <p:sp>
          <p:nvSpPr>
            <p:cNvPr id="21" name="文本框 29"/>
            <p:cNvSpPr txBox="1">
              <a:spLocks noChangeArrowheads="1"/>
            </p:cNvSpPr>
            <p:nvPr/>
          </p:nvSpPr>
          <p:spPr bwMode="auto">
            <a:xfrm>
              <a:off x="6206814" y="1325066"/>
              <a:ext cx="973372" cy="105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zh-CN" altLang="en-US" sz="1600" dirty="0" smtClean="0">
                  <a:solidFill>
                    <a:schemeClr val="bg1"/>
                  </a:solidFill>
                </a:rPr>
                <a:t>流动党</a:t>
              </a:r>
              <a:endParaRPr lang="en-US" altLang="zh-CN" sz="1600" dirty="0" smtClean="0">
                <a:solidFill>
                  <a:schemeClr val="bg1"/>
                </a:solidFill>
              </a:endParaRPr>
            </a:p>
            <a:p>
              <a:pPr algn="ctr"/>
              <a:r>
                <a:rPr lang="zh-CN" altLang="en-US" sz="1600" dirty="0" smtClean="0">
                  <a:solidFill>
                    <a:schemeClr val="bg1"/>
                  </a:solidFill>
                </a:rPr>
                <a:t>员</a:t>
              </a:r>
              <a:r>
                <a:rPr lang="zh-CN" altLang="en-US" sz="1600" dirty="0">
                  <a:solidFill>
                    <a:schemeClr val="bg1"/>
                  </a:solidFill>
                </a:rPr>
                <a:t>，流入地、流出地</a:t>
              </a:r>
              <a:r>
                <a:rPr lang="zh-CN" altLang="en-US" sz="1600" dirty="0" smtClean="0">
                  <a:solidFill>
                    <a:schemeClr val="bg1"/>
                  </a:solidFill>
                </a:rPr>
                <a:t>党组织</a:t>
              </a:r>
              <a:endParaRPr lang="zh-CN" altLang="en-US" sz="1600" dirty="0">
                <a:solidFill>
                  <a:schemeClr val="bg1"/>
                </a:solidFill>
                <a:latin typeface="Arial Black" pitchFamily="34" charset="0"/>
              </a:endParaRPr>
            </a:p>
          </p:txBody>
        </p:sp>
      </p:grpSp>
      <p:grpSp>
        <p:nvGrpSpPr>
          <p:cNvPr id="22" name="组合 21"/>
          <p:cNvGrpSpPr/>
          <p:nvPr/>
        </p:nvGrpSpPr>
        <p:grpSpPr>
          <a:xfrm>
            <a:off x="8628236" y="2314767"/>
            <a:ext cx="1451678" cy="1857160"/>
            <a:chOff x="3740104" y="1079904"/>
            <a:chExt cx="1451678" cy="1857160"/>
          </a:xfrm>
        </p:grpSpPr>
        <p:sp>
          <p:nvSpPr>
            <p:cNvPr id="23" name="椭圆 14"/>
            <p:cNvSpPr/>
            <p:nvPr/>
          </p:nvSpPr>
          <p:spPr bwMode="auto">
            <a:xfrm>
              <a:off x="3740104" y="1079904"/>
              <a:ext cx="1451678" cy="1857160"/>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 fmla="*/ 341785 w 683568"/>
                <a:gd name="connsiteY0" fmla="*/ 523601 h 864094"/>
                <a:gd name="connsiteX1" fmla="*/ 117720 w 683568"/>
                <a:gd name="connsiteY1" fmla="*/ 299536 h 864094"/>
                <a:gd name="connsiteX2" fmla="*/ 341785 w 683568"/>
                <a:gd name="connsiteY2" fmla="*/ 523601 h 864094"/>
                <a:gd name="connsiteX3" fmla="*/ 341784 w 683568"/>
                <a:gd name="connsiteY3" fmla="*/ 0 h 864094"/>
                <a:gd name="connsiteX4" fmla="*/ 683568 w 683568"/>
                <a:gd name="connsiteY4" fmla="*/ 341784 h 864094"/>
                <a:gd name="connsiteX5" fmla="*/ 577183 w 683568"/>
                <a:gd name="connsiteY5" fmla="*/ 588642 h 864094"/>
                <a:gd name="connsiteX6" fmla="*/ 341597 w 683568"/>
                <a:gd name="connsiteY6" fmla="*/ 864094 h 864094"/>
                <a:gd name="connsiteX7" fmla="*/ 105111 w 683568"/>
                <a:gd name="connsiteY7" fmla="*/ 587591 h 864094"/>
                <a:gd name="connsiteX8" fmla="*/ 59857 w 683568"/>
                <a:gd name="connsiteY8" fmla="*/ 534679 h 864094"/>
                <a:gd name="connsiteX9" fmla="*/ 59306 w 683568"/>
                <a:gd name="connsiteY9" fmla="*/ 534035 h 864094"/>
                <a:gd name="connsiteX10" fmla="*/ 59325 w 683568"/>
                <a:gd name="connsiteY10" fmla="*/ 534035 h 864094"/>
                <a:gd name="connsiteX11" fmla="*/ 0 w 683568"/>
                <a:gd name="connsiteY11" fmla="*/ 341784 h 864094"/>
                <a:gd name="connsiteX12" fmla="*/ 341784 w 683568"/>
                <a:gd name="connsiteY12" fmla="*/ 0 h 864094"/>
                <a:gd name="connsiteX0" fmla="*/ 341784 w 683568"/>
                <a:gd name="connsiteY0" fmla="*/ 0 h 864094"/>
                <a:gd name="connsiteX1" fmla="*/ 683568 w 683568"/>
                <a:gd name="connsiteY1" fmla="*/ 341784 h 864094"/>
                <a:gd name="connsiteX2" fmla="*/ 577183 w 683568"/>
                <a:gd name="connsiteY2" fmla="*/ 588642 h 864094"/>
                <a:gd name="connsiteX3" fmla="*/ 341597 w 683568"/>
                <a:gd name="connsiteY3" fmla="*/ 864094 h 864094"/>
                <a:gd name="connsiteX4" fmla="*/ 105111 w 683568"/>
                <a:gd name="connsiteY4" fmla="*/ 587591 h 864094"/>
                <a:gd name="connsiteX5" fmla="*/ 59857 w 683568"/>
                <a:gd name="connsiteY5" fmla="*/ 534679 h 864094"/>
                <a:gd name="connsiteX6" fmla="*/ 59306 w 683568"/>
                <a:gd name="connsiteY6" fmla="*/ 534035 h 864094"/>
                <a:gd name="connsiteX7" fmla="*/ 59325 w 683568"/>
                <a:gd name="connsiteY7" fmla="*/ 534035 h 864094"/>
                <a:gd name="connsiteX8" fmla="*/ 0 w 683568"/>
                <a:gd name="connsiteY8" fmla="*/ 341784 h 864094"/>
                <a:gd name="connsiteX9" fmla="*/ 341784 w 683568"/>
                <a:gd name="connsiteY9" fmla="*/ 0 h 86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fontAlgn="auto">
                <a:spcBef>
                  <a:spcPts val="0"/>
                </a:spcBef>
                <a:spcAft>
                  <a:spcPts val="0"/>
                </a:spcAft>
                <a:defRPr/>
              </a:pPr>
              <a:endParaRPr lang="zh-CN" altLang="en-US">
                <a:solidFill>
                  <a:schemeClr val="bg1"/>
                </a:solidFill>
              </a:endParaRPr>
            </a:p>
          </p:txBody>
        </p:sp>
        <p:sp>
          <p:nvSpPr>
            <p:cNvPr id="24" name="椭圆 14"/>
            <p:cNvSpPr>
              <a:spLocks/>
            </p:cNvSpPr>
            <p:nvPr/>
          </p:nvSpPr>
          <p:spPr bwMode="auto">
            <a:xfrm>
              <a:off x="3791933" y="1127746"/>
              <a:ext cx="1348022" cy="1724557"/>
            </a:xfrm>
            <a:custGeom>
              <a:avLst/>
              <a:gdLst>
                <a:gd name="T0" fmla="*/ 898229 w 683568"/>
                <a:gd name="T1" fmla="*/ 0 h 864094"/>
                <a:gd name="T2" fmla="*/ 1796457 w 683568"/>
                <a:gd name="T3" fmla="*/ 908925 h 864094"/>
                <a:gd name="T4" fmla="*/ 1516871 w 683568"/>
                <a:gd name="T5" fmla="*/ 1565408 h 864094"/>
                <a:gd name="T6" fmla="*/ 897737 w 683568"/>
                <a:gd name="T7" fmla="*/ 2297933 h 864094"/>
                <a:gd name="T8" fmla="*/ 276238 w 683568"/>
                <a:gd name="T9" fmla="*/ 1562613 h 864094"/>
                <a:gd name="T10" fmla="*/ 157308 w 683568"/>
                <a:gd name="T11" fmla="*/ 1421901 h 864094"/>
                <a:gd name="T12" fmla="*/ 155860 w 683568"/>
                <a:gd name="T13" fmla="*/ 1420189 h 864094"/>
                <a:gd name="T14" fmla="*/ 155910 w 683568"/>
                <a:gd name="T15" fmla="*/ 1420189 h 864094"/>
                <a:gd name="T16" fmla="*/ 0 w 683568"/>
                <a:gd name="T17" fmla="*/ 908925 h 864094"/>
                <a:gd name="T18" fmla="*/ 898229 w 683568"/>
                <a:gd name="T19" fmla="*/ 0 h 8640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FF9201"/>
            </a:solidFill>
            <a:ln>
              <a:noFill/>
            </a:ln>
          </p:spPr>
          <p:txBody>
            <a:bodyPr lIns="68589" tIns="34295" rIns="68589" bIns="34295"/>
            <a:lstStyle/>
            <a:p>
              <a:endParaRPr lang="zh-CN" altLang="en-US">
                <a:solidFill>
                  <a:schemeClr val="bg1"/>
                </a:solidFill>
              </a:endParaRPr>
            </a:p>
          </p:txBody>
        </p:sp>
        <p:sp>
          <p:nvSpPr>
            <p:cNvPr id="25" name="文本框 28"/>
            <p:cNvSpPr txBox="1">
              <a:spLocks noChangeArrowheads="1"/>
            </p:cNvSpPr>
            <p:nvPr/>
          </p:nvSpPr>
          <p:spPr bwMode="auto">
            <a:xfrm>
              <a:off x="4007099" y="1299091"/>
              <a:ext cx="1085027" cy="105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zh-CN" altLang="en-US" sz="1600" dirty="0">
                  <a:solidFill>
                    <a:schemeClr val="bg1"/>
                  </a:solidFill>
                </a:rPr>
                <a:t>离退休干部职工党员及年老体弱党员</a:t>
              </a:r>
              <a:endParaRPr lang="zh-CN" altLang="en-US" sz="1600" dirty="0">
                <a:solidFill>
                  <a:schemeClr val="bg1"/>
                </a:solidFill>
                <a:latin typeface="+mn-ea"/>
                <a:ea typeface="+mn-ea"/>
              </a:endParaRPr>
            </a:p>
          </p:txBody>
        </p:sp>
      </p:grpSp>
      <p:sp>
        <p:nvSpPr>
          <p:cNvPr id="26" name="矩形 25"/>
          <p:cNvSpPr/>
          <p:nvPr/>
        </p:nvSpPr>
        <p:spPr>
          <a:xfrm>
            <a:off x="1968457" y="4478170"/>
            <a:ext cx="1478967" cy="738664"/>
          </a:xfrm>
          <a:prstGeom prst="rect">
            <a:avLst/>
          </a:prstGeom>
        </p:spPr>
        <p:txBody>
          <a:bodyPr wrap="square">
            <a:spAutoFit/>
          </a:bodyPr>
          <a:lstStyle/>
          <a:p>
            <a:r>
              <a:rPr lang="zh-CN" altLang="en-US" dirty="0">
                <a:latin typeface="微软雅黑" pitchFamily="34" charset="-122"/>
                <a:ea typeface="微软雅黑" pitchFamily="34" charset="-122"/>
              </a:rPr>
              <a:t>可因企制宜、因岗制宜，灵活</a:t>
            </a:r>
            <a:r>
              <a:rPr lang="zh-CN" altLang="en-US" dirty="0" smtClean="0">
                <a:latin typeface="微软雅黑" pitchFamily="34" charset="-122"/>
                <a:ea typeface="微软雅黑" pitchFamily="34" charset="-122"/>
              </a:rPr>
              <a:t>安排</a:t>
            </a:r>
            <a:r>
              <a:rPr lang="zh-CN" altLang="en-US" dirty="0">
                <a:latin typeface="微软雅黑" pitchFamily="34" charset="-122"/>
                <a:ea typeface="微软雅黑" pitchFamily="34" charset="-122"/>
              </a:rPr>
              <a:t>。</a:t>
            </a:r>
            <a:endParaRPr lang="en-US" altLang="zh-CN" dirty="0">
              <a:latin typeface="微软雅黑" pitchFamily="34" charset="-122"/>
              <a:ea typeface="微软雅黑" pitchFamily="34" charset="-122"/>
            </a:endParaRPr>
          </a:p>
        </p:txBody>
      </p:sp>
      <p:sp>
        <p:nvSpPr>
          <p:cNvPr id="27" name="矩形 26"/>
          <p:cNvSpPr/>
          <p:nvPr/>
        </p:nvSpPr>
        <p:spPr>
          <a:xfrm>
            <a:off x="3931586" y="4460747"/>
            <a:ext cx="1728192" cy="1169551"/>
          </a:xfrm>
          <a:prstGeom prst="rect">
            <a:avLst/>
          </a:prstGeom>
        </p:spPr>
        <p:txBody>
          <a:bodyPr wrap="square">
            <a:spAutoFit/>
          </a:bodyPr>
          <a:lstStyle/>
          <a:p>
            <a:r>
              <a:rPr lang="zh-CN" altLang="en-US" dirty="0">
                <a:latin typeface="微软雅黑" pitchFamily="34" charset="-122"/>
                <a:ea typeface="微软雅黑" pitchFamily="34" charset="-122"/>
              </a:rPr>
              <a:t>可依托区域化党员服务中心，利用开放式组织生活等方式，组织党员参加学习教育。</a:t>
            </a:r>
            <a:endParaRPr lang="en-US" altLang="zh-CN" dirty="0">
              <a:latin typeface="微软雅黑" pitchFamily="34" charset="-122"/>
              <a:ea typeface="微软雅黑" pitchFamily="34" charset="-122"/>
            </a:endParaRPr>
          </a:p>
        </p:txBody>
      </p:sp>
      <p:sp>
        <p:nvSpPr>
          <p:cNvPr id="28" name="矩形 27"/>
          <p:cNvSpPr/>
          <p:nvPr/>
        </p:nvSpPr>
        <p:spPr>
          <a:xfrm>
            <a:off x="6235842" y="4406162"/>
            <a:ext cx="1922992" cy="954107"/>
          </a:xfrm>
          <a:prstGeom prst="rect">
            <a:avLst/>
          </a:prstGeom>
        </p:spPr>
        <p:txBody>
          <a:bodyPr wrap="square">
            <a:spAutoFit/>
          </a:bodyPr>
          <a:lstStyle/>
          <a:p>
            <a:r>
              <a:rPr lang="zh-CN" altLang="en-US" dirty="0">
                <a:latin typeface="微软雅黑" pitchFamily="34" charset="-122"/>
                <a:ea typeface="微软雅黑" pitchFamily="34" charset="-122"/>
              </a:rPr>
              <a:t>按照流入地为主的原则，把流动党员编入一个支部，就近就便参加学习教育。</a:t>
            </a:r>
            <a:endParaRPr lang="en-US" altLang="zh-CN" dirty="0">
              <a:latin typeface="微软雅黑" pitchFamily="34" charset="-122"/>
              <a:ea typeface="微软雅黑" pitchFamily="34" charset="-122"/>
            </a:endParaRPr>
          </a:p>
        </p:txBody>
      </p:sp>
      <p:sp>
        <p:nvSpPr>
          <p:cNvPr id="29" name="矩形 28"/>
          <p:cNvSpPr/>
          <p:nvPr/>
        </p:nvSpPr>
        <p:spPr>
          <a:xfrm>
            <a:off x="8365010" y="4423873"/>
            <a:ext cx="1975288" cy="954107"/>
          </a:xfrm>
          <a:prstGeom prst="rect">
            <a:avLst/>
          </a:prstGeom>
        </p:spPr>
        <p:txBody>
          <a:bodyPr wrap="square">
            <a:spAutoFit/>
          </a:bodyPr>
          <a:lstStyle/>
          <a:p>
            <a:r>
              <a:rPr lang="zh-CN" altLang="en-US" dirty="0" smtClean="0">
                <a:latin typeface="微软雅黑" pitchFamily="34" charset="-122"/>
                <a:ea typeface="微软雅黑" pitchFamily="34" charset="-122"/>
              </a:rPr>
              <a:t>既要</a:t>
            </a:r>
            <a:r>
              <a:rPr lang="zh-CN" altLang="en-US" dirty="0">
                <a:latin typeface="微软雅黑" pitchFamily="34" charset="-122"/>
                <a:ea typeface="微软雅黑" pitchFamily="34" charset="-122"/>
              </a:rPr>
              <a:t>体现从严要求，又要考虑实际情况，以适当方式组织他们参加学习教育。</a:t>
            </a:r>
          </a:p>
        </p:txBody>
      </p:sp>
    </p:spTree>
    <p:extLst>
      <p:ext uri="{BB962C8B-B14F-4D97-AF65-F5344CB8AC3E}">
        <p14:creationId xmlns:p14="http://schemas.microsoft.com/office/powerpoint/2010/main" val="531776217"/>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 presetClass="entr" presetSubtype="1" fill="hold" nodeType="afterEffect" p14:presetBounceEnd="52000">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14:bounceEnd="52000">
                                          <p:cBhvr additive="base">
                                            <p:cTn id="19" dur="50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52000">
                                      <p:stCondLst>
                                        <p:cond delay="300"/>
                                      </p:stCondLst>
                                      <p:childTnLst>
                                        <p:set>
                                          <p:cBhvr>
                                            <p:cTn id="22" dur="1" fill="hold">
                                              <p:stCondLst>
                                                <p:cond delay="0"/>
                                              </p:stCondLst>
                                            </p:cTn>
                                            <p:tgtEl>
                                              <p:spTgt spid="14"/>
                                            </p:tgtEl>
                                            <p:attrNameLst>
                                              <p:attrName>style.visibility</p:attrName>
                                            </p:attrNameLst>
                                          </p:cBhvr>
                                          <p:to>
                                            <p:strVal val="visible"/>
                                          </p:to>
                                        </p:set>
                                        <p:anim calcmode="lin" valueType="num" p14:bounceEnd="52000">
                                          <p:cBhvr additive="base">
                                            <p:cTn id="23" dur="500" fill="hold"/>
                                            <p:tgtEl>
                                              <p:spTgt spid="14"/>
                                            </p:tgtEl>
                                            <p:attrNameLst>
                                              <p:attrName>ppt_x</p:attrName>
                                            </p:attrNameLst>
                                          </p:cBhvr>
                                          <p:tavLst>
                                            <p:tav tm="0">
                                              <p:val>
                                                <p:strVal val="#ppt_x"/>
                                              </p:val>
                                            </p:tav>
                                            <p:tav tm="100000">
                                              <p:val>
                                                <p:strVal val="#ppt_x"/>
                                              </p:val>
                                            </p:tav>
                                          </p:tavLst>
                                        </p:anim>
                                        <p:anim calcmode="lin" valueType="num" p14:bounceEnd="52000">
                                          <p:cBhvr additive="base">
                                            <p:cTn id="24" dur="500" fill="hold"/>
                                            <p:tgtEl>
                                              <p:spTgt spid="14"/>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14:presetBounceEnd="52000">
                                      <p:stCondLst>
                                        <p:cond delay="600"/>
                                      </p:stCondLst>
                                      <p:childTnLst>
                                        <p:set>
                                          <p:cBhvr>
                                            <p:cTn id="26" dur="1" fill="hold">
                                              <p:stCondLst>
                                                <p:cond delay="0"/>
                                              </p:stCondLst>
                                            </p:cTn>
                                            <p:tgtEl>
                                              <p:spTgt spid="18"/>
                                            </p:tgtEl>
                                            <p:attrNameLst>
                                              <p:attrName>style.visibility</p:attrName>
                                            </p:attrNameLst>
                                          </p:cBhvr>
                                          <p:to>
                                            <p:strVal val="visible"/>
                                          </p:to>
                                        </p:set>
                                        <p:anim calcmode="lin" valueType="num" p14:bounceEnd="52000">
                                          <p:cBhvr additive="base">
                                            <p:cTn id="27" dur="500" fill="hold"/>
                                            <p:tgtEl>
                                              <p:spTgt spid="18"/>
                                            </p:tgtEl>
                                            <p:attrNameLst>
                                              <p:attrName>ppt_x</p:attrName>
                                            </p:attrNameLst>
                                          </p:cBhvr>
                                          <p:tavLst>
                                            <p:tav tm="0">
                                              <p:val>
                                                <p:strVal val="#ppt_x"/>
                                              </p:val>
                                            </p:tav>
                                            <p:tav tm="100000">
                                              <p:val>
                                                <p:strVal val="#ppt_x"/>
                                              </p:val>
                                            </p:tav>
                                          </p:tavLst>
                                        </p:anim>
                                        <p:anim calcmode="lin" valueType="num" p14:bounceEnd="52000">
                                          <p:cBhvr additive="base">
                                            <p:cTn id="28" dur="5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14:presetBounceEnd="52000">
                                      <p:stCondLst>
                                        <p:cond delay="900"/>
                                      </p:stCondLst>
                                      <p:childTnLst>
                                        <p:set>
                                          <p:cBhvr>
                                            <p:cTn id="30" dur="1" fill="hold">
                                              <p:stCondLst>
                                                <p:cond delay="0"/>
                                              </p:stCondLst>
                                            </p:cTn>
                                            <p:tgtEl>
                                              <p:spTgt spid="22"/>
                                            </p:tgtEl>
                                            <p:attrNameLst>
                                              <p:attrName>style.visibility</p:attrName>
                                            </p:attrNameLst>
                                          </p:cBhvr>
                                          <p:to>
                                            <p:strVal val="visible"/>
                                          </p:to>
                                        </p:set>
                                        <p:anim calcmode="lin" valueType="num" p14:bounceEnd="52000">
                                          <p:cBhvr additive="base">
                                            <p:cTn id="31" dur="500" fill="hold"/>
                                            <p:tgtEl>
                                              <p:spTgt spid="22"/>
                                            </p:tgtEl>
                                            <p:attrNameLst>
                                              <p:attrName>ppt_x</p:attrName>
                                            </p:attrNameLst>
                                          </p:cBhvr>
                                          <p:tavLst>
                                            <p:tav tm="0">
                                              <p:val>
                                                <p:strVal val="#ppt_x"/>
                                              </p:val>
                                            </p:tav>
                                            <p:tav tm="100000">
                                              <p:val>
                                                <p:strVal val="#ppt_x"/>
                                              </p:val>
                                            </p:tav>
                                          </p:tavLst>
                                        </p:anim>
                                        <p:anim calcmode="lin" valueType="num" p14:bounceEnd="52000">
                                          <p:cBhvr additive="base">
                                            <p:cTn id="32" dur="5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2900"/>
                                </p:stCondLst>
                                <p:childTnLst>
                                  <p:par>
                                    <p:cTn id="34" presetID="2" presetClass="entr" presetSubtype="4"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5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50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ppt_x"/>
                                              </p:val>
                                            </p:tav>
                                            <p:tav tm="100000">
                                              <p:val>
                                                <p:strVal val="#ppt_x"/>
                                              </p:val>
                                            </p:tav>
                                          </p:tavLst>
                                        </p:anim>
                                        <p:anim calcmode="lin" valueType="num">
                                          <p:cBhvr additive="base">
                                            <p:cTn id="45" dur="500" fill="hold"/>
                                            <p:tgtEl>
                                              <p:spTgt spid="2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75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500" fill="hold"/>
                                            <p:tgtEl>
                                              <p:spTgt spid="29"/>
                                            </p:tgtEl>
                                            <p:attrNameLst>
                                              <p:attrName>ppt_x</p:attrName>
                                            </p:attrNameLst>
                                          </p:cBhvr>
                                          <p:tavLst>
                                            <p:tav tm="0">
                                              <p:val>
                                                <p:strVal val="#ppt_x"/>
                                              </p:val>
                                            </p:tav>
                                            <p:tav tm="100000">
                                              <p:val>
                                                <p:strVal val="#ppt_x"/>
                                              </p:val>
                                            </p:tav>
                                          </p:tavLst>
                                        </p:anim>
                                        <p:anim calcmode="lin" valueType="num">
                                          <p:cBhvr additive="base">
                                            <p:cTn id="49" dur="500" fill="hold"/>
                                            <p:tgtEl>
                                              <p:spTgt spid="29"/>
                                            </p:tgtEl>
                                            <p:attrNameLst>
                                              <p:attrName>ppt_y</p:attrName>
                                            </p:attrNameLst>
                                          </p:cBhvr>
                                          <p:tavLst>
                                            <p:tav tm="0">
                                              <p:val>
                                                <p:strVal val="1+#ppt_h/2"/>
                                              </p:val>
                                            </p:tav>
                                            <p:tav tm="100000">
                                              <p:val>
                                                <p:strVal val="#ppt_y"/>
                                              </p:val>
                                            </p:tav>
                                          </p:tavLst>
                                        </p:anim>
                                      </p:childTnLst>
                                    </p:cTn>
                                  </p:par>
                                  <p:par>
                                    <p:cTn id="50" presetID="10" presetClass="entr" presetSubtype="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6" grpId="0"/>
          <p:bldP spid="27" grpId="0"/>
          <p:bldP spid="28"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3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6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9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2900"/>
                                </p:stCondLst>
                                <p:childTnLst>
                                  <p:par>
                                    <p:cTn id="34" presetID="2" presetClass="entr" presetSubtype="4"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5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50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ppt_x"/>
                                              </p:val>
                                            </p:tav>
                                            <p:tav tm="100000">
                                              <p:val>
                                                <p:strVal val="#ppt_x"/>
                                              </p:val>
                                            </p:tav>
                                          </p:tavLst>
                                        </p:anim>
                                        <p:anim calcmode="lin" valueType="num">
                                          <p:cBhvr additive="base">
                                            <p:cTn id="45" dur="500" fill="hold"/>
                                            <p:tgtEl>
                                              <p:spTgt spid="2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75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500" fill="hold"/>
                                            <p:tgtEl>
                                              <p:spTgt spid="29"/>
                                            </p:tgtEl>
                                            <p:attrNameLst>
                                              <p:attrName>ppt_x</p:attrName>
                                            </p:attrNameLst>
                                          </p:cBhvr>
                                          <p:tavLst>
                                            <p:tav tm="0">
                                              <p:val>
                                                <p:strVal val="#ppt_x"/>
                                              </p:val>
                                            </p:tav>
                                            <p:tav tm="100000">
                                              <p:val>
                                                <p:strVal val="#ppt_x"/>
                                              </p:val>
                                            </p:tav>
                                          </p:tavLst>
                                        </p:anim>
                                        <p:anim calcmode="lin" valueType="num">
                                          <p:cBhvr additive="base">
                                            <p:cTn id="49" dur="500" fill="hold"/>
                                            <p:tgtEl>
                                              <p:spTgt spid="29"/>
                                            </p:tgtEl>
                                            <p:attrNameLst>
                                              <p:attrName>ppt_y</p:attrName>
                                            </p:attrNameLst>
                                          </p:cBhvr>
                                          <p:tavLst>
                                            <p:tav tm="0">
                                              <p:val>
                                                <p:strVal val="1+#ppt_h/2"/>
                                              </p:val>
                                            </p:tav>
                                            <p:tav tm="100000">
                                              <p:val>
                                                <p:strVal val="#ppt_y"/>
                                              </p:val>
                                            </p:tav>
                                          </p:tavLst>
                                        </p:anim>
                                      </p:childTnLst>
                                    </p:cTn>
                                  </p:par>
                                  <p:par>
                                    <p:cTn id="50" presetID="10" presetClass="entr" presetSubtype="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6" grpId="0"/>
          <p:bldP spid="27" grpId="0"/>
          <p:bldP spid="28" grpId="0"/>
          <p:bldP spid="2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1551"/>
            <a:ext cx="12343068" cy="6770159"/>
          </a:xfrm>
          <a:prstGeom prst="rect">
            <a:avLst/>
          </a:prstGeom>
        </p:spPr>
      </p:pic>
      <p:pic>
        <p:nvPicPr>
          <p:cNvPr id="3" name="图片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61163" y="2454169"/>
            <a:ext cx="3124183" cy="1804018"/>
          </a:xfrm>
          <a:prstGeom prst="rect">
            <a:avLst/>
          </a:prstGeom>
        </p:spPr>
      </p:pic>
      <p:sp>
        <p:nvSpPr>
          <p:cNvPr id="42"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矩形 1"/>
          <p:cNvSpPr/>
          <p:nvPr/>
        </p:nvSpPr>
        <p:spPr>
          <a:xfrm>
            <a:off x="-1" y="2204864"/>
            <a:ext cx="1717289" cy="2098281"/>
          </a:xfrm>
          <a:custGeom>
            <a:avLst/>
            <a:gdLst>
              <a:gd name="connsiteX0" fmla="*/ 0 w 1705100"/>
              <a:gd name="connsiteY0" fmla="*/ 0 h 2088232"/>
              <a:gd name="connsiteX1" fmla="*/ 1705100 w 1705100"/>
              <a:gd name="connsiteY1" fmla="*/ 0 h 2088232"/>
              <a:gd name="connsiteX2" fmla="*/ 1705100 w 1705100"/>
              <a:gd name="connsiteY2" fmla="*/ 2088232 h 2088232"/>
              <a:gd name="connsiteX3" fmla="*/ 0 w 1705100"/>
              <a:gd name="connsiteY3" fmla="*/ 2088232 h 2088232"/>
              <a:gd name="connsiteX4" fmla="*/ 0 w 1705100"/>
              <a:gd name="connsiteY4" fmla="*/ 0 h 2088232"/>
              <a:gd name="connsiteX0" fmla="*/ 0 w 1705100"/>
              <a:gd name="connsiteY0" fmla="*/ 0 h 2088232"/>
              <a:gd name="connsiteX1" fmla="*/ 1705100 w 1705100"/>
              <a:gd name="connsiteY1" fmla="*/ 0 h 2088232"/>
              <a:gd name="connsiteX2" fmla="*/ 922602 w 1705100"/>
              <a:gd name="connsiteY2" fmla="*/ 1013988 h 2088232"/>
              <a:gd name="connsiteX3" fmla="*/ 1705100 w 1705100"/>
              <a:gd name="connsiteY3" fmla="*/ 2088232 h 2088232"/>
              <a:gd name="connsiteX4" fmla="*/ 0 w 1705100"/>
              <a:gd name="connsiteY4" fmla="*/ 2088232 h 2088232"/>
              <a:gd name="connsiteX5" fmla="*/ 0 w 1705100"/>
              <a:gd name="connsiteY5" fmla="*/ 0 h 2088232"/>
              <a:gd name="connsiteX0" fmla="*/ 0 w 1705100"/>
              <a:gd name="connsiteY0" fmla="*/ 0 h 2088232"/>
              <a:gd name="connsiteX1" fmla="*/ 1705100 w 1705100"/>
              <a:gd name="connsiteY1" fmla="*/ 0 h 2088232"/>
              <a:gd name="connsiteX2" fmla="*/ 1090721 w 1705100"/>
              <a:gd name="connsiteY2" fmla="*/ 1075495 h 2088232"/>
              <a:gd name="connsiteX3" fmla="*/ 1705100 w 1705100"/>
              <a:gd name="connsiteY3" fmla="*/ 2088232 h 2088232"/>
              <a:gd name="connsiteX4" fmla="*/ 0 w 1705100"/>
              <a:gd name="connsiteY4" fmla="*/ 2088232 h 2088232"/>
              <a:gd name="connsiteX5" fmla="*/ 0 w 1705100"/>
              <a:gd name="connsiteY5" fmla="*/ 0 h 2088232"/>
              <a:gd name="connsiteX0" fmla="*/ 0 w 1705100"/>
              <a:gd name="connsiteY0" fmla="*/ 0 h 2088232"/>
              <a:gd name="connsiteX1" fmla="*/ 1705100 w 1705100"/>
              <a:gd name="connsiteY1" fmla="*/ 0 h 2088232"/>
              <a:gd name="connsiteX2" fmla="*/ 1090721 w 1705100"/>
              <a:gd name="connsiteY2" fmla="*/ 1075495 h 2088232"/>
              <a:gd name="connsiteX3" fmla="*/ 1705100 w 1705100"/>
              <a:gd name="connsiteY3" fmla="*/ 2088232 h 2088232"/>
              <a:gd name="connsiteX4" fmla="*/ 0 w 1705100"/>
              <a:gd name="connsiteY4" fmla="*/ 2088232 h 2088232"/>
              <a:gd name="connsiteX5" fmla="*/ 0 w 1705100"/>
              <a:gd name="connsiteY5" fmla="*/ 0 h 2088232"/>
              <a:gd name="connsiteX0" fmla="*/ 0 w 1705100"/>
              <a:gd name="connsiteY0" fmla="*/ 0 h 2088232"/>
              <a:gd name="connsiteX1" fmla="*/ 1705100 w 1705100"/>
              <a:gd name="connsiteY1" fmla="*/ 0 h 2088232"/>
              <a:gd name="connsiteX2" fmla="*/ 1090721 w 1705100"/>
              <a:gd name="connsiteY2" fmla="*/ 1075495 h 2088232"/>
              <a:gd name="connsiteX3" fmla="*/ 1705100 w 1705100"/>
              <a:gd name="connsiteY3" fmla="*/ 2088232 h 2088232"/>
              <a:gd name="connsiteX4" fmla="*/ 0 w 1705100"/>
              <a:gd name="connsiteY4" fmla="*/ 2088232 h 2088232"/>
              <a:gd name="connsiteX5" fmla="*/ 0 w 1705100"/>
              <a:gd name="connsiteY5" fmla="*/ 0 h 2088232"/>
              <a:gd name="connsiteX0" fmla="*/ 0 w 1705100"/>
              <a:gd name="connsiteY0" fmla="*/ 0 h 2088232"/>
              <a:gd name="connsiteX1" fmla="*/ 1705100 w 1705100"/>
              <a:gd name="connsiteY1" fmla="*/ 0 h 2088232"/>
              <a:gd name="connsiteX2" fmla="*/ 1090721 w 1705100"/>
              <a:gd name="connsiteY2" fmla="*/ 1075495 h 2088232"/>
              <a:gd name="connsiteX3" fmla="*/ 1705100 w 1705100"/>
              <a:gd name="connsiteY3" fmla="*/ 2088232 h 2088232"/>
              <a:gd name="connsiteX4" fmla="*/ 0 w 1705100"/>
              <a:gd name="connsiteY4" fmla="*/ 2088232 h 2088232"/>
              <a:gd name="connsiteX5" fmla="*/ 0 w 1705100"/>
              <a:gd name="connsiteY5" fmla="*/ 0 h 2088232"/>
              <a:gd name="connsiteX0" fmla="*/ 0 w 1705100"/>
              <a:gd name="connsiteY0" fmla="*/ 0 h 2088232"/>
              <a:gd name="connsiteX1" fmla="*/ 1705100 w 1705100"/>
              <a:gd name="connsiteY1" fmla="*/ 0 h 2088232"/>
              <a:gd name="connsiteX2" fmla="*/ 1090721 w 1705100"/>
              <a:gd name="connsiteY2" fmla="*/ 1075495 h 2088232"/>
              <a:gd name="connsiteX3" fmla="*/ 1705100 w 1705100"/>
              <a:gd name="connsiteY3" fmla="*/ 2088232 h 2088232"/>
              <a:gd name="connsiteX4" fmla="*/ 0 w 1705100"/>
              <a:gd name="connsiteY4" fmla="*/ 2088232 h 2088232"/>
              <a:gd name="connsiteX5" fmla="*/ 0 w 1705100"/>
              <a:gd name="connsiteY5" fmla="*/ 0 h 2088232"/>
              <a:gd name="connsiteX0" fmla="*/ 0 w 1705100"/>
              <a:gd name="connsiteY0" fmla="*/ 0 h 2088232"/>
              <a:gd name="connsiteX1" fmla="*/ 1705100 w 1705100"/>
              <a:gd name="connsiteY1" fmla="*/ 0 h 2088232"/>
              <a:gd name="connsiteX2" fmla="*/ 1090721 w 1705100"/>
              <a:gd name="connsiteY2" fmla="*/ 1075495 h 2088232"/>
              <a:gd name="connsiteX3" fmla="*/ 1705100 w 1705100"/>
              <a:gd name="connsiteY3" fmla="*/ 2088232 h 2088232"/>
              <a:gd name="connsiteX4" fmla="*/ 0 w 1705100"/>
              <a:gd name="connsiteY4" fmla="*/ 2088232 h 2088232"/>
              <a:gd name="connsiteX5" fmla="*/ 0 w 1705100"/>
              <a:gd name="connsiteY5" fmla="*/ 0 h 2088232"/>
              <a:gd name="connsiteX0" fmla="*/ 0 w 1705100"/>
              <a:gd name="connsiteY0" fmla="*/ 0 h 2088232"/>
              <a:gd name="connsiteX1" fmla="*/ 1705100 w 1705100"/>
              <a:gd name="connsiteY1" fmla="*/ 0 h 2088232"/>
              <a:gd name="connsiteX2" fmla="*/ 1090721 w 1705100"/>
              <a:gd name="connsiteY2" fmla="*/ 1075495 h 2088232"/>
              <a:gd name="connsiteX3" fmla="*/ 1705100 w 1705100"/>
              <a:gd name="connsiteY3" fmla="*/ 2088232 h 2088232"/>
              <a:gd name="connsiteX4" fmla="*/ 0 w 1705100"/>
              <a:gd name="connsiteY4" fmla="*/ 2088232 h 2088232"/>
              <a:gd name="connsiteX5" fmla="*/ 0 w 1705100"/>
              <a:gd name="connsiteY5" fmla="*/ 0 h 2088232"/>
              <a:gd name="connsiteX0" fmla="*/ 0 w 1705100"/>
              <a:gd name="connsiteY0" fmla="*/ 0 h 2088232"/>
              <a:gd name="connsiteX1" fmla="*/ 1705100 w 1705100"/>
              <a:gd name="connsiteY1" fmla="*/ 0 h 2088232"/>
              <a:gd name="connsiteX2" fmla="*/ 1090721 w 1705100"/>
              <a:gd name="connsiteY2" fmla="*/ 1075495 h 2088232"/>
              <a:gd name="connsiteX3" fmla="*/ 1705100 w 1705100"/>
              <a:gd name="connsiteY3" fmla="*/ 2088232 h 2088232"/>
              <a:gd name="connsiteX4" fmla="*/ 0 w 1705100"/>
              <a:gd name="connsiteY4" fmla="*/ 2088232 h 2088232"/>
              <a:gd name="connsiteX5" fmla="*/ 0 w 1705100"/>
              <a:gd name="connsiteY5" fmla="*/ 0 h 2088232"/>
              <a:gd name="connsiteX0" fmla="*/ 0 w 1705100"/>
              <a:gd name="connsiteY0" fmla="*/ 0 h 2088232"/>
              <a:gd name="connsiteX1" fmla="*/ 1705100 w 1705100"/>
              <a:gd name="connsiteY1" fmla="*/ 0 h 2088232"/>
              <a:gd name="connsiteX2" fmla="*/ 1705100 w 1705100"/>
              <a:gd name="connsiteY2" fmla="*/ 2088232 h 2088232"/>
              <a:gd name="connsiteX3" fmla="*/ 0 w 1705100"/>
              <a:gd name="connsiteY3" fmla="*/ 2088232 h 2088232"/>
              <a:gd name="connsiteX4" fmla="*/ 0 w 1705100"/>
              <a:gd name="connsiteY4" fmla="*/ 0 h 2088232"/>
              <a:gd name="connsiteX0" fmla="*/ 0 w 1739059"/>
              <a:gd name="connsiteY0" fmla="*/ 0 h 2088232"/>
              <a:gd name="connsiteX1" fmla="*/ 1705100 w 1739059"/>
              <a:gd name="connsiteY1" fmla="*/ 0 h 2088232"/>
              <a:gd name="connsiteX2" fmla="*/ 1705100 w 1739059"/>
              <a:gd name="connsiteY2" fmla="*/ 2088232 h 2088232"/>
              <a:gd name="connsiteX3" fmla="*/ 0 w 1739059"/>
              <a:gd name="connsiteY3" fmla="*/ 2088232 h 2088232"/>
              <a:gd name="connsiteX4" fmla="*/ 0 w 1739059"/>
              <a:gd name="connsiteY4" fmla="*/ 0 h 2088232"/>
              <a:gd name="connsiteX0" fmla="*/ 0 w 1705100"/>
              <a:gd name="connsiteY0" fmla="*/ 0 h 2088232"/>
              <a:gd name="connsiteX1" fmla="*/ 1705100 w 1705100"/>
              <a:gd name="connsiteY1" fmla="*/ 0 h 2088232"/>
              <a:gd name="connsiteX2" fmla="*/ 1705100 w 1705100"/>
              <a:gd name="connsiteY2" fmla="*/ 2088232 h 2088232"/>
              <a:gd name="connsiteX3" fmla="*/ 0 w 1705100"/>
              <a:gd name="connsiteY3" fmla="*/ 2088232 h 2088232"/>
              <a:gd name="connsiteX4" fmla="*/ 0 w 1705100"/>
              <a:gd name="connsiteY4" fmla="*/ 0 h 2088232"/>
              <a:gd name="connsiteX0" fmla="*/ 0 w 1705100"/>
              <a:gd name="connsiteY0" fmla="*/ 0 h 2088232"/>
              <a:gd name="connsiteX1" fmla="*/ 1705100 w 1705100"/>
              <a:gd name="connsiteY1" fmla="*/ 0 h 2088232"/>
              <a:gd name="connsiteX2" fmla="*/ 1705100 w 1705100"/>
              <a:gd name="connsiteY2" fmla="*/ 2088232 h 2088232"/>
              <a:gd name="connsiteX3" fmla="*/ 0 w 1705100"/>
              <a:gd name="connsiteY3" fmla="*/ 2088232 h 2088232"/>
              <a:gd name="connsiteX4" fmla="*/ 0 w 1705100"/>
              <a:gd name="connsiteY4" fmla="*/ 0 h 2088232"/>
              <a:gd name="connsiteX0" fmla="*/ 0 w 1705100"/>
              <a:gd name="connsiteY0" fmla="*/ 0 h 2088232"/>
              <a:gd name="connsiteX1" fmla="*/ 1705100 w 1705100"/>
              <a:gd name="connsiteY1" fmla="*/ 0 h 2088232"/>
              <a:gd name="connsiteX2" fmla="*/ 1705100 w 1705100"/>
              <a:gd name="connsiteY2" fmla="*/ 2088232 h 2088232"/>
              <a:gd name="connsiteX3" fmla="*/ 0 w 1705100"/>
              <a:gd name="connsiteY3" fmla="*/ 2088232 h 2088232"/>
              <a:gd name="connsiteX4" fmla="*/ 0 w 1705100"/>
              <a:gd name="connsiteY4" fmla="*/ 0 h 2088232"/>
              <a:gd name="connsiteX0" fmla="*/ 0 w 1746105"/>
              <a:gd name="connsiteY0" fmla="*/ 0 h 2088232"/>
              <a:gd name="connsiteX1" fmla="*/ 1746105 w 1746105"/>
              <a:gd name="connsiteY1" fmla="*/ 0 h 2088232"/>
              <a:gd name="connsiteX2" fmla="*/ 1705100 w 1746105"/>
              <a:gd name="connsiteY2" fmla="*/ 2088232 h 2088232"/>
              <a:gd name="connsiteX3" fmla="*/ 0 w 1746105"/>
              <a:gd name="connsiteY3" fmla="*/ 2088232 h 2088232"/>
              <a:gd name="connsiteX4" fmla="*/ 0 w 1746105"/>
              <a:gd name="connsiteY4" fmla="*/ 0 h 2088232"/>
              <a:gd name="connsiteX0" fmla="*/ 0 w 1746105"/>
              <a:gd name="connsiteY0" fmla="*/ 0 h 2088232"/>
              <a:gd name="connsiteX1" fmla="*/ 1746105 w 1746105"/>
              <a:gd name="connsiteY1" fmla="*/ 0 h 2088232"/>
              <a:gd name="connsiteX2" fmla="*/ 1705100 w 1746105"/>
              <a:gd name="connsiteY2" fmla="*/ 2088232 h 2088232"/>
              <a:gd name="connsiteX3" fmla="*/ 0 w 1746105"/>
              <a:gd name="connsiteY3" fmla="*/ 2088232 h 2088232"/>
              <a:gd name="connsiteX4" fmla="*/ 0 w 1746105"/>
              <a:gd name="connsiteY4" fmla="*/ 0 h 2088232"/>
              <a:gd name="connsiteX0" fmla="*/ 0 w 1746105"/>
              <a:gd name="connsiteY0" fmla="*/ 0 h 2088232"/>
              <a:gd name="connsiteX1" fmla="*/ 1746105 w 1746105"/>
              <a:gd name="connsiteY1" fmla="*/ 0 h 2088232"/>
              <a:gd name="connsiteX2" fmla="*/ 1705100 w 1746105"/>
              <a:gd name="connsiteY2" fmla="*/ 2088232 h 2088232"/>
              <a:gd name="connsiteX3" fmla="*/ 0 w 1746105"/>
              <a:gd name="connsiteY3" fmla="*/ 2088232 h 2088232"/>
              <a:gd name="connsiteX4" fmla="*/ 0 w 1746105"/>
              <a:gd name="connsiteY4" fmla="*/ 0 h 2088232"/>
              <a:gd name="connsiteX0" fmla="*/ 0 w 1762506"/>
              <a:gd name="connsiteY0" fmla="*/ 0 h 2088232"/>
              <a:gd name="connsiteX1" fmla="*/ 1746105 w 1762506"/>
              <a:gd name="connsiteY1" fmla="*/ 0 h 2088232"/>
              <a:gd name="connsiteX2" fmla="*/ 1762506 w 1762506"/>
              <a:gd name="connsiteY2" fmla="*/ 2088232 h 2088232"/>
              <a:gd name="connsiteX3" fmla="*/ 0 w 1762506"/>
              <a:gd name="connsiteY3" fmla="*/ 2088232 h 2088232"/>
              <a:gd name="connsiteX4" fmla="*/ 0 w 1762506"/>
              <a:gd name="connsiteY4" fmla="*/ 0 h 2088232"/>
              <a:gd name="connsiteX0" fmla="*/ 0 w 1762506"/>
              <a:gd name="connsiteY0" fmla="*/ 0 h 2088232"/>
              <a:gd name="connsiteX1" fmla="*/ 1746105 w 1762506"/>
              <a:gd name="connsiteY1" fmla="*/ 0 h 2088232"/>
              <a:gd name="connsiteX2" fmla="*/ 1762506 w 1762506"/>
              <a:gd name="connsiteY2" fmla="*/ 2088232 h 2088232"/>
              <a:gd name="connsiteX3" fmla="*/ 0 w 1762506"/>
              <a:gd name="connsiteY3" fmla="*/ 2088232 h 2088232"/>
              <a:gd name="connsiteX4" fmla="*/ 0 w 1762506"/>
              <a:gd name="connsiteY4" fmla="*/ 0 h 2088232"/>
              <a:gd name="connsiteX0" fmla="*/ 0 w 1762506"/>
              <a:gd name="connsiteY0" fmla="*/ 0 h 2088232"/>
              <a:gd name="connsiteX1" fmla="*/ 1746105 w 1762506"/>
              <a:gd name="connsiteY1" fmla="*/ 0 h 2088232"/>
              <a:gd name="connsiteX2" fmla="*/ 1762506 w 1762506"/>
              <a:gd name="connsiteY2" fmla="*/ 2088232 h 2088232"/>
              <a:gd name="connsiteX3" fmla="*/ 0 w 1762506"/>
              <a:gd name="connsiteY3" fmla="*/ 2088232 h 2088232"/>
              <a:gd name="connsiteX4" fmla="*/ 0 w 1762506"/>
              <a:gd name="connsiteY4" fmla="*/ 0 h 2088232"/>
              <a:gd name="connsiteX0" fmla="*/ 0 w 1762506"/>
              <a:gd name="connsiteY0" fmla="*/ 0 h 2088232"/>
              <a:gd name="connsiteX1" fmla="*/ 1746105 w 1762506"/>
              <a:gd name="connsiteY1" fmla="*/ 0 h 2088232"/>
              <a:gd name="connsiteX2" fmla="*/ 1762506 w 1762506"/>
              <a:gd name="connsiteY2" fmla="*/ 2088232 h 2088232"/>
              <a:gd name="connsiteX3" fmla="*/ 0 w 1762506"/>
              <a:gd name="connsiteY3" fmla="*/ 2088232 h 2088232"/>
              <a:gd name="connsiteX4" fmla="*/ 0 w 1762506"/>
              <a:gd name="connsiteY4" fmla="*/ 0 h 2088232"/>
              <a:gd name="connsiteX0" fmla="*/ 0 w 1762506"/>
              <a:gd name="connsiteY0" fmla="*/ 0 h 2088232"/>
              <a:gd name="connsiteX1" fmla="*/ 1746105 w 1762506"/>
              <a:gd name="connsiteY1" fmla="*/ 0 h 2088232"/>
              <a:gd name="connsiteX2" fmla="*/ 1762506 w 1762506"/>
              <a:gd name="connsiteY2" fmla="*/ 2088232 h 2088232"/>
              <a:gd name="connsiteX3" fmla="*/ 0 w 1762506"/>
              <a:gd name="connsiteY3" fmla="*/ 2088232 h 2088232"/>
              <a:gd name="connsiteX4" fmla="*/ 0 w 1762506"/>
              <a:gd name="connsiteY4" fmla="*/ 0 h 2088232"/>
              <a:gd name="connsiteX0" fmla="*/ 0 w 1762506"/>
              <a:gd name="connsiteY0" fmla="*/ 0 h 2088232"/>
              <a:gd name="connsiteX1" fmla="*/ 1746105 w 1762506"/>
              <a:gd name="connsiteY1" fmla="*/ 0 h 2088232"/>
              <a:gd name="connsiteX2" fmla="*/ 1762506 w 1762506"/>
              <a:gd name="connsiteY2" fmla="*/ 2088232 h 2088232"/>
              <a:gd name="connsiteX3" fmla="*/ 0 w 1762506"/>
              <a:gd name="connsiteY3" fmla="*/ 2088232 h 2088232"/>
              <a:gd name="connsiteX4" fmla="*/ 0 w 1762506"/>
              <a:gd name="connsiteY4" fmla="*/ 0 h 2088232"/>
              <a:gd name="connsiteX0" fmla="*/ 0 w 1762506"/>
              <a:gd name="connsiteY0" fmla="*/ 0 h 2088232"/>
              <a:gd name="connsiteX1" fmla="*/ 1746105 w 1762506"/>
              <a:gd name="connsiteY1" fmla="*/ 0 h 2088232"/>
              <a:gd name="connsiteX2" fmla="*/ 1762506 w 1762506"/>
              <a:gd name="connsiteY2" fmla="*/ 2088232 h 2088232"/>
              <a:gd name="connsiteX3" fmla="*/ 0 w 1762506"/>
              <a:gd name="connsiteY3" fmla="*/ 2088232 h 2088232"/>
              <a:gd name="connsiteX4" fmla="*/ 0 w 1762506"/>
              <a:gd name="connsiteY4" fmla="*/ 0 h 2088232"/>
              <a:gd name="connsiteX0" fmla="*/ 0 w 1762506"/>
              <a:gd name="connsiteY0" fmla="*/ 0 h 2088232"/>
              <a:gd name="connsiteX1" fmla="*/ 1746105 w 1762506"/>
              <a:gd name="connsiteY1" fmla="*/ 0 h 2088232"/>
              <a:gd name="connsiteX2" fmla="*/ 1762506 w 1762506"/>
              <a:gd name="connsiteY2" fmla="*/ 2088232 h 2088232"/>
              <a:gd name="connsiteX3" fmla="*/ 0 w 1762506"/>
              <a:gd name="connsiteY3" fmla="*/ 2088232 h 2088232"/>
              <a:gd name="connsiteX4" fmla="*/ 0 w 1762506"/>
              <a:gd name="connsiteY4" fmla="*/ 0 h 2088232"/>
              <a:gd name="connsiteX0" fmla="*/ 0 w 1762506"/>
              <a:gd name="connsiteY0" fmla="*/ 0 h 2088237"/>
              <a:gd name="connsiteX1" fmla="*/ 1746105 w 1762506"/>
              <a:gd name="connsiteY1" fmla="*/ 0 h 2088237"/>
              <a:gd name="connsiteX2" fmla="*/ 1762506 w 1762506"/>
              <a:gd name="connsiteY2" fmla="*/ 2088232 h 2088237"/>
              <a:gd name="connsiteX3" fmla="*/ 0 w 1762506"/>
              <a:gd name="connsiteY3" fmla="*/ 2088232 h 2088237"/>
              <a:gd name="connsiteX4" fmla="*/ 0 w 1762506"/>
              <a:gd name="connsiteY4" fmla="*/ 0 h 2088237"/>
              <a:gd name="connsiteX0" fmla="*/ 0 w 1762506"/>
              <a:gd name="connsiteY0" fmla="*/ 0 h 2088236"/>
              <a:gd name="connsiteX1" fmla="*/ 1746105 w 1762506"/>
              <a:gd name="connsiteY1" fmla="*/ 0 h 2088236"/>
              <a:gd name="connsiteX2" fmla="*/ 1762506 w 1762506"/>
              <a:gd name="connsiteY2" fmla="*/ 2088232 h 2088236"/>
              <a:gd name="connsiteX3" fmla="*/ 0 w 1762506"/>
              <a:gd name="connsiteY3" fmla="*/ 2088232 h 2088236"/>
              <a:gd name="connsiteX4" fmla="*/ 0 w 1762506"/>
              <a:gd name="connsiteY4" fmla="*/ 0 h 2088236"/>
              <a:gd name="connsiteX0" fmla="*/ 0 w 1762506"/>
              <a:gd name="connsiteY0" fmla="*/ 0 h 2088237"/>
              <a:gd name="connsiteX1" fmla="*/ 1746105 w 1762506"/>
              <a:gd name="connsiteY1" fmla="*/ 0 h 2088237"/>
              <a:gd name="connsiteX2" fmla="*/ 1762506 w 1762506"/>
              <a:gd name="connsiteY2" fmla="*/ 2088232 h 2088237"/>
              <a:gd name="connsiteX3" fmla="*/ 0 w 1762506"/>
              <a:gd name="connsiteY3" fmla="*/ 2088232 h 2088237"/>
              <a:gd name="connsiteX4" fmla="*/ 0 w 1762506"/>
              <a:gd name="connsiteY4" fmla="*/ 0 h 2088237"/>
              <a:gd name="connsiteX0" fmla="*/ 0 w 1762506"/>
              <a:gd name="connsiteY0" fmla="*/ 0 h 2088685"/>
              <a:gd name="connsiteX1" fmla="*/ 1746105 w 1762506"/>
              <a:gd name="connsiteY1" fmla="*/ 0 h 2088685"/>
              <a:gd name="connsiteX2" fmla="*/ 1762506 w 1762506"/>
              <a:gd name="connsiteY2" fmla="*/ 2088232 h 2088685"/>
              <a:gd name="connsiteX3" fmla="*/ 0 w 1762506"/>
              <a:gd name="connsiteY3" fmla="*/ 2088232 h 2088685"/>
              <a:gd name="connsiteX4" fmla="*/ 0 w 1762506"/>
              <a:gd name="connsiteY4" fmla="*/ 0 h 2088685"/>
              <a:gd name="connsiteX0" fmla="*/ 0 w 1762506"/>
              <a:gd name="connsiteY0" fmla="*/ 0 h 2088685"/>
              <a:gd name="connsiteX1" fmla="*/ 1690839 w 1762506"/>
              <a:gd name="connsiteY1" fmla="*/ 0 h 2088685"/>
              <a:gd name="connsiteX2" fmla="*/ 1762506 w 1762506"/>
              <a:gd name="connsiteY2" fmla="*/ 2088232 h 2088685"/>
              <a:gd name="connsiteX3" fmla="*/ 0 w 1762506"/>
              <a:gd name="connsiteY3" fmla="*/ 2088232 h 2088685"/>
              <a:gd name="connsiteX4" fmla="*/ 0 w 1762506"/>
              <a:gd name="connsiteY4" fmla="*/ 0 h 2088685"/>
              <a:gd name="connsiteX0" fmla="*/ 0 w 1762506"/>
              <a:gd name="connsiteY0" fmla="*/ 0 h 2088676"/>
              <a:gd name="connsiteX1" fmla="*/ 1690839 w 1762506"/>
              <a:gd name="connsiteY1" fmla="*/ 0 h 2088676"/>
              <a:gd name="connsiteX2" fmla="*/ 1762506 w 1762506"/>
              <a:gd name="connsiteY2" fmla="*/ 2088232 h 2088676"/>
              <a:gd name="connsiteX3" fmla="*/ 0 w 1762506"/>
              <a:gd name="connsiteY3" fmla="*/ 2088232 h 2088676"/>
              <a:gd name="connsiteX4" fmla="*/ 0 w 1762506"/>
              <a:gd name="connsiteY4" fmla="*/ 0 h 2088676"/>
              <a:gd name="connsiteX0" fmla="*/ 0 w 1762506"/>
              <a:gd name="connsiteY0" fmla="*/ 0 h 2088845"/>
              <a:gd name="connsiteX1" fmla="*/ 1690839 w 1762506"/>
              <a:gd name="connsiteY1" fmla="*/ 0 h 2088845"/>
              <a:gd name="connsiteX2" fmla="*/ 1762506 w 1762506"/>
              <a:gd name="connsiteY2" fmla="*/ 2088232 h 2088845"/>
              <a:gd name="connsiteX3" fmla="*/ 0 w 1762506"/>
              <a:gd name="connsiteY3" fmla="*/ 2088232 h 2088845"/>
              <a:gd name="connsiteX4" fmla="*/ 0 w 1762506"/>
              <a:gd name="connsiteY4" fmla="*/ 0 h 2088845"/>
              <a:gd name="connsiteX0" fmla="*/ 0 w 1717289"/>
              <a:gd name="connsiteY0" fmla="*/ 0 h 2098890"/>
              <a:gd name="connsiteX1" fmla="*/ 1690839 w 1717289"/>
              <a:gd name="connsiteY1" fmla="*/ 0 h 2098890"/>
              <a:gd name="connsiteX2" fmla="*/ 1717289 w 1717289"/>
              <a:gd name="connsiteY2" fmla="*/ 2098281 h 2098890"/>
              <a:gd name="connsiteX3" fmla="*/ 0 w 1717289"/>
              <a:gd name="connsiteY3" fmla="*/ 2088232 h 2098890"/>
              <a:gd name="connsiteX4" fmla="*/ 0 w 1717289"/>
              <a:gd name="connsiteY4" fmla="*/ 0 h 2098890"/>
              <a:gd name="connsiteX0" fmla="*/ 0 w 1717289"/>
              <a:gd name="connsiteY0" fmla="*/ 0 h 2098281"/>
              <a:gd name="connsiteX1" fmla="*/ 1690839 w 1717289"/>
              <a:gd name="connsiteY1" fmla="*/ 0 h 2098281"/>
              <a:gd name="connsiteX2" fmla="*/ 1717289 w 1717289"/>
              <a:gd name="connsiteY2" fmla="*/ 2098281 h 2098281"/>
              <a:gd name="connsiteX3" fmla="*/ 0 w 1717289"/>
              <a:gd name="connsiteY3" fmla="*/ 2088232 h 2098281"/>
              <a:gd name="connsiteX4" fmla="*/ 0 w 1717289"/>
              <a:gd name="connsiteY4" fmla="*/ 0 h 2098281"/>
              <a:gd name="connsiteX0" fmla="*/ 0 w 1717289"/>
              <a:gd name="connsiteY0" fmla="*/ 0 h 2098281"/>
              <a:gd name="connsiteX1" fmla="*/ 1690839 w 1717289"/>
              <a:gd name="connsiteY1" fmla="*/ 0 h 2098281"/>
              <a:gd name="connsiteX2" fmla="*/ 1717289 w 1717289"/>
              <a:gd name="connsiteY2" fmla="*/ 2098281 h 2098281"/>
              <a:gd name="connsiteX3" fmla="*/ 0 w 1717289"/>
              <a:gd name="connsiteY3" fmla="*/ 2088232 h 2098281"/>
              <a:gd name="connsiteX4" fmla="*/ 0 w 1717289"/>
              <a:gd name="connsiteY4" fmla="*/ 0 h 2098281"/>
              <a:gd name="connsiteX0" fmla="*/ 0 w 1717289"/>
              <a:gd name="connsiteY0" fmla="*/ 0 h 2098281"/>
              <a:gd name="connsiteX1" fmla="*/ 1690839 w 1717289"/>
              <a:gd name="connsiteY1" fmla="*/ 0 h 2098281"/>
              <a:gd name="connsiteX2" fmla="*/ 1717289 w 1717289"/>
              <a:gd name="connsiteY2" fmla="*/ 2098281 h 2098281"/>
              <a:gd name="connsiteX3" fmla="*/ 0 w 1717289"/>
              <a:gd name="connsiteY3" fmla="*/ 2088232 h 2098281"/>
              <a:gd name="connsiteX4" fmla="*/ 0 w 1717289"/>
              <a:gd name="connsiteY4" fmla="*/ 0 h 2098281"/>
              <a:gd name="connsiteX0" fmla="*/ 0 w 1717289"/>
              <a:gd name="connsiteY0" fmla="*/ 0 h 2098281"/>
              <a:gd name="connsiteX1" fmla="*/ 1690839 w 1717289"/>
              <a:gd name="connsiteY1" fmla="*/ 0 h 2098281"/>
              <a:gd name="connsiteX2" fmla="*/ 1717289 w 1717289"/>
              <a:gd name="connsiteY2" fmla="*/ 2098281 h 2098281"/>
              <a:gd name="connsiteX3" fmla="*/ 0 w 1717289"/>
              <a:gd name="connsiteY3" fmla="*/ 2088232 h 2098281"/>
              <a:gd name="connsiteX4" fmla="*/ 0 w 1717289"/>
              <a:gd name="connsiteY4" fmla="*/ 0 h 2098281"/>
              <a:gd name="connsiteX0" fmla="*/ 0 w 1717289"/>
              <a:gd name="connsiteY0" fmla="*/ 0 h 2098281"/>
              <a:gd name="connsiteX1" fmla="*/ 1690839 w 1717289"/>
              <a:gd name="connsiteY1" fmla="*/ 0 h 2098281"/>
              <a:gd name="connsiteX2" fmla="*/ 1717289 w 1717289"/>
              <a:gd name="connsiteY2" fmla="*/ 2098281 h 2098281"/>
              <a:gd name="connsiteX3" fmla="*/ 0 w 1717289"/>
              <a:gd name="connsiteY3" fmla="*/ 2088232 h 2098281"/>
              <a:gd name="connsiteX4" fmla="*/ 0 w 1717289"/>
              <a:gd name="connsiteY4" fmla="*/ 0 h 2098281"/>
              <a:gd name="connsiteX0" fmla="*/ 0 w 1717289"/>
              <a:gd name="connsiteY0" fmla="*/ 0 h 2098281"/>
              <a:gd name="connsiteX1" fmla="*/ 1690839 w 1717289"/>
              <a:gd name="connsiteY1" fmla="*/ 0 h 2098281"/>
              <a:gd name="connsiteX2" fmla="*/ 1717289 w 1717289"/>
              <a:gd name="connsiteY2" fmla="*/ 2098281 h 2098281"/>
              <a:gd name="connsiteX3" fmla="*/ 0 w 1717289"/>
              <a:gd name="connsiteY3" fmla="*/ 2088232 h 2098281"/>
              <a:gd name="connsiteX4" fmla="*/ 0 w 1717289"/>
              <a:gd name="connsiteY4" fmla="*/ 0 h 2098281"/>
              <a:gd name="connsiteX0" fmla="*/ 0 w 1717289"/>
              <a:gd name="connsiteY0" fmla="*/ 0 h 2098281"/>
              <a:gd name="connsiteX1" fmla="*/ 1674437 w 1717289"/>
              <a:gd name="connsiteY1" fmla="*/ 4101 h 2098281"/>
              <a:gd name="connsiteX2" fmla="*/ 1717289 w 1717289"/>
              <a:gd name="connsiteY2" fmla="*/ 2098281 h 2098281"/>
              <a:gd name="connsiteX3" fmla="*/ 0 w 1717289"/>
              <a:gd name="connsiteY3" fmla="*/ 2088232 h 2098281"/>
              <a:gd name="connsiteX4" fmla="*/ 0 w 1717289"/>
              <a:gd name="connsiteY4" fmla="*/ 0 h 2098281"/>
              <a:gd name="connsiteX0" fmla="*/ 0 w 1717289"/>
              <a:gd name="connsiteY0" fmla="*/ 0 h 2098281"/>
              <a:gd name="connsiteX1" fmla="*/ 1674437 w 1717289"/>
              <a:gd name="connsiteY1" fmla="*/ 4101 h 2098281"/>
              <a:gd name="connsiteX2" fmla="*/ 1717289 w 1717289"/>
              <a:gd name="connsiteY2" fmla="*/ 2098281 h 2098281"/>
              <a:gd name="connsiteX3" fmla="*/ 0 w 1717289"/>
              <a:gd name="connsiteY3" fmla="*/ 2088232 h 2098281"/>
              <a:gd name="connsiteX4" fmla="*/ 0 w 1717289"/>
              <a:gd name="connsiteY4" fmla="*/ 0 h 2098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7289" h="2098281">
                <a:moveTo>
                  <a:pt x="0" y="0"/>
                </a:moveTo>
                <a:lnTo>
                  <a:pt x="1674437" y="4101"/>
                </a:lnTo>
                <a:cubicBezTo>
                  <a:pt x="536394" y="826531"/>
                  <a:pt x="1385887" y="2096234"/>
                  <a:pt x="1717289" y="2098281"/>
                </a:cubicBezTo>
                <a:lnTo>
                  <a:pt x="0" y="2088232"/>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201043" y="2060848"/>
            <a:ext cx="2376264" cy="237626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标题 4"/>
          <p:cNvSpPr txBox="1">
            <a:spLocks/>
          </p:cNvSpPr>
          <p:nvPr/>
        </p:nvSpPr>
        <p:spPr>
          <a:xfrm>
            <a:off x="1777107" y="3484012"/>
            <a:ext cx="1296144"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b="1" dirty="0" smtClean="0">
                <a:solidFill>
                  <a:schemeClr val="bg1"/>
                </a:solidFill>
                <a:latin typeface="微软雅黑" panose="020B0503020204020204" pitchFamily="34" charset="-122"/>
                <a:ea typeface="微软雅黑" panose="020B0503020204020204" pitchFamily="34" charset="-122"/>
              </a:rPr>
              <a:t>目   录</a:t>
            </a:r>
            <a:endParaRPr lang="en-US" altLang="zh-CN" sz="2800" b="1" dirty="0" smtClean="0">
              <a:solidFill>
                <a:schemeClr val="bg1"/>
              </a:solidFill>
              <a:latin typeface="微软雅黑" panose="020B0503020204020204" pitchFamily="34" charset="-122"/>
              <a:ea typeface="微软雅黑" panose="020B0503020204020204" pitchFamily="34" charset="-122"/>
            </a:endParaRPr>
          </a:p>
          <a:p>
            <a:pPr algn="l"/>
            <a:r>
              <a:rPr lang="en-US" altLang="zh-CN" sz="1400" b="1" dirty="0">
                <a:solidFill>
                  <a:schemeClr val="bg1"/>
                </a:solidFill>
                <a:latin typeface="微软雅黑" panose="020B0503020204020204" pitchFamily="34" charset="-122"/>
                <a:ea typeface="微软雅黑" panose="020B0503020204020204" pitchFamily="34" charset="-122"/>
              </a:rPr>
              <a:t>CONTENTS</a:t>
            </a:r>
            <a:endParaRPr lang="zh-CN" altLang="en-US" sz="1100" b="1" dirty="0">
              <a:solidFill>
                <a:schemeClr val="bg1"/>
              </a:solidFill>
              <a:latin typeface="微软雅黑" pitchFamily="34" charset="-122"/>
              <a:ea typeface="微软雅黑" pitchFamily="34" charset="-122"/>
            </a:endParaRPr>
          </a:p>
          <a:p>
            <a:pPr algn="l"/>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36" name="椭圆 35"/>
          <p:cNvSpPr/>
          <p:nvPr/>
        </p:nvSpPr>
        <p:spPr>
          <a:xfrm>
            <a:off x="1345059" y="2192675"/>
            <a:ext cx="2100421" cy="2100421"/>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a:off x="4153371" y="1532472"/>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865339" y="1484784"/>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标题 4"/>
          <p:cNvSpPr txBox="1">
            <a:spLocks/>
          </p:cNvSpPr>
          <p:nvPr/>
        </p:nvSpPr>
        <p:spPr>
          <a:xfrm>
            <a:off x="3865339" y="1665621"/>
            <a:ext cx="576064" cy="4978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a:solidFill>
                  <a:schemeClr val="bg1"/>
                </a:solidFill>
                <a:latin typeface="微软雅黑" pitchFamily="34" charset="-122"/>
                <a:ea typeface="微软雅黑" pitchFamily="34" charset="-122"/>
              </a:rPr>
              <a:t>1</a:t>
            </a:r>
            <a:endParaRPr lang="zh-CN" altLang="en-US" sz="1100" b="1" dirty="0">
              <a:solidFill>
                <a:schemeClr val="bg1"/>
              </a:solidFill>
              <a:latin typeface="微软雅黑" pitchFamily="34" charset="-122"/>
              <a:ea typeface="微软雅黑"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40" name="标题 4"/>
          <p:cNvSpPr txBox="1">
            <a:spLocks/>
          </p:cNvSpPr>
          <p:nvPr/>
        </p:nvSpPr>
        <p:spPr>
          <a:xfrm>
            <a:off x="4513411" y="1677782"/>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学习教育的背景</a:t>
            </a:r>
          </a:p>
          <a:p>
            <a:pPr algn="l"/>
            <a:endParaRPr lang="zh-CN" altLang="en-US" sz="1050" b="1" dirty="0" smtClean="0">
              <a:solidFill>
                <a:schemeClr val="bg1"/>
              </a:solidFill>
              <a:latin typeface="微软雅黑" pitchFamily="34" charset="-122"/>
              <a:ea typeface="微软雅黑" pitchFamily="34" charset="-122"/>
            </a:endParaRPr>
          </a:p>
          <a:p>
            <a:pPr algn="l"/>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41" name="右箭头 40"/>
          <p:cNvSpPr/>
          <p:nvPr/>
        </p:nvSpPr>
        <p:spPr>
          <a:xfrm>
            <a:off x="7537747" y="1665621"/>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圆角矩形 42"/>
          <p:cNvSpPr/>
          <p:nvPr/>
        </p:nvSpPr>
        <p:spPr>
          <a:xfrm>
            <a:off x="4369395" y="2241686"/>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4081363" y="2193998"/>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标题 4"/>
          <p:cNvSpPr txBox="1">
            <a:spLocks/>
          </p:cNvSpPr>
          <p:nvPr/>
        </p:nvSpPr>
        <p:spPr>
          <a:xfrm>
            <a:off x="4081363" y="2374835"/>
            <a:ext cx="576064" cy="4978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smtClean="0">
                <a:solidFill>
                  <a:schemeClr val="bg1"/>
                </a:solidFill>
                <a:latin typeface="微软雅黑" pitchFamily="34" charset="-122"/>
                <a:ea typeface="微软雅黑" pitchFamily="34" charset="-122"/>
              </a:rPr>
              <a:t>2</a:t>
            </a:r>
            <a:endParaRPr lang="zh-CN" altLang="en-US" sz="1100" b="1" dirty="0">
              <a:solidFill>
                <a:schemeClr val="bg1"/>
              </a:solidFill>
              <a:latin typeface="微软雅黑" pitchFamily="34" charset="-122"/>
              <a:ea typeface="微软雅黑"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46" name="标题 4"/>
          <p:cNvSpPr txBox="1">
            <a:spLocks/>
          </p:cNvSpPr>
          <p:nvPr/>
        </p:nvSpPr>
        <p:spPr>
          <a:xfrm>
            <a:off x="4729435" y="2245288"/>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学习教育的总体要求</a:t>
            </a:r>
          </a:p>
        </p:txBody>
      </p:sp>
      <p:sp>
        <p:nvSpPr>
          <p:cNvPr id="47" name="右箭头 46"/>
          <p:cNvSpPr/>
          <p:nvPr/>
        </p:nvSpPr>
        <p:spPr>
          <a:xfrm>
            <a:off x="7753771" y="2374835"/>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a:off x="4513411" y="2950900"/>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4225379" y="2903212"/>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标题 4"/>
          <p:cNvSpPr txBox="1">
            <a:spLocks/>
          </p:cNvSpPr>
          <p:nvPr/>
        </p:nvSpPr>
        <p:spPr>
          <a:xfrm>
            <a:off x="4225379" y="3084049"/>
            <a:ext cx="576064" cy="4978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smtClean="0">
                <a:solidFill>
                  <a:schemeClr val="bg1"/>
                </a:solidFill>
                <a:latin typeface="微软雅黑" pitchFamily="34" charset="-122"/>
                <a:ea typeface="微软雅黑" pitchFamily="34" charset="-122"/>
              </a:rPr>
              <a:t>3</a:t>
            </a:r>
            <a:endParaRPr lang="zh-CN" altLang="en-US" sz="1100" b="1" dirty="0">
              <a:solidFill>
                <a:schemeClr val="bg1"/>
              </a:solidFill>
              <a:latin typeface="微软雅黑" pitchFamily="34" charset="-122"/>
              <a:ea typeface="微软雅黑"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73" name="标题 4"/>
          <p:cNvSpPr txBox="1">
            <a:spLocks/>
          </p:cNvSpPr>
          <p:nvPr/>
        </p:nvSpPr>
        <p:spPr>
          <a:xfrm>
            <a:off x="4873451" y="3036363"/>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学习教育的具体内容</a:t>
            </a:r>
          </a:p>
          <a:p>
            <a:pPr algn="l"/>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74" name="右箭头 73"/>
          <p:cNvSpPr/>
          <p:nvPr/>
        </p:nvSpPr>
        <p:spPr>
          <a:xfrm>
            <a:off x="7897787" y="3084049"/>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圆角矩形 74"/>
          <p:cNvSpPr/>
          <p:nvPr/>
        </p:nvSpPr>
        <p:spPr>
          <a:xfrm>
            <a:off x="4369395" y="3660114"/>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4081363" y="3612426"/>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标题 4"/>
          <p:cNvSpPr txBox="1">
            <a:spLocks/>
          </p:cNvSpPr>
          <p:nvPr/>
        </p:nvSpPr>
        <p:spPr>
          <a:xfrm>
            <a:off x="4081363" y="3793263"/>
            <a:ext cx="576064" cy="4978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smtClean="0">
                <a:solidFill>
                  <a:schemeClr val="bg1"/>
                </a:solidFill>
                <a:latin typeface="微软雅黑" pitchFamily="34" charset="-122"/>
                <a:ea typeface="微软雅黑" pitchFamily="34" charset="-122"/>
              </a:rPr>
              <a:t>4</a:t>
            </a:r>
            <a:endParaRPr lang="zh-CN" altLang="en-US" sz="1100" b="1" dirty="0">
              <a:solidFill>
                <a:schemeClr val="bg1"/>
              </a:solidFill>
              <a:latin typeface="微软雅黑" pitchFamily="34" charset="-122"/>
              <a:ea typeface="微软雅黑"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78" name="标题 4"/>
          <p:cNvSpPr txBox="1">
            <a:spLocks/>
          </p:cNvSpPr>
          <p:nvPr/>
        </p:nvSpPr>
        <p:spPr>
          <a:xfrm>
            <a:off x="4729435" y="3745577"/>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学习教育的主要措施</a:t>
            </a:r>
          </a:p>
          <a:p>
            <a:pPr algn="l"/>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79" name="右箭头 78"/>
          <p:cNvSpPr/>
          <p:nvPr/>
        </p:nvSpPr>
        <p:spPr>
          <a:xfrm>
            <a:off x="7753771" y="3793263"/>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圆角矩形 79"/>
          <p:cNvSpPr/>
          <p:nvPr/>
        </p:nvSpPr>
        <p:spPr>
          <a:xfrm>
            <a:off x="4153371" y="4371355"/>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3865339" y="4323667"/>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标题 4"/>
          <p:cNvSpPr txBox="1">
            <a:spLocks/>
          </p:cNvSpPr>
          <p:nvPr/>
        </p:nvSpPr>
        <p:spPr>
          <a:xfrm>
            <a:off x="3865339" y="4504504"/>
            <a:ext cx="576064" cy="4978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smtClean="0">
                <a:solidFill>
                  <a:schemeClr val="bg1"/>
                </a:solidFill>
                <a:latin typeface="微软雅黑" pitchFamily="34" charset="-122"/>
                <a:ea typeface="微软雅黑" pitchFamily="34" charset="-122"/>
              </a:rPr>
              <a:t>5</a:t>
            </a:r>
            <a:endParaRPr lang="zh-CN" altLang="en-US" sz="1100" b="1" dirty="0">
              <a:solidFill>
                <a:schemeClr val="bg1"/>
              </a:solidFill>
              <a:latin typeface="微软雅黑" pitchFamily="34" charset="-122"/>
              <a:ea typeface="微软雅黑"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83" name="标题 4"/>
          <p:cNvSpPr txBox="1">
            <a:spLocks/>
          </p:cNvSpPr>
          <p:nvPr/>
        </p:nvSpPr>
        <p:spPr>
          <a:xfrm>
            <a:off x="4513411" y="4456818"/>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学习教育的组织领导</a:t>
            </a:r>
          </a:p>
          <a:p>
            <a:pPr algn="l"/>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84" name="右箭头 83"/>
          <p:cNvSpPr/>
          <p:nvPr/>
        </p:nvSpPr>
        <p:spPr>
          <a:xfrm>
            <a:off x="7537747" y="4504504"/>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 name="图片 5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93379" y="2095284"/>
            <a:ext cx="2263599" cy="1732144"/>
          </a:xfrm>
          <a:prstGeom prst="rect">
            <a:avLst/>
          </a:prstGeom>
        </p:spPr>
      </p:pic>
    </p:spTree>
    <p:extLst>
      <p:ext uri="{BB962C8B-B14F-4D97-AF65-F5344CB8AC3E}">
        <p14:creationId xmlns:p14="http://schemas.microsoft.com/office/powerpoint/2010/main" val="3006317935"/>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heel(1)">
                                      <p:cBhvr>
                                        <p:cTn id="17" dur="2000"/>
                                        <p:tgtEl>
                                          <p:spTgt spid="36"/>
                                        </p:tgtEl>
                                      </p:cBhvr>
                                    </p:animEffect>
                                  </p:childTnLst>
                                </p:cTn>
                              </p:par>
                            </p:childTnLst>
                          </p:cTn>
                        </p:par>
                        <p:par>
                          <p:cTn id="18" fill="hold">
                            <p:stCondLst>
                              <p:cond delay="3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5"/>
                                        </p:tgtEl>
                                        <p:attrNameLst>
                                          <p:attrName>ppt_y</p:attrName>
                                        </p:attrNameLst>
                                      </p:cBhvr>
                                      <p:tavLst>
                                        <p:tav tm="0">
                                          <p:val>
                                            <p:strVal val="#ppt_y"/>
                                          </p:val>
                                        </p:tav>
                                        <p:tav tm="100000">
                                          <p:val>
                                            <p:strVal val="#ppt_y"/>
                                          </p:val>
                                        </p:tav>
                                      </p:tavLst>
                                    </p:anim>
                                    <p:anim calcmode="lin" valueType="num">
                                      <p:cBhvr>
                                        <p:cTn id="2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5"/>
                                        </p:tgtEl>
                                      </p:cBhvr>
                                    </p:animEffect>
                                  </p:childTnLst>
                                </p:cTn>
                              </p:par>
                              <p:par>
                                <p:cTn id="26" presetID="2" presetClass="entr" presetSubtype="8" fill="hold" grpId="0" nodeType="withEffect">
                                  <p:stCondLst>
                                    <p:cond delay="50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500" fill="hold"/>
                                        <p:tgtEl>
                                          <p:spTgt spid="37"/>
                                        </p:tgtEl>
                                        <p:attrNameLst>
                                          <p:attrName>ppt_x</p:attrName>
                                        </p:attrNameLst>
                                      </p:cBhvr>
                                      <p:tavLst>
                                        <p:tav tm="0">
                                          <p:val>
                                            <p:strVal val="0-#ppt_w/2"/>
                                          </p:val>
                                        </p:tav>
                                        <p:tav tm="100000">
                                          <p:val>
                                            <p:strVal val="#ppt_x"/>
                                          </p:val>
                                        </p:tav>
                                      </p:tavLst>
                                    </p:anim>
                                    <p:anim calcmode="lin" valueType="num">
                                      <p:cBhvr additive="base">
                                        <p:cTn id="29" dur="500" fill="hold"/>
                                        <p:tgtEl>
                                          <p:spTgt spid="37"/>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50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500" fill="hold"/>
                                        <p:tgtEl>
                                          <p:spTgt spid="38"/>
                                        </p:tgtEl>
                                        <p:attrNameLst>
                                          <p:attrName>ppt_x</p:attrName>
                                        </p:attrNameLst>
                                      </p:cBhvr>
                                      <p:tavLst>
                                        <p:tav tm="0">
                                          <p:val>
                                            <p:strVal val="0-#ppt_w/2"/>
                                          </p:val>
                                        </p:tav>
                                        <p:tav tm="100000">
                                          <p:val>
                                            <p:strVal val="#ppt_x"/>
                                          </p:val>
                                        </p:tav>
                                      </p:tavLst>
                                    </p:anim>
                                    <p:anim calcmode="lin" valueType="num">
                                      <p:cBhvr additive="base">
                                        <p:cTn id="33" dur="500" fill="hold"/>
                                        <p:tgtEl>
                                          <p:spTgt spid="38"/>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50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500" fill="hold"/>
                                        <p:tgtEl>
                                          <p:spTgt spid="39"/>
                                        </p:tgtEl>
                                        <p:attrNameLst>
                                          <p:attrName>ppt_x</p:attrName>
                                        </p:attrNameLst>
                                      </p:cBhvr>
                                      <p:tavLst>
                                        <p:tav tm="0">
                                          <p:val>
                                            <p:strVal val="0-#ppt_w/2"/>
                                          </p:val>
                                        </p:tav>
                                        <p:tav tm="100000">
                                          <p:val>
                                            <p:strVal val="#ppt_x"/>
                                          </p:val>
                                        </p:tav>
                                      </p:tavLst>
                                    </p:anim>
                                    <p:anim calcmode="lin" valueType="num">
                                      <p:cBhvr additive="base">
                                        <p:cTn id="37" dur="500" fill="hold"/>
                                        <p:tgtEl>
                                          <p:spTgt spid="39"/>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500"/>
                                  </p:stCondLst>
                                  <p:childTnLst>
                                    <p:set>
                                      <p:cBhvr>
                                        <p:cTn id="39" dur="1" fill="hold">
                                          <p:stCondLst>
                                            <p:cond delay="0"/>
                                          </p:stCondLst>
                                        </p:cTn>
                                        <p:tgtEl>
                                          <p:spTgt spid="40"/>
                                        </p:tgtEl>
                                        <p:attrNameLst>
                                          <p:attrName>style.visibility</p:attrName>
                                        </p:attrNameLst>
                                      </p:cBhvr>
                                      <p:to>
                                        <p:strVal val="visible"/>
                                      </p:to>
                                    </p:set>
                                    <p:anim calcmode="lin" valueType="num">
                                      <p:cBhvr additive="base">
                                        <p:cTn id="40" dur="500" fill="hold"/>
                                        <p:tgtEl>
                                          <p:spTgt spid="40"/>
                                        </p:tgtEl>
                                        <p:attrNameLst>
                                          <p:attrName>ppt_x</p:attrName>
                                        </p:attrNameLst>
                                      </p:cBhvr>
                                      <p:tavLst>
                                        <p:tav tm="0">
                                          <p:val>
                                            <p:strVal val="0-#ppt_w/2"/>
                                          </p:val>
                                        </p:tav>
                                        <p:tav tm="100000">
                                          <p:val>
                                            <p:strVal val="#ppt_x"/>
                                          </p:val>
                                        </p:tav>
                                      </p:tavLst>
                                    </p:anim>
                                    <p:anim calcmode="lin" valueType="num">
                                      <p:cBhvr additive="base">
                                        <p:cTn id="41" dur="500" fill="hold"/>
                                        <p:tgtEl>
                                          <p:spTgt spid="40"/>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50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0-#ppt_w/2"/>
                                          </p:val>
                                        </p:tav>
                                        <p:tav tm="100000">
                                          <p:val>
                                            <p:strVal val="#ppt_x"/>
                                          </p:val>
                                        </p:tav>
                                      </p:tavLst>
                                    </p:anim>
                                    <p:anim calcmode="lin" valueType="num">
                                      <p:cBhvr additive="base">
                                        <p:cTn id="45" dur="500" fill="hold"/>
                                        <p:tgtEl>
                                          <p:spTgt spid="41"/>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1000"/>
                                  </p:stCondLst>
                                  <p:childTnLst>
                                    <p:set>
                                      <p:cBhvr>
                                        <p:cTn id="47" dur="1" fill="hold">
                                          <p:stCondLst>
                                            <p:cond delay="0"/>
                                          </p:stCondLst>
                                        </p:cTn>
                                        <p:tgtEl>
                                          <p:spTgt spid="43"/>
                                        </p:tgtEl>
                                        <p:attrNameLst>
                                          <p:attrName>style.visibility</p:attrName>
                                        </p:attrNameLst>
                                      </p:cBhvr>
                                      <p:to>
                                        <p:strVal val="visible"/>
                                      </p:to>
                                    </p:set>
                                    <p:anim calcmode="lin" valueType="num">
                                      <p:cBhvr additive="base">
                                        <p:cTn id="48" dur="500" fill="hold"/>
                                        <p:tgtEl>
                                          <p:spTgt spid="43"/>
                                        </p:tgtEl>
                                        <p:attrNameLst>
                                          <p:attrName>ppt_x</p:attrName>
                                        </p:attrNameLst>
                                      </p:cBhvr>
                                      <p:tavLst>
                                        <p:tav tm="0">
                                          <p:val>
                                            <p:strVal val="1+#ppt_w/2"/>
                                          </p:val>
                                        </p:tav>
                                        <p:tav tm="100000">
                                          <p:val>
                                            <p:strVal val="#ppt_x"/>
                                          </p:val>
                                        </p:tav>
                                      </p:tavLst>
                                    </p:anim>
                                    <p:anim calcmode="lin" valueType="num">
                                      <p:cBhvr additive="base">
                                        <p:cTn id="49" dur="500" fill="hold"/>
                                        <p:tgtEl>
                                          <p:spTgt spid="43"/>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1000"/>
                                  </p:stCondLst>
                                  <p:childTnLst>
                                    <p:set>
                                      <p:cBhvr>
                                        <p:cTn id="51" dur="1" fill="hold">
                                          <p:stCondLst>
                                            <p:cond delay="0"/>
                                          </p:stCondLst>
                                        </p:cTn>
                                        <p:tgtEl>
                                          <p:spTgt spid="44"/>
                                        </p:tgtEl>
                                        <p:attrNameLst>
                                          <p:attrName>style.visibility</p:attrName>
                                        </p:attrNameLst>
                                      </p:cBhvr>
                                      <p:to>
                                        <p:strVal val="visible"/>
                                      </p:to>
                                    </p:set>
                                    <p:anim calcmode="lin" valueType="num">
                                      <p:cBhvr additive="base">
                                        <p:cTn id="52" dur="500" fill="hold"/>
                                        <p:tgtEl>
                                          <p:spTgt spid="44"/>
                                        </p:tgtEl>
                                        <p:attrNameLst>
                                          <p:attrName>ppt_x</p:attrName>
                                        </p:attrNameLst>
                                      </p:cBhvr>
                                      <p:tavLst>
                                        <p:tav tm="0">
                                          <p:val>
                                            <p:strVal val="1+#ppt_w/2"/>
                                          </p:val>
                                        </p:tav>
                                        <p:tav tm="100000">
                                          <p:val>
                                            <p:strVal val="#ppt_x"/>
                                          </p:val>
                                        </p:tav>
                                      </p:tavLst>
                                    </p:anim>
                                    <p:anim calcmode="lin" valueType="num">
                                      <p:cBhvr additive="base">
                                        <p:cTn id="53" dur="500" fill="hold"/>
                                        <p:tgtEl>
                                          <p:spTgt spid="44"/>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100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par>
                                <p:cTn id="58" presetID="22" presetClass="entr" presetSubtype="8" fill="hold" nodeType="withEffect">
                                  <p:stCondLst>
                                    <p:cond delay="1000"/>
                                  </p:stCondLst>
                                  <p:childTnLst>
                                    <p:set>
                                      <p:cBhvr>
                                        <p:cTn id="59" dur="1" fill="hold">
                                          <p:stCondLst>
                                            <p:cond delay="0"/>
                                          </p:stCondLst>
                                        </p:cTn>
                                        <p:tgtEl>
                                          <p:spTgt spid="3"/>
                                        </p:tgtEl>
                                        <p:attrNameLst>
                                          <p:attrName>style.visibility</p:attrName>
                                        </p:attrNameLst>
                                      </p:cBhvr>
                                      <p:to>
                                        <p:strVal val="visible"/>
                                      </p:to>
                                    </p:set>
                                    <p:animEffect transition="in" filter="wipe(left)">
                                      <p:cBhvr>
                                        <p:cTn id="60" dur="500"/>
                                        <p:tgtEl>
                                          <p:spTgt spid="3"/>
                                        </p:tgtEl>
                                      </p:cBhvr>
                                    </p:animEffect>
                                  </p:childTnLst>
                                </p:cTn>
                              </p:par>
                              <p:par>
                                <p:cTn id="61" presetID="2" presetClass="entr" presetSubtype="2" fill="hold" grpId="0" nodeType="withEffect">
                                  <p:stCondLst>
                                    <p:cond delay="100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500" fill="hold"/>
                                        <p:tgtEl>
                                          <p:spTgt spid="46"/>
                                        </p:tgtEl>
                                        <p:attrNameLst>
                                          <p:attrName>ppt_x</p:attrName>
                                        </p:attrNameLst>
                                      </p:cBhvr>
                                      <p:tavLst>
                                        <p:tav tm="0">
                                          <p:val>
                                            <p:strVal val="1+#ppt_w/2"/>
                                          </p:val>
                                        </p:tav>
                                        <p:tav tm="100000">
                                          <p:val>
                                            <p:strVal val="#ppt_x"/>
                                          </p:val>
                                        </p:tav>
                                      </p:tavLst>
                                    </p:anim>
                                    <p:anim calcmode="lin" valueType="num">
                                      <p:cBhvr additive="base">
                                        <p:cTn id="64" dur="500" fill="hold"/>
                                        <p:tgtEl>
                                          <p:spTgt spid="46"/>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100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fill="hold"/>
                                        <p:tgtEl>
                                          <p:spTgt spid="47"/>
                                        </p:tgtEl>
                                        <p:attrNameLst>
                                          <p:attrName>ppt_x</p:attrName>
                                        </p:attrNameLst>
                                      </p:cBhvr>
                                      <p:tavLst>
                                        <p:tav tm="0">
                                          <p:val>
                                            <p:strVal val="1+#ppt_w/2"/>
                                          </p:val>
                                        </p:tav>
                                        <p:tav tm="100000">
                                          <p:val>
                                            <p:strVal val="#ppt_x"/>
                                          </p:val>
                                        </p:tav>
                                      </p:tavLst>
                                    </p:anim>
                                    <p:anim calcmode="lin" valueType="num">
                                      <p:cBhvr additive="base">
                                        <p:cTn id="68" dur="500" fill="hold"/>
                                        <p:tgtEl>
                                          <p:spTgt spid="47"/>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150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0-#ppt_w/2"/>
                                          </p:val>
                                        </p:tav>
                                        <p:tav tm="100000">
                                          <p:val>
                                            <p:strVal val="#ppt_x"/>
                                          </p:val>
                                        </p:tav>
                                      </p:tavLst>
                                    </p:anim>
                                    <p:anim calcmode="lin" valueType="num">
                                      <p:cBhvr additive="base">
                                        <p:cTn id="72" dur="500" fill="hold"/>
                                        <p:tgtEl>
                                          <p:spTgt spid="48"/>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1500"/>
                                  </p:stCondLst>
                                  <p:childTnLst>
                                    <p:set>
                                      <p:cBhvr>
                                        <p:cTn id="74" dur="1" fill="hold">
                                          <p:stCondLst>
                                            <p:cond delay="0"/>
                                          </p:stCondLst>
                                        </p:cTn>
                                        <p:tgtEl>
                                          <p:spTgt spid="49"/>
                                        </p:tgtEl>
                                        <p:attrNameLst>
                                          <p:attrName>style.visibility</p:attrName>
                                        </p:attrNameLst>
                                      </p:cBhvr>
                                      <p:to>
                                        <p:strVal val="visible"/>
                                      </p:to>
                                    </p:set>
                                    <p:anim calcmode="lin" valueType="num">
                                      <p:cBhvr additive="base">
                                        <p:cTn id="75" dur="500" fill="hold"/>
                                        <p:tgtEl>
                                          <p:spTgt spid="49"/>
                                        </p:tgtEl>
                                        <p:attrNameLst>
                                          <p:attrName>ppt_x</p:attrName>
                                        </p:attrNameLst>
                                      </p:cBhvr>
                                      <p:tavLst>
                                        <p:tav tm="0">
                                          <p:val>
                                            <p:strVal val="0-#ppt_w/2"/>
                                          </p:val>
                                        </p:tav>
                                        <p:tav tm="100000">
                                          <p:val>
                                            <p:strVal val="#ppt_x"/>
                                          </p:val>
                                        </p:tav>
                                      </p:tavLst>
                                    </p:anim>
                                    <p:anim calcmode="lin" valueType="num">
                                      <p:cBhvr additive="base">
                                        <p:cTn id="76" dur="500" fill="hold"/>
                                        <p:tgtEl>
                                          <p:spTgt spid="49"/>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150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0-#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1500"/>
                                  </p:stCondLst>
                                  <p:childTnLst>
                                    <p:set>
                                      <p:cBhvr>
                                        <p:cTn id="82" dur="1" fill="hold">
                                          <p:stCondLst>
                                            <p:cond delay="0"/>
                                          </p:stCondLst>
                                        </p:cTn>
                                        <p:tgtEl>
                                          <p:spTgt spid="73"/>
                                        </p:tgtEl>
                                        <p:attrNameLst>
                                          <p:attrName>style.visibility</p:attrName>
                                        </p:attrNameLst>
                                      </p:cBhvr>
                                      <p:to>
                                        <p:strVal val="visible"/>
                                      </p:to>
                                    </p:set>
                                    <p:anim calcmode="lin" valueType="num">
                                      <p:cBhvr additive="base">
                                        <p:cTn id="83" dur="500" fill="hold"/>
                                        <p:tgtEl>
                                          <p:spTgt spid="73"/>
                                        </p:tgtEl>
                                        <p:attrNameLst>
                                          <p:attrName>ppt_x</p:attrName>
                                        </p:attrNameLst>
                                      </p:cBhvr>
                                      <p:tavLst>
                                        <p:tav tm="0">
                                          <p:val>
                                            <p:strVal val="0-#ppt_w/2"/>
                                          </p:val>
                                        </p:tav>
                                        <p:tav tm="100000">
                                          <p:val>
                                            <p:strVal val="#ppt_x"/>
                                          </p:val>
                                        </p:tav>
                                      </p:tavLst>
                                    </p:anim>
                                    <p:anim calcmode="lin" valueType="num">
                                      <p:cBhvr additive="base">
                                        <p:cTn id="84" dur="500" fill="hold"/>
                                        <p:tgtEl>
                                          <p:spTgt spid="73"/>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1500"/>
                                  </p:stCondLst>
                                  <p:childTnLst>
                                    <p:set>
                                      <p:cBhvr>
                                        <p:cTn id="86" dur="1" fill="hold">
                                          <p:stCondLst>
                                            <p:cond delay="0"/>
                                          </p:stCondLst>
                                        </p:cTn>
                                        <p:tgtEl>
                                          <p:spTgt spid="74"/>
                                        </p:tgtEl>
                                        <p:attrNameLst>
                                          <p:attrName>style.visibility</p:attrName>
                                        </p:attrNameLst>
                                      </p:cBhvr>
                                      <p:to>
                                        <p:strVal val="visible"/>
                                      </p:to>
                                    </p:set>
                                    <p:anim calcmode="lin" valueType="num">
                                      <p:cBhvr additive="base">
                                        <p:cTn id="87" dur="500" fill="hold"/>
                                        <p:tgtEl>
                                          <p:spTgt spid="74"/>
                                        </p:tgtEl>
                                        <p:attrNameLst>
                                          <p:attrName>ppt_x</p:attrName>
                                        </p:attrNameLst>
                                      </p:cBhvr>
                                      <p:tavLst>
                                        <p:tav tm="0">
                                          <p:val>
                                            <p:strVal val="0-#ppt_w/2"/>
                                          </p:val>
                                        </p:tav>
                                        <p:tav tm="100000">
                                          <p:val>
                                            <p:strVal val="#ppt_x"/>
                                          </p:val>
                                        </p:tav>
                                      </p:tavLst>
                                    </p:anim>
                                    <p:anim calcmode="lin" valueType="num">
                                      <p:cBhvr additive="base">
                                        <p:cTn id="88" dur="500" fill="hold"/>
                                        <p:tgtEl>
                                          <p:spTgt spid="74"/>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2000"/>
                                  </p:stCondLst>
                                  <p:childTnLst>
                                    <p:set>
                                      <p:cBhvr>
                                        <p:cTn id="90" dur="1" fill="hold">
                                          <p:stCondLst>
                                            <p:cond delay="0"/>
                                          </p:stCondLst>
                                        </p:cTn>
                                        <p:tgtEl>
                                          <p:spTgt spid="75"/>
                                        </p:tgtEl>
                                        <p:attrNameLst>
                                          <p:attrName>style.visibility</p:attrName>
                                        </p:attrNameLst>
                                      </p:cBhvr>
                                      <p:to>
                                        <p:strVal val="visible"/>
                                      </p:to>
                                    </p:set>
                                    <p:anim calcmode="lin" valueType="num">
                                      <p:cBhvr additive="base">
                                        <p:cTn id="91" dur="500" fill="hold"/>
                                        <p:tgtEl>
                                          <p:spTgt spid="75"/>
                                        </p:tgtEl>
                                        <p:attrNameLst>
                                          <p:attrName>ppt_x</p:attrName>
                                        </p:attrNameLst>
                                      </p:cBhvr>
                                      <p:tavLst>
                                        <p:tav tm="0">
                                          <p:val>
                                            <p:strVal val="1+#ppt_w/2"/>
                                          </p:val>
                                        </p:tav>
                                        <p:tav tm="100000">
                                          <p:val>
                                            <p:strVal val="#ppt_x"/>
                                          </p:val>
                                        </p:tav>
                                      </p:tavLst>
                                    </p:anim>
                                    <p:anim calcmode="lin" valueType="num">
                                      <p:cBhvr additive="base">
                                        <p:cTn id="92" dur="500" fill="hold"/>
                                        <p:tgtEl>
                                          <p:spTgt spid="75"/>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2000"/>
                                  </p:stCondLst>
                                  <p:childTnLst>
                                    <p:set>
                                      <p:cBhvr>
                                        <p:cTn id="94" dur="1" fill="hold">
                                          <p:stCondLst>
                                            <p:cond delay="0"/>
                                          </p:stCondLst>
                                        </p:cTn>
                                        <p:tgtEl>
                                          <p:spTgt spid="76"/>
                                        </p:tgtEl>
                                        <p:attrNameLst>
                                          <p:attrName>style.visibility</p:attrName>
                                        </p:attrNameLst>
                                      </p:cBhvr>
                                      <p:to>
                                        <p:strVal val="visible"/>
                                      </p:to>
                                    </p:set>
                                    <p:anim calcmode="lin" valueType="num">
                                      <p:cBhvr additive="base">
                                        <p:cTn id="95" dur="500" fill="hold"/>
                                        <p:tgtEl>
                                          <p:spTgt spid="76"/>
                                        </p:tgtEl>
                                        <p:attrNameLst>
                                          <p:attrName>ppt_x</p:attrName>
                                        </p:attrNameLst>
                                      </p:cBhvr>
                                      <p:tavLst>
                                        <p:tav tm="0">
                                          <p:val>
                                            <p:strVal val="1+#ppt_w/2"/>
                                          </p:val>
                                        </p:tav>
                                        <p:tav tm="100000">
                                          <p:val>
                                            <p:strVal val="#ppt_x"/>
                                          </p:val>
                                        </p:tav>
                                      </p:tavLst>
                                    </p:anim>
                                    <p:anim calcmode="lin" valueType="num">
                                      <p:cBhvr additive="base">
                                        <p:cTn id="96" dur="500" fill="hold"/>
                                        <p:tgtEl>
                                          <p:spTgt spid="76"/>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2000"/>
                                  </p:stCondLst>
                                  <p:childTnLst>
                                    <p:set>
                                      <p:cBhvr>
                                        <p:cTn id="98" dur="1" fill="hold">
                                          <p:stCondLst>
                                            <p:cond delay="0"/>
                                          </p:stCondLst>
                                        </p:cTn>
                                        <p:tgtEl>
                                          <p:spTgt spid="77"/>
                                        </p:tgtEl>
                                        <p:attrNameLst>
                                          <p:attrName>style.visibility</p:attrName>
                                        </p:attrNameLst>
                                      </p:cBhvr>
                                      <p:to>
                                        <p:strVal val="visible"/>
                                      </p:to>
                                    </p:set>
                                    <p:anim calcmode="lin" valueType="num">
                                      <p:cBhvr additive="base">
                                        <p:cTn id="99" dur="500" fill="hold"/>
                                        <p:tgtEl>
                                          <p:spTgt spid="77"/>
                                        </p:tgtEl>
                                        <p:attrNameLst>
                                          <p:attrName>ppt_x</p:attrName>
                                        </p:attrNameLst>
                                      </p:cBhvr>
                                      <p:tavLst>
                                        <p:tav tm="0">
                                          <p:val>
                                            <p:strVal val="1+#ppt_w/2"/>
                                          </p:val>
                                        </p:tav>
                                        <p:tav tm="100000">
                                          <p:val>
                                            <p:strVal val="#ppt_x"/>
                                          </p:val>
                                        </p:tav>
                                      </p:tavLst>
                                    </p:anim>
                                    <p:anim calcmode="lin" valueType="num">
                                      <p:cBhvr additive="base">
                                        <p:cTn id="100" dur="500" fill="hold"/>
                                        <p:tgtEl>
                                          <p:spTgt spid="77"/>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2000"/>
                                  </p:stCondLst>
                                  <p:childTnLst>
                                    <p:set>
                                      <p:cBhvr>
                                        <p:cTn id="102" dur="1" fill="hold">
                                          <p:stCondLst>
                                            <p:cond delay="0"/>
                                          </p:stCondLst>
                                        </p:cTn>
                                        <p:tgtEl>
                                          <p:spTgt spid="78"/>
                                        </p:tgtEl>
                                        <p:attrNameLst>
                                          <p:attrName>style.visibility</p:attrName>
                                        </p:attrNameLst>
                                      </p:cBhvr>
                                      <p:to>
                                        <p:strVal val="visible"/>
                                      </p:to>
                                    </p:set>
                                    <p:anim calcmode="lin" valueType="num">
                                      <p:cBhvr additive="base">
                                        <p:cTn id="103" dur="500" fill="hold"/>
                                        <p:tgtEl>
                                          <p:spTgt spid="78"/>
                                        </p:tgtEl>
                                        <p:attrNameLst>
                                          <p:attrName>ppt_x</p:attrName>
                                        </p:attrNameLst>
                                      </p:cBhvr>
                                      <p:tavLst>
                                        <p:tav tm="0">
                                          <p:val>
                                            <p:strVal val="1+#ppt_w/2"/>
                                          </p:val>
                                        </p:tav>
                                        <p:tav tm="100000">
                                          <p:val>
                                            <p:strVal val="#ppt_x"/>
                                          </p:val>
                                        </p:tav>
                                      </p:tavLst>
                                    </p:anim>
                                    <p:anim calcmode="lin" valueType="num">
                                      <p:cBhvr additive="base">
                                        <p:cTn id="104" dur="500" fill="hold"/>
                                        <p:tgtEl>
                                          <p:spTgt spid="78"/>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2000"/>
                                  </p:stCondLst>
                                  <p:childTnLst>
                                    <p:set>
                                      <p:cBhvr>
                                        <p:cTn id="106" dur="1" fill="hold">
                                          <p:stCondLst>
                                            <p:cond delay="0"/>
                                          </p:stCondLst>
                                        </p:cTn>
                                        <p:tgtEl>
                                          <p:spTgt spid="79"/>
                                        </p:tgtEl>
                                        <p:attrNameLst>
                                          <p:attrName>style.visibility</p:attrName>
                                        </p:attrNameLst>
                                      </p:cBhvr>
                                      <p:to>
                                        <p:strVal val="visible"/>
                                      </p:to>
                                    </p:set>
                                    <p:anim calcmode="lin" valueType="num">
                                      <p:cBhvr additive="base">
                                        <p:cTn id="107" dur="500" fill="hold"/>
                                        <p:tgtEl>
                                          <p:spTgt spid="79"/>
                                        </p:tgtEl>
                                        <p:attrNameLst>
                                          <p:attrName>ppt_x</p:attrName>
                                        </p:attrNameLst>
                                      </p:cBhvr>
                                      <p:tavLst>
                                        <p:tav tm="0">
                                          <p:val>
                                            <p:strVal val="1+#ppt_w/2"/>
                                          </p:val>
                                        </p:tav>
                                        <p:tav tm="100000">
                                          <p:val>
                                            <p:strVal val="#ppt_x"/>
                                          </p:val>
                                        </p:tav>
                                      </p:tavLst>
                                    </p:anim>
                                    <p:anim calcmode="lin" valueType="num">
                                      <p:cBhvr additive="base">
                                        <p:cTn id="108" dur="500" fill="hold"/>
                                        <p:tgtEl>
                                          <p:spTgt spid="79"/>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2500"/>
                                  </p:stCondLst>
                                  <p:childTnLst>
                                    <p:set>
                                      <p:cBhvr>
                                        <p:cTn id="110" dur="1" fill="hold">
                                          <p:stCondLst>
                                            <p:cond delay="0"/>
                                          </p:stCondLst>
                                        </p:cTn>
                                        <p:tgtEl>
                                          <p:spTgt spid="80"/>
                                        </p:tgtEl>
                                        <p:attrNameLst>
                                          <p:attrName>style.visibility</p:attrName>
                                        </p:attrNameLst>
                                      </p:cBhvr>
                                      <p:to>
                                        <p:strVal val="visible"/>
                                      </p:to>
                                    </p:set>
                                    <p:anim calcmode="lin" valueType="num">
                                      <p:cBhvr additive="base">
                                        <p:cTn id="111" dur="500" fill="hold"/>
                                        <p:tgtEl>
                                          <p:spTgt spid="80"/>
                                        </p:tgtEl>
                                        <p:attrNameLst>
                                          <p:attrName>ppt_x</p:attrName>
                                        </p:attrNameLst>
                                      </p:cBhvr>
                                      <p:tavLst>
                                        <p:tav tm="0">
                                          <p:val>
                                            <p:strVal val="0-#ppt_w/2"/>
                                          </p:val>
                                        </p:tav>
                                        <p:tav tm="100000">
                                          <p:val>
                                            <p:strVal val="#ppt_x"/>
                                          </p:val>
                                        </p:tav>
                                      </p:tavLst>
                                    </p:anim>
                                    <p:anim calcmode="lin" valueType="num">
                                      <p:cBhvr additive="base">
                                        <p:cTn id="112" dur="500" fill="hold"/>
                                        <p:tgtEl>
                                          <p:spTgt spid="80"/>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2500"/>
                                  </p:stCondLst>
                                  <p:childTnLst>
                                    <p:set>
                                      <p:cBhvr>
                                        <p:cTn id="114" dur="1" fill="hold">
                                          <p:stCondLst>
                                            <p:cond delay="0"/>
                                          </p:stCondLst>
                                        </p:cTn>
                                        <p:tgtEl>
                                          <p:spTgt spid="81"/>
                                        </p:tgtEl>
                                        <p:attrNameLst>
                                          <p:attrName>style.visibility</p:attrName>
                                        </p:attrNameLst>
                                      </p:cBhvr>
                                      <p:to>
                                        <p:strVal val="visible"/>
                                      </p:to>
                                    </p:set>
                                    <p:anim calcmode="lin" valueType="num">
                                      <p:cBhvr additive="base">
                                        <p:cTn id="115" dur="500" fill="hold"/>
                                        <p:tgtEl>
                                          <p:spTgt spid="81"/>
                                        </p:tgtEl>
                                        <p:attrNameLst>
                                          <p:attrName>ppt_x</p:attrName>
                                        </p:attrNameLst>
                                      </p:cBhvr>
                                      <p:tavLst>
                                        <p:tav tm="0">
                                          <p:val>
                                            <p:strVal val="0-#ppt_w/2"/>
                                          </p:val>
                                        </p:tav>
                                        <p:tav tm="100000">
                                          <p:val>
                                            <p:strVal val="#ppt_x"/>
                                          </p:val>
                                        </p:tav>
                                      </p:tavLst>
                                    </p:anim>
                                    <p:anim calcmode="lin" valueType="num">
                                      <p:cBhvr additive="base">
                                        <p:cTn id="116" dur="500" fill="hold"/>
                                        <p:tgtEl>
                                          <p:spTgt spid="81"/>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2500"/>
                                  </p:stCondLst>
                                  <p:childTnLst>
                                    <p:set>
                                      <p:cBhvr>
                                        <p:cTn id="118" dur="1" fill="hold">
                                          <p:stCondLst>
                                            <p:cond delay="0"/>
                                          </p:stCondLst>
                                        </p:cTn>
                                        <p:tgtEl>
                                          <p:spTgt spid="82"/>
                                        </p:tgtEl>
                                        <p:attrNameLst>
                                          <p:attrName>style.visibility</p:attrName>
                                        </p:attrNameLst>
                                      </p:cBhvr>
                                      <p:to>
                                        <p:strVal val="visible"/>
                                      </p:to>
                                    </p:set>
                                    <p:anim calcmode="lin" valueType="num">
                                      <p:cBhvr additive="base">
                                        <p:cTn id="119" dur="500" fill="hold"/>
                                        <p:tgtEl>
                                          <p:spTgt spid="82"/>
                                        </p:tgtEl>
                                        <p:attrNameLst>
                                          <p:attrName>ppt_x</p:attrName>
                                        </p:attrNameLst>
                                      </p:cBhvr>
                                      <p:tavLst>
                                        <p:tav tm="0">
                                          <p:val>
                                            <p:strVal val="0-#ppt_w/2"/>
                                          </p:val>
                                        </p:tav>
                                        <p:tav tm="100000">
                                          <p:val>
                                            <p:strVal val="#ppt_x"/>
                                          </p:val>
                                        </p:tav>
                                      </p:tavLst>
                                    </p:anim>
                                    <p:anim calcmode="lin" valueType="num">
                                      <p:cBhvr additive="base">
                                        <p:cTn id="120" dur="500" fill="hold"/>
                                        <p:tgtEl>
                                          <p:spTgt spid="82"/>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250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0-#ppt_w/2"/>
                                          </p:val>
                                        </p:tav>
                                        <p:tav tm="100000">
                                          <p:val>
                                            <p:strVal val="#ppt_x"/>
                                          </p:val>
                                        </p:tav>
                                      </p:tavLst>
                                    </p:anim>
                                    <p:anim calcmode="lin" valueType="num">
                                      <p:cBhvr additive="base">
                                        <p:cTn id="124" dur="500" fill="hold"/>
                                        <p:tgtEl>
                                          <p:spTgt spid="83"/>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250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0-#ppt_w/2"/>
                                          </p:val>
                                        </p:tav>
                                        <p:tav tm="100000">
                                          <p:val>
                                            <p:strVal val="#ppt_x"/>
                                          </p:val>
                                        </p:tav>
                                      </p:tavLst>
                                    </p:anim>
                                    <p:anim calcmode="lin" valueType="num">
                                      <p:cBhvr additive="base">
                                        <p:cTn id="128" dur="500" fill="hold"/>
                                        <p:tgtEl>
                                          <p:spTgt spid="84"/>
                                        </p:tgtEl>
                                        <p:attrNameLst>
                                          <p:attrName>ppt_y</p:attrName>
                                        </p:attrNameLst>
                                      </p:cBhvr>
                                      <p:tavLst>
                                        <p:tav tm="0">
                                          <p:val>
                                            <p:strVal val="#ppt_y"/>
                                          </p:val>
                                        </p:tav>
                                        <p:tav tm="100000">
                                          <p:val>
                                            <p:strVal val="#ppt_y"/>
                                          </p:val>
                                        </p:tav>
                                      </p:tavLst>
                                    </p:anim>
                                  </p:childTnLst>
                                </p:cTn>
                              </p:par>
                              <p:par>
                                <p:cTn id="129" presetID="10" presetClass="entr" presetSubtype="0" fill="hold" nodeType="withEffect">
                                  <p:stCondLst>
                                    <p:cond delay="0"/>
                                  </p:stCondLst>
                                  <p:childTnLst>
                                    <p:set>
                                      <p:cBhvr>
                                        <p:cTn id="130" dur="1" fill="hold">
                                          <p:stCondLst>
                                            <p:cond delay="0"/>
                                          </p:stCondLst>
                                        </p:cTn>
                                        <p:tgtEl>
                                          <p:spTgt spid="51"/>
                                        </p:tgtEl>
                                        <p:attrNameLst>
                                          <p:attrName>style.visibility</p:attrName>
                                        </p:attrNameLst>
                                      </p:cBhvr>
                                      <p:to>
                                        <p:strVal val="visible"/>
                                      </p:to>
                                    </p:set>
                                    <p:animEffect transition="in" filter="fade">
                                      <p:cBhvr>
                                        <p:cTn id="131"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5" grpId="0"/>
      <p:bldP spid="36" grpId="0" animBg="1"/>
      <p:bldP spid="37" grpId="0" animBg="1"/>
      <p:bldP spid="38" grpId="0" animBg="1"/>
      <p:bldP spid="39" grpId="0"/>
      <p:bldP spid="40" grpId="0"/>
      <p:bldP spid="41" grpId="0" animBg="1"/>
      <p:bldP spid="43" grpId="0" animBg="1"/>
      <p:bldP spid="44" grpId="0" animBg="1"/>
      <p:bldP spid="45" grpId="0"/>
      <p:bldP spid="46" grpId="0"/>
      <p:bldP spid="47" grpId="0" animBg="1"/>
      <p:bldP spid="48" grpId="0" animBg="1"/>
      <p:bldP spid="49" grpId="0" animBg="1"/>
      <p:bldP spid="50" grpId="0"/>
      <p:bldP spid="73" grpId="0"/>
      <p:bldP spid="74" grpId="0" animBg="1"/>
      <p:bldP spid="75" grpId="0" animBg="1"/>
      <p:bldP spid="76" grpId="0" animBg="1"/>
      <p:bldP spid="77" grpId="0"/>
      <p:bldP spid="78" grpId="0"/>
      <p:bldP spid="79" grpId="0" animBg="1"/>
      <p:bldP spid="80" grpId="0" animBg="1"/>
      <p:bldP spid="81" grpId="0" animBg="1"/>
      <p:bldP spid="82" grpId="0"/>
      <p:bldP spid="83" grpId="0"/>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1551"/>
            <a:ext cx="12343068" cy="6945841"/>
          </a:xfrm>
          <a:prstGeom prst="rect">
            <a:avLst/>
          </a:prstGeom>
        </p:spPr>
      </p:pic>
      <p:pic>
        <p:nvPicPr>
          <p:cNvPr id="28" name="图片 2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846" y="-144515"/>
            <a:ext cx="1658692" cy="1269259"/>
          </a:xfrm>
          <a:prstGeom prst="rect">
            <a:avLst/>
          </a:prstGeom>
        </p:spPr>
      </p:pic>
      <p:sp>
        <p:nvSpPr>
          <p:cNvPr id="2" name="矩形 1"/>
          <p:cNvSpPr/>
          <p:nvPr/>
        </p:nvSpPr>
        <p:spPr>
          <a:xfrm>
            <a:off x="1505848" y="165869"/>
            <a:ext cx="3570208" cy="461665"/>
          </a:xfrm>
          <a:prstGeom prst="rect">
            <a:avLst/>
          </a:prstGeom>
        </p:spPr>
        <p:txBody>
          <a:bodyPr wrap="none">
            <a:spAutoFit/>
          </a:bodyPr>
          <a:lstStyle/>
          <a:p>
            <a:r>
              <a:rPr lang="zh-CN" altLang="en-US" sz="2400" b="1" dirty="0">
                <a:latin typeface="微软雅黑" pitchFamily="34" charset="-122"/>
                <a:ea typeface="微软雅黑" pitchFamily="34" charset="-122"/>
              </a:rPr>
              <a:t>学习教育要发挥媒体作用</a:t>
            </a:r>
          </a:p>
        </p:txBody>
      </p:sp>
      <p:grpSp>
        <p:nvGrpSpPr>
          <p:cNvPr id="3" name="组合 2"/>
          <p:cNvGrpSpPr/>
          <p:nvPr/>
        </p:nvGrpSpPr>
        <p:grpSpPr>
          <a:xfrm>
            <a:off x="2933044" y="1869204"/>
            <a:ext cx="6592444" cy="1084995"/>
            <a:chOff x="1259632" y="972480"/>
            <a:chExt cx="6592444" cy="1084995"/>
          </a:xfrm>
        </p:grpSpPr>
        <p:sp>
          <p:nvSpPr>
            <p:cNvPr id="4" name="流程图: 延期 2"/>
            <p:cNvSpPr>
              <a:spLocks noChangeArrowheads="1"/>
            </p:cNvSpPr>
            <p:nvPr/>
          </p:nvSpPr>
          <p:spPr bwMode="auto">
            <a:xfrm>
              <a:off x="1259632" y="1029647"/>
              <a:ext cx="2032750" cy="971850"/>
            </a:xfrm>
            <a:prstGeom prst="flowChartDelay">
              <a:avLst/>
            </a:prstGeom>
            <a:solidFill>
              <a:srgbClr val="C81812"/>
            </a:solidFill>
            <a:ln>
              <a:noFill/>
            </a:ln>
          </p:spPr>
          <p:txBody>
            <a:bodyPr lIns="68589" tIns="34295" rIns="68589" bIns="3429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bg1"/>
                </a:solidFill>
                <a:latin typeface="宋体" panose="02010600030101010101" pitchFamily="2" charset="-122"/>
                <a:sym typeface="宋体" panose="02010600030101010101" pitchFamily="2" charset="-122"/>
              </a:endParaRPr>
            </a:p>
          </p:txBody>
        </p:sp>
        <p:sp>
          <p:nvSpPr>
            <p:cNvPr id="5" name="流程图: 延期 3"/>
            <p:cNvSpPr>
              <a:spLocks noChangeArrowheads="1"/>
            </p:cNvSpPr>
            <p:nvPr/>
          </p:nvSpPr>
          <p:spPr bwMode="auto">
            <a:xfrm rot="10800000">
              <a:off x="3366213" y="972480"/>
              <a:ext cx="4485863" cy="1084995"/>
            </a:xfrm>
            <a:prstGeom prst="flowChartDelay">
              <a:avLst/>
            </a:prstGeom>
            <a:solidFill>
              <a:srgbClr val="C81812"/>
            </a:solidFill>
            <a:ln>
              <a:noFill/>
            </a:ln>
          </p:spPr>
          <p:txBody>
            <a:bodyPr lIns="68589" tIns="34295" rIns="68589" bIns="3429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bg1"/>
                </a:solidFill>
                <a:latin typeface="宋体" panose="02010600030101010101" pitchFamily="2" charset="-122"/>
                <a:sym typeface="宋体" panose="02010600030101010101" pitchFamily="2" charset="-122"/>
              </a:endParaRPr>
            </a:p>
          </p:txBody>
        </p:sp>
        <p:sp>
          <p:nvSpPr>
            <p:cNvPr id="6" name="流程图: 终止 4"/>
            <p:cNvSpPr>
              <a:spLocks noChangeArrowheads="1"/>
            </p:cNvSpPr>
            <p:nvPr/>
          </p:nvSpPr>
          <p:spPr bwMode="auto">
            <a:xfrm>
              <a:off x="2904171" y="1427439"/>
              <a:ext cx="850254" cy="198896"/>
            </a:xfrm>
            <a:prstGeom prst="flowChartTerminator">
              <a:avLst/>
            </a:prstGeom>
            <a:solidFill>
              <a:srgbClr val="D8D8D8"/>
            </a:solidFill>
            <a:ln>
              <a:noFill/>
            </a:ln>
            <a:extLst>
              <a:ext uri="{91240B29-F687-4F45-9708-019B960494DF}">
                <a14:hiddenLine xmlns:a14="http://schemas.microsoft.com/office/drawing/2010/main" w="12700">
                  <a:solidFill>
                    <a:srgbClr val="42719B"/>
                  </a:solidFill>
                  <a:bevel/>
                  <a:headEnd/>
                  <a:tailEnd/>
                </a14:hiddenLine>
              </a:ext>
            </a:extLst>
          </p:spPr>
          <p:txBody>
            <a:bodyPr lIns="68589" tIns="34295" rIns="68589" bIns="3429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bg1"/>
                </a:solidFill>
                <a:latin typeface="宋体" panose="02010600030101010101" pitchFamily="2" charset="-122"/>
                <a:sym typeface="宋体" panose="02010600030101010101" pitchFamily="2" charset="-122"/>
              </a:endParaRPr>
            </a:p>
          </p:txBody>
        </p:sp>
        <p:sp>
          <p:nvSpPr>
            <p:cNvPr id="7" name="流程图: 联系 5"/>
            <p:cNvSpPr>
              <a:spLocks noChangeArrowheads="1"/>
            </p:cNvSpPr>
            <p:nvPr/>
          </p:nvSpPr>
          <p:spPr bwMode="auto">
            <a:xfrm>
              <a:off x="3462671" y="1379799"/>
              <a:ext cx="294136" cy="294176"/>
            </a:xfrm>
            <a:prstGeom prst="flowChartConnector">
              <a:avLst/>
            </a:prstGeom>
            <a:solidFill>
              <a:srgbClr val="FFFFFF"/>
            </a:solidFill>
            <a:ln>
              <a:noFill/>
            </a:ln>
            <a:extLst>
              <a:ext uri="{91240B29-F687-4F45-9708-019B960494DF}">
                <a14:hiddenLine xmlns:a14="http://schemas.microsoft.com/office/drawing/2010/main" w="12700">
                  <a:solidFill>
                    <a:srgbClr val="42719B"/>
                  </a:solidFill>
                  <a:bevel/>
                  <a:headEnd/>
                  <a:tailEnd/>
                </a14:hiddenLine>
              </a:ext>
            </a:extLst>
          </p:spPr>
          <p:txBody>
            <a:bodyPr lIns="68589" tIns="34295" rIns="68589" bIns="3429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1400" b="0" i="0" u="none" strike="noStrike" kern="0" cap="none" spc="0" normalizeH="0" baseline="0" noProof="0">
                <a:ln>
                  <a:noFill/>
                </a:ln>
                <a:solidFill>
                  <a:schemeClr val="bg1"/>
                </a:solidFill>
                <a:effectLst/>
                <a:uLnTx/>
                <a:uFillTx/>
                <a:latin typeface="宋体" panose="02010600030101010101" pitchFamily="2" charset="-122"/>
                <a:ea typeface="宋体" panose="02010600030101010101" pitchFamily="2" charset="-122"/>
                <a:sym typeface="宋体" panose="02010600030101010101" pitchFamily="2" charset="-122"/>
              </a:endParaRPr>
            </a:p>
          </p:txBody>
        </p:sp>
        <p:sp>
          <p:nvSpPr>
            <p:cNvPr id="8" name="流程图: 联系 6"/>
            <p:cNvSpPr>
              <a:spLocks noChangeArrowheads="1"/>
            </p:cNvSpPr>
            <p:nvPr/>
          </p:nvSpPr>
          <p:spPr bwMode="auto">
            <a:xfrm>
              <a:off x="2883926" y="1379799"/>
              <a:ext cx="294136" cy="294176"/>
            </a:xfrm>
            <a:prstGeom prst="flowChartConnector">
              <a:avLst/>
            </a:prstGeom>
            <a:solidFill>
              <a:srgbClr val="FFFFFF"/>
            </a:solidFill>
            <a:ln>
              <a:noFill/>
            </a:ln>
            <a:extLst>
              <a:ext uri="{91240B29-F687-4F45-9708-019B960494DF}">
                <a14:hiddenLine xmlns:a14="http://schemas.microsoft.com/office/drawing/2010/main" w="12700">
                  <a:solidFill>
                    <a:srgbClr val="42719B"/>
                  </a:solidFill>
                  <a:bevel/>
                  <a:headEnd/>
                  <a:tailEnd/>
                </a14:hiddenLine>
              </a:ext>
            </a:extLst>
          </p:spPr>
          <p:txBody>
            <a:bodyPr lIns="68589" tIns="34295" rIns="68589" bIns="3429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1400" b="0" i="0" u="none" strike="noStrike" kern="0" cap="none" spc="0" normalizeH="0" baseline="0" noProof="0">
                <a:ln>
                  <a:noFill/>
                </a:ln>
                <a:solidFill>
                  <a:schemeClr val="bg1"/>
                </a:solidFill>
                <a:effectLst/>
                <a:uLnTx/>
                <a:uFillTx/>
                <a:latin typeface="宋体" panose="02010600030101010101" pitchFamily="2" charset="-122"/>
                <a:ea typeface="宋体" panose="02010600030101010101" pitchFamily="2" charset="-122"/>
                <a:sym typeface="宋体" panose="02010600030101010101" pitchFamily="2" charset="-122"/>
              </a:endParaRPr>
            </a:p>
          </p:txBody>
        </p:sp>
        <p:sp>
          <p:nvSpPr>
            <p:cNvPr id="9" name="文本框 23"/>
            <p:cNvSpPr>
              <a:spLocks noChangeArrowheads="1"/>
            </p:cNvSpPr>
            <p:nvPr/>
          </p:nvSpPr>
          <p:spPr bwMode="auto">
            <a:xfrm>
              <a:off x="1730011" y="1179712"/>
              <a:ext cx="1039596" cy="76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45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01</a:t>
              </a:r>
              <a:endParaRPr kumimoji="0" lang="zh-CN" altLang="en-US" sz="45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文本框 26"/>
            <p:cNvSpPr>
              <a:spLocks noChangeArrowheads="1"/>
            </p:cNvSpPr>
            <p:nvPr/>
          </p:nvSpPr>
          <p:spPr bwMode="auto">
            <a:xfrm>
              <a:off x="4604292" y="1115754"/>
              <a:ext cx="3064052" cy="80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defTabSz="914400">
                <a:lnSpc>
                  <a:spcPct val="100000"/>
                </a:lnSpc>
                <a:spcBef>
                  <a:spcPct val="0"/>
                </a:spcBef>
                <a:buNone/>
                <a:defRPr/>
              </a:pPr>
              <a:r>
                <a:rPr lang="zh-CN" altLang="en-US" sz="1600" kern="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充分</a:t>
              </a:r>
              <a:r>
                <a:rPr lang="zh-CN" altLang="en-US" sz="1600"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利用共产党员网、手机报、电视栏目、微信易信和远程教育平台</a:t>
              </a:r>
              <a:r>
                <a:rPr lang="zh-CN" altLang="en-US" sz="1600" kern="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等，</a:t>
              </a:r>
              <a:r>
                <a:rPr lang="zh-CN" altLang="en-US" sz="1600"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及时推送学习内容</a:t>
              </a:r>
              <a:endParaRPr kumimoji="0" lang="en-US" altLang="zh-CN" sz="1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 name="组合 10"/>
          <p:cNvGrpSpPr/>
          <p:nvPr/>
        </p:nvGrpSpPr>
        <p:grpSpPr>
          <a:xfrm>
            <a:off x="2933044" y="3170223"/>
            <a:ext cx="6592444" cy="1083803"/>
            <a:chOff x="1259632" y="2355726"/>
            <a:chExt cx="6592444" cy="1083803"/>
          </a:xfrm>
        </p:grpSpPr>
        <p:sp>
          <p:nvSpPr>
            <p:cNvPr id="12" name="流程图: 延期 10"/>
            <p:cNvSpPr>
              <a:spLocks noChangeArrowheads="1"/>
            </p:cNvSpPr>
            <p:nvPr/>
          </p:nvSpPr>
          <p:spPr bwMode="auto">
            <a:xfrm rot="10800000">
              <a:off x="5819327" y="2411702"/>
              <a:ext cx="2032749" cy="971850"/>
            </a:xfrm>
            <a:prstGeom prst="flowChartDelay">
              <a:avLst/>
            </a:prstGeom>
            <a:solidFill>
              <a:srgbClr val="EE7D00"/>
            </a:solidFill>
            <a:ln>
              <a:noFill/>
            </a:ln>
            <a:extLst/>
          </p:spPr>
          <p:txBody>
            <a:bodyPr lIns="68589" tIns="34295" rIns="68589" bIns="3429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bg1"/>
                </a:solidFill>
                <a:latin typeface="宋体" panose="02010600030101010101" pitchFamily="2" charset="-122"/>
                <a:sym typeface="宋体" panose="02010600030101010101" pitchFamily="2" charset="-122"/>
              </a:endParaRPr>
            </a:p>
          </p:txBody>
        </p:sp>
        <p:sp>
          <p:nvSpPr>
            <p:cNvPr id="13" name="流程图: 延期 11"/>
            <p:cNvSpPr>
              <a:spLocks noChangeArrowheads="1"/>
            </p:cNvSpPr>
            <p:nvPr/>
          </p:nvSpPr>
          <p:spPr bwMode="auto">
            <a:xfrm>
              <a:off x="1259632" y="2355726"/>
              <a:ext cx="4487054" cy="1083803"/>
            </a:xfrm>
            <a:prstGeom prst="flowChartDelay">
              <a:avLst/>
            </a:prstGeom>
            <a:solidFill>
              <a:srgbClr val="EE7D00"/>
            </a:solidFill>
            <a:ln>
              <a:noFill/>
            </a:ln>
            <a:extLst/>
          </p:spPr>
          <p:txBody>
            <a:bodyPr lIns="68589" tIns="34295" rIns="68589" bIns="3429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bg1"/>
                </a:solidFill>
                <a:latin typeface="宋体" panose="02010600030101010101" pitchFamily="2" charset="-122"/>
                <a:sym typeface="宋体" panose="02010600030101010101" pitchFamily="2" charset="-122"/>
              </a:endParaRPr>
            </a:p>
          </p:txBody>
        </p:sp>
        <p:sp>
          <p:nvSpPr>
            <p:cNvPr id="14" name="流程图: 终止 12"/>
            <p:cNvSpPr>
              <a:spLocks noChangeArrowheads="1"/>
            </p:cNvSpPr>
            <p:nvPr/>
          </p:nvSpPr>
          <p:spPr bwMode="auto">
            <a:xfrm rot="10800000">
              <a:off x="5358475" y="2785674"/>
              <a:ext cx="849063" cy="200087"/>
            </a:xfrm>
            <a:prstGeom prst="flowChartTerminator">
              <a:avLst/>
            </a:prstGeom>
            <a:solidFill>
              <a:srgbClr val="D8D8D8"/>
            </a:solidFill>
            <a:ln>
              <a:noFill/>
            </a:ln>
            <a:extLst>
              <a:ext uri="{91240B29-F687-4F45-9708-019B960494DF}">
                <a14:hiddenLine xmlns:a14="http://schemas.microsoft.com/office/drawing/2010/main" w="12700">
                  <a:solidFill>
                    <a:srgbClr val="42719B"/>
                  </a:solidFill>
                  <a:bevel/>
                  <a:headEnd/>
                  <a:tailEnd/>
                </a14:hiddenLine>
              </a:ext>
            </a:extLst>
          </p:spPr>
          <p:txBody>
            <a:bodyPr lIns="68589" tIns="34295" rIns="68589" bIns="3429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bg1"/>
                </a:solidFill>
                <a:latin typeface="宋体" panose="02010600030101010101" pitchFamily="2" charset="-122"/>
                <a:sym typeface="宋体" panose="02010600030101010101" pitchFamily="2" charset="-122"/>
              </a:endParaRPr>
            </a:p>
          </p:txBody>
        </p:sp>
        <p:sp>
          <p:nvSpPr>
            <p:cNvPr id="15" name="流程图: 联系 13"/>
            <p:cNvSpPr>
              <a:spLocks noChangeArrowheads="1"/>
            </p:cNvSpPr>
            <p:nvPr/>
          </p:nvSpPr>
          <p:spPr bwMode="auto">
            <a:xfrm rot="10800000">
              <a:off x="5354903" y="2738034"/>
              <a:ext cx="295326" cy="295366"/>
            </a:xfrm>
            <a:prstGeom prst="flowChartConnector">
              <a:avLst/>
            </a:prstGeom>
            <a:solidFill>
              <a:srgbClr val="FFFFFF"/>
            </a:solidFill>
            <a:ln>
              <a:noFill/>
            </a:ln>
            <a:extLst>
              <a:ext uri="{91240B29-F687-4F45-9708-019B960494DF}">
                <a14:hiddenLine xmlns:a14="http://schemas.microsoft.com/office/drawing/2010/main" w="12700">
                  <a:solidFill>
                    <a:srgbClr val="42719B"/>
                  </a:solidFill>
                  <a:bevel/>
                  <a:headEnd/>
                  <a:tailEnd/>
                </a14:hiddenLine>
              </a:ext>
            </a:extLst>
          </p:spPr>
          <p:txBody>
            <a:bodyPr lIns="68589" tIns="34295" rIns="68589" bIns="3429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1400" b="0" i="0" u="none" strike="noStrike" kern="0" cap="none" spc="0" normalizeH="0" baseline="0" noProof="0">
                <a:ln>
                  <a:noFill/>
                </a:ln>
                <a:solidFill>
                  <a:schemeClr val="bg1"/>
                </a:solidFill>
                <a:effectLst/>
                <a:uLnTx/>
                <a:uFillTx/>
                <a:latin typeface="宋体" panose="02010600030101010101" pitchFamily="2" charset="-122"/>
                <a:ea typeface="宋体" panose="02010600030101010101" pitchFamily="2" charset="-122"/>
                <a:sym typeface="宋体" panose="02010600030101010101" pitchFamily="2" charset="-122"/>
              </a:endParaRPr>
            </a:p>
          </p:txBody>
        </p:sp>
        <p:sp>
          <p:nvSpPr>
            <p:cNvPr id="16" name="流程图: 联系 14"/>
            <p:cNvSpPr>
              <a:spLocks noChangeArrowheads="1"/>
            </p:cNvSpPr>
            <p:nvPr/>
          </p:nvSpPr>
          <p:spPr bwMode="auto">
            <a:xfrm rot="10800000">
              <a:off x="5933647" y="2738034"/>
              <a:ext cx="295326" cy="295366"/>
            </a:xfrm>
            <a:prstGeom prst="flowChartConnector">
              <a:avLst/>
            </a:prstGeom>
            <a:solidFill>
              <a:srgbClr val="FFFFFF"/>
            </a:solidFill>
            <a:ln>
              <a:noFill/>
            </a:ln>
            <a:extLst>
              <a:ext uri="{91240B29-F687-4F45-9708-019B960494DF}">
                <a14:hiddenLine xmlns:a14="http://schemas.microsoft.com/office/drawing/2010/main" w="12700">
                  <a:solidFill>
                    <a:srgbClr val="42719B"/>
                  </a:solidFill>
                  <a:bevel/>
                  <a:headEnd/>
                  <a:tailEnd/>
                </a14:hiddenLine>
              </a:ext>
            </a:extLst>
          </p:spPr>
          <p:txBody>
            <a:bodyPr lIns="68589" tIns="34295" rIns="68589" bIns="3429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1400" b="0" i="0" u="none" strike="noStrike" kern="0" cap="none" spc="0" normalizeH="0" baseline="0" noProof="0">
                <a:ln>
                  <a:noFill/>
                </a:ln>
                <a:solidFill>
                  <a:schemeClr val="bg1"/>
                </a:solidFill>
                <a:effectLst/>
                <a:uLnTx/>
                <a:uFillTx/>
                <a:latin typeface="宋体" panose="02010600030101010101" pitchFamily="2" charset="-122"/>
                <a:ea typeface="宋体" panose="02010600030101010101" pitchFamily="2" charset="-122"/>
                <a:sym typeface="宋体" panose="02010600030101010101" pitchFamily="2" charset="-122"/>
              </a:endParaRPr>
            </a:p>
          </p:txBody>
        </p:sp>
        <p:sp>
          <p:nvSpPr>
            <p:cNvPr id="17" name="文本框 24"/>
            <p:cNvSpPr>
              <a:spLocks noChangeArrowheads="1"/>
            </p:cNvSpPr>
            <p:nvPr/>
          </p:nvSpPr>
          <p:spPr bwMode="auto">
            <a:xfrm>
              <a:off x="6587413" y="2516510"/>
              <a:ext cx="843109" cy="76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45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02</a:t>
              </a:r>
              <a:endParaRPr kumimoji="0" lang="zh-CN" altLang="en-US" sz="45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文本框 27"/>
            <p:cNvSpPr>
              <a:spLocks noChangeArrowheads="1"/>
            </p:cNvSpPr>
            <p:nvPr/>
          </p:nvSpPr>
          <p:spPr bwMode="auto">
            <a:xfrm>
              <a:off x="2295655" y="2516510"/>
              <a:ext cx="2067284" cy="80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defTabSz="914400">
                <a:lnSpc>
                  <a:spcPct val="100000"/>
                </a:lnSpc>
                <a:spcBef>
                  <a:spcPct val="0"/>
                </a:spcBef>
                <a:buNone/>
                <a:defRPr/>
              </a:pPr>
              <a:r>
                <a:rPr lang="zh-CN" altLang="en-US" sz="1600" dirty="0">
                  <a:solidFill>
                    <a:schemeClr val="bg1"/>
                  </a:solidFill>
                  <a:latin typeface="微软雅黑" pitchFamily="34" charset="-122"/>
                  <a:ea typeface="微软雅黑" pitchFamily="34" charset="-122"/>
                </a:rPr>
                <a:t>引导党员利用网络自主学习、互动交流，扩大学习教育</a:t>
              </a:r>
              <a:r>
                <a:rPr lang="zh-CN" altLang="en-US" sz="1600" dirty="0" smtClean="0">
                  <a:solidFill>
                    <a:schemeClr val="bg1"/>
                  </a:solidFill>
                  <a:latin typeface="微软雅黑" pitchFamily="34" charset="-122"/>
                  <a:ea typeface="微软雅黑" pitchFamily="34" charset="-122"/>
                </a:rPr>
                <a:t>覆盖面</a:t>
              </a:r>
              <a:endParaRPr kumimoji="0" lang="en-US" altLang="zh-CN" sz="15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9" name="组合 18"/>
          <p:cNvGrpSpPr/>
          <p:nvPr/>
        </p:nvGrpSpPr>
        <p:grpSpPr>
          <a:xfrm>
            <a:off x="2933044" y="4466367"/>
            <a:ext cx="6592444" cy="1083803"/>
            <a:chOff x="1259632" y="3723878"/>
            <a:chExt cx="6592444" cy="1083803"/>
          </a:xfrm>
        </p:grpSpPr>
        <p:sp>
          <p:nvSpPr>
            <p:cNvPr id="20" name="流程图: 延期 17"/>
            <p:cNvSpPr>
              <a:spLocks noChangeArrowheads="1"/>
            </p:cNvSpPr>
            <p:nvPr/>
          </p:nvSpPr>
          <p:spPr bwMode="auto">
            <a:xfrm>
              <a:off x="1259632" y="3779854"/>
              <a:ext cx="2032750" cy="971850"/>
            </a:xfrm>
            <a:prstGeom prst="flowChartDelay">
              <a:avLst/>
            </a:prstGeom>
            <a:solidFill>
              <a:srgbClr val="C81812"/>
            </a:solidFill>
            <a:ln>
              <a:noFill/>
            </a:ln>
          </p:spPr>
          <p:txBody>
            <a:bodyPr lIns="68589" tIns="34295" rIns="68589" bIns="3429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bg1"/>
                </a:solidFill>
                <a:latin typeface="宋体" panose="02010600030101010101" pitchFamily="2" charset="-122"/>
                <a:sym typeface="宋体" panose="02010600030101010101" pitchFamily="2" charset="-122"/>
              </a:endParaRPr>
            </a:p>
          </p:txBody>
        </p:sp>
        <p:sp>
          <p:nvSpPr>
            <p:cNvPr id="21" name="流程图: 延期 18"/>
            <p:cNvSpPr>
              <a:spLocks noChangeArrowheads="1"/>
            </p:cNvSpPr>
            <p:nvPr/>
          </p:nvSpPr>
          <p:spPr bwMode="auto">
            <a:xfrm rot="10800000">
              <a:off x="3366213" y="3723878"/>
              <a:ext cx="4485863" cy="1083803"/>
            </a:xfrm>
            <a:prstGeom prst="flowChartDelay">
              <a:avLst/>
            </a:prstGeom>
            <a:solidFill>
              <a:srgbClr val="C81812"/>
            </a:solidFill>
            <a:ln>
              <a:noFill/>
            </a:ln>
          </p:spPr>
          <p:txBody>
            <a:bodyPr lIns="68589" tIns="34295" rIns="68589" bIns="3429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bg1"/>
                </a:solidFill>
                <a:latin typeface="宋体" panose="02010600030101010101" pitchFamily="2" charset="-122"/>
                <a:sym typeface="宋体" panose="02010600030101010101" pitchFamily="2" charset="-122"/>
              </a:endParaRPr>
            </a:p>
          </p:txBody>
        </p:sp>
        <p:sp>
          <p:nvSpPr>
            <p:cNvPr id="22" name="流程图: 终止 19"/>
            <p:cNvSpPr>
              <a:spLocks noChangeArrowheads="1"/>
            </p:cNvSpPr>
            <p:nvPr/>
          </p:nvSpPr>
          <p:spPr bwMode="auto">
            <a:xfrm>
              <a:off x="2904171" y="4177646"/>
              <a:ext cx="850254" cy="198895"/>
            </a:xfrm>
            <a:prstGeom prst="flowChartTerminator">
              <a:avLst/>
            </a:prstGeom>
            <a:solidFill>
              <a:srgbClr val="D8D8D8"/>
            </a:solidFill>
            <a:ln>
              <a:noFill/>
            </a:ln>
            <a:extLst>
              <a:ext uri="{91240B29-F687-4F45-9708-019B960494DF}">
                <a14:hiddenLine xmlns:a14="http://schemas.microsoft.com/office/drawing/2010/main" w="12700">
                  <a:solidFill>
                    <a:srgbClr val="42719B"/>
                  </a:solidFill>
                  <a:bevel/>
                  <a:headEnd/>
                  <a:tailEnd/>
                </a14:hiddenLine>
              </a:ext>
            </a:extLst>
          </p:spPr>
          <p:txBody>
            <a:bodyPr lIns="68589" tIns="34295" rIns="68589" bIns="3429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bg1"/>
                </a:solidFill>
                <a:latin typeface="宋体" panose="02010600030101010101" pitchFamily="2" charset="-122"/>
                <a:sym typeface="宋体" panose="02010600030101010101" pitchFamily="2" charset="-122"/>
              </a:endParaRPr>
            </a:p>
          </p:txBody>
        </p:sp>
        <p:sp>
          <p:nvSpPr>
            <p:cNvPr id="23" name="流程图: 联系 20"/>
            <p:cNvSpPr>
              <a:spLocks noChangeArrowheads="1"/>
            </p:cNvSpPr>
            <p:nvPr/>
          </p:nvSpPr>
          <p:spPr bwMode="auto">
            <a:xfrm>
              <a:off x="3462671" y="4130006"/>
              <a:ext cx="294136" cy="294175"/>
            </a:xfrm>
            <a:prstGeom prst="flowChartConnector">
              <a:avLst/>
            </a:prstGeom>
            <a:solidFill>
              <a:srgbClr val="FFFFFF"/>
            </a:solidFill>
            <a:ln>
              <a:noFill/>
            </a:ln>
            <a:extLst>
              <a:ext uri="{91240B29-F687-4F45-9708-019B960494DF}">
                <a14:hiddenLine xmlns:a14="http://schemas.microsoft.com/office/drawing/2010/main" w="12700">
                  <a:solidFill>
                    <a:srgbClr val="42719B"/>
                  </a:solidFill>
                  <a:bevel/>
                  <a:headEnd/>
                  <a:tailEnd/>
                </a14:hiddenLine>
              </a:ext>
            </a:extLst>
          </p:spPr>
          <p:txBody>
            <a:bodyPr lIns="68589" tIns="34295" rIns="68589" bIns="3429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1400" b="0" i="0" u="none" strike="noStrike" kern="0" cap="none" spc="0" normalizeH="0" baseline="0" noProof="0">
                <a:ln>
                  <a:noFill/>
                </a:ln>
                <a:solidFill>
                  <a:schemeClr val="bg1"/>
                </a:solidFill>
                <a:effectLst/>
                <a:uLnTx/>
                <a:uFillTx/>
                <a:latin typeface="宋体" panose="02010600030101010101" pitchFamily="2" charset="-122"/>
                <a:ea typeface="宋体" panose="02010600030101010101" pitchFamily="2" charset="-122"/>
                <a:sym typeface="宋体" panose="02010600030101010101" pitchFamily="2" charset="-122"/>
              </a:endParaRPr>
            </a:p>
          </p:txBody>
        </p:sp>
        <p:sp>
          <p:nvSpPr>
            <p:cNvPr id="24" name="流程图: 联系 21"/>
            <p:cNvSpPr>
              <a:spLocks noChangeArrowheads="1"/>
            </p:cNvSpPr>
            <p:nvPr/>
          </p:nvSpPr>
          <p:spPr bwMode="auto">
            <a:xfrm>
              <a:off x="2883926" y="4130006"/>
              <a:ext cx="294136" cy="294175"/>
            </a:xfrm>
            <a:prstGeom prst="flowChartConnector">
              <a:avLst/>
            </a:prstGeom>
            <a:solidFill>
              <a:srgbClr val="FFFFFF"/>
            </a:solidFill>
            <a:ln>
              <a:noFill/>
            </a:ln>
            <a:extLst>
              <a:ext uri="{91240B29-F687-4F45-9708-019B960494DF}">
                <a14:hiddenLine xmlns:a14="http://schemas.microsoft.com/office/drawing/2010/main" w="12700">
                  <a:solidFill>
                    <a:srgbClr val="42719B"/>
                  </a:solidFill>
                  <a:bevel/>
                  <a:headEnd/>
                  <a:tailEnd/>
                </a14:hiddenLine>
              </a:ext>
            </a:extLst>
          </p:spPr>
          <p:txBody>
            <a:bodyPr lIns="68589" tIns="34295" rIns="68589" bIns="34295"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1400" b="0" i="0" u="none" strike="noStrike" kern="0" cap="none" spc="0" normalizeH="0" baseline="0" noProof="0">
                <a:ln>
                  <a:noFill/>
                </a:ln>
                <a:solidFill>
                  <a:schemeClr val="bg1"/>
                </a:solidFill>
                <a:effectLst/>
                <a:uLnTx/>
                <a:uFillTx/>
                <a:latin typeface="宋体" panose="02010600030101010101" pitchFamily="2" charset="-122"/>
                <a:ea typeface="宋体" panose="02010600030101010101" pitchFamily="2" charset="-122"/>
                <a:sym typeface="宋体" panose="02010600030101010101" pitchFamily="2" charset="-122"/>
              </a:endParaRPr>
            </a:p>
          </p:txBody>
        </p:sp>
        <p:sp>
          <p:nvSpPr>
            <p:cNvPr id="25" name="文本框 25"/>
            <p:cNvSpPr>
              <a:spLocks noChangeArrowheads="1"/>
            </p:cNvSpPr>
            <p:nvPr/>
          </p:nvSpPr>
          <p:spPr bwMode="auto">
            <a:xfrm>
              <a:off x="1730011" y="3884662"/>
              <a:ext cx="1039596" cy="76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45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03</a:t>
              </a:r>
              <a:endParaRPr kumimoji="0" lang="zh-CN" altLang="en-US" sz="45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文本框 28"/>
            <p:cNvSpPr>
              <a:spLocks noChangeArrowheads="1"/>
            </p:cNvSpPr>
            <p:nvPr/>
          </p:nvSpPr>
          <p:spPr bwMode="auto">
            <a:xfrm>
              <a:off x="5004048" y="3795886"/>
              <a:ext cx="2548668" cy="955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buNone/>
              </a:pPr>
              <a:r>
                <a:rPr lang="zh-CN" altLang="en-US" sz="1600" dirty="0">
                  <a:solidFill>
                    <a:schemeClr val="bg1"/>
                  </a:solidFill>
                  <a:latin typeface="微软雅黑" pitchFamily="34" charset="-122"/>
                  <a:ea typeface="微软雅黑" pitchFamily="34" charset="-122"/>
                </a:rPr>
                <a:t>注重运用各类媒体，宣传“两学一做”学习教育的做法和成效，加强舆论引导，营造良好</a:t>
              </a:r>
              <a:r>
                <a:rPr lang="zh-CN" altLang="en-US" sz="1600" dirty="0" smtClean="0">
                  <a:solidFill>
                    <a:schemeClr val="bg1"/>
                  </a:solidFill>
                  <a:latin typeface="微软雅黑" pitchFamily="34" charset="-122"/>
                  <a:ea typeface="微软雅黑" pitchFamily="34" charset="-122"/>
                </a:rPr>
                <a:t>氛围</a:t>
              </a:r>
              <a:endParaRPr lang="zh-CN" altLang="en-US" sz="1600" dirty="0">
                <a:solidFill>
                  <a:schemeClr val="bg1"/>
                </a:solidFill>
                <a:latin typeface="微软雅黑" pitchFamily="34" charset="-122"/>
                <a:ea typeface="微软雅黑" pitchFamily="34" charset="-122"/>
              </a:endParaRPr>
            </a:p>
          </p:txBody>
        </p:sp>
      </p:grpSp>
    </p:spTree>
    <p:extLst>
      <p:ext uri="{BB962C8B-B14F-4D97-AF65-F5344CB8AC3E}">
        <p14:creationId xmlns:p14="http://schemas.microsoft.com/office/powerpoint/2010/main" val="940684207"/>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nodeType="afterEffect" p14:presetBounceEnd="8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80000">
                                          <p:cBhvr additive="base">
                                            <p:cTn id="11" dur="500" fill="hold"/>
                                            <p:tgtEl>
                                              <p:spTgt spid="3"/>
                                            </p:tgtEl>
                                            <p:attrNameLst>
                                              <p:attrName>ppt_x</p:attrName>
                                            </p:attrNameLst>
                                          </p:cBhvr>
                                          <p:tavLst>
                                            <p:tav tm="0">
                                              <p:val>
                                                <p:strVal val="0-#ppt_w/2"/>
                                              </p:val>
                                            </p:tav>
                                            <p:tav tm="100000">
                                              <p:val>
                                                <p:strVal val="#ppt_x"/>
                                              </p:val>
                                            </p:tav>
                                          </p:tavLst>
                                        </p:anim>
                                        <p:anim calcmode="lin" valueType="num" p14:bounceEnd="80000">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14:presetBounceEnd="80000">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14:bounceEnd="80000">
                                          <p:cBhvr additive="base">
                                            <p:cTn id="16" dur="500" fill="hold"/>
                                            <p:tgtEl>
                                              <p:spTgt spid="11"/>
                                            </p:tgtEl>
                                            <p:attrNameLst>
                                              <p:attrName>ppt_x</p:attrName>
                                            </p:attrNameLst>
                                          </p:cBhvr>
                                          <p:tavLst>
                                            <p:tav tm="0">
                                              <p:val>
                                                <p:strVal val="1+#ppt_w/2"/>
                                              </p:val>
                                            </p:tav>
                                            <p:tav tm="100000">
                                              <p:val>
                                                <p:strVal val="#ppt_x"/>
                                              </p:val>
                                            </p:tav>
                                          </p:tavLst>
                                        </p:anim>
                                        <p:anim calcmode="lin" valueType="num" p14:bounceEnd="80000">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14:presetBounceEnd="80000">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14:bounceEnd="80000">
                                          <p:cBhvr additive="base">
                                            <p:cTn id="21" dur="500" fill="hold"/>
                                            <p:tgtEl>
                                              <p:spTgt spid="19"/>
                                            </p:tgtEl>
                                            <p:attrNameLst>
                                              <p:attrName>ppt_x</p:attrName>
                                            </p:attrNameLst>
                                          </p:cBhvr>
                                          <p:tavLst>
                                            <p:tav tm="0">
                                              <p:val>
                                                <p:strVal val="0-#ppt_w/2"/>
                                              </p:val>
                                            </p:tav>
                                            <p:tav tm="100000">
                                              <p:val>
                                                <p:strVal val="#ppt_x"/>
                                              </p:val>
                                            </p:tav>
                                          </p:tavLst>
                                        </p:anim>
                                        <p:anim calcmode="lin" valueType="num" p14:bounceEnd="80000">
                                          <p:cBhvr additive="base">
                                            <p:cTn id="22" dur="500" fill="hold"/>
                                            <p:tgtEl>
                                              <p:spTgt spid="19"/>
                                            </p:tgtEl>
                                            <p:attrNameLst>
                                              <p:attrName>ppt_y</p:attrName>
                                            </p:attrNameLst>
                                          </p:cBhvr>
                                          <p:tavLst>
                                            <p:tav tm="0">
                                              <p:val>
                                                <p:strVal val="#ppt_y"/>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0-#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1551"/>
            <a:ext cx="12343068" cy="6945841"/>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846" y="-144515"/>
            <a:ext cx="1658692" cy="1269259"/>
          </a:xfrm>
          <a:prstGeom prst="rect">
            <a:avLst/>
          </a:prstGeom>
        </p:spPr>
      </p:pic>
      <p:sp>
        <p:nvSpPr>
          <p:cNvPr id="2" name="矩形 1"/>
          <p:cNvSpPr/>
          <p:nvPr/>
        </p:nvSpPr>
        <p:spPr>
          <a:xfrm>
            <a:off x="1331640" y="195486"/>
            <a:ext cx="4493538"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高度重视“两学一做”学习教育</a:t>
            </a:r>
            <a:endParaRPr lang="zh-CN" altLang="en-US" sz="2400" b="1" dirty="0">
              <a:latin typeface="微软雅黑" pitchFamily="34" charset="-122"/>
              <a:ea typeface="微软雅黑" pitchFamily="34" charset="-122"/>
            </a:endParaRPr>
          </a:p>
        </p:txBody>
      </p:sp>
      <p:sp>
        <p:nvSpPr>
          <p:cNvPr id="3" name="矩形 2"/>
          <p:cNvSpPr/>
          <p:nvPr/>
        </p:nvSpPr>
        <p:spPr>
          <a:xfrm>
            <a:off x="5161483" y="2054046"/>
            <a:ext cx="5088632" cy="3369336"/>
          </a:xfrm>
          <a:prstGeom prst="rect">
            <a:avLst/>
          </a:prstGeom>
          <a:solidFill>
            <a:schemeClr val="accent2"/>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dirty="0">
                <a:solidFill>
                  <a:schemeClr val="tx1">
                    <a:lumMod val="95000"/>
                    <a:lumOff val="5000"/>
                  </a:schemeClr>
                </a:solidFill>
                <a:latin typeface="微软雅黑" pitchFamily="34" charset="-122"/>
                <a:ea typeface="微软雅黑" pitchFamily="34" charset="-122"/>
              </a:rPr>
              <a:t>        </a:t>
            </a:r>
          </a:p>
        </p:txBody>
      </p:sp>
      <p:sp>
        <p:nvSpPr>
          <p:cNvPr id="4" name="TextBox 99"/>
          <p:cNvSpPr txBox="1">
            <a:spLocks noChangeArrowheads="1"/>
          </p:cNvSpPr>
          <p:nvPr/>
        </p:nvSpPr>
        <p:spPr bwMode="auto">
          <a:xfrm>
            <a:off x="5325156" y="2227735"/>
            <a:ext cx="4924959" cy="1323439"/>
          </a:xfrm>
          <a:prstGeom prst="rect">
            <a:avLst/>
          </a:prstGeom>
          <a:noFill/>
          <a:ln w="9525">
            <a:noFill/>
            <a:miter lim="800000"/>
            <a:headEnd/>
            <a:tailEnd/>
          </a:ln>
        </p:spPr>
        <p:txBody>
          <a:bodyPr wrap="square">
            <a:spAutoFit/>
          </a:bodyPr>
          <a:lstStyle/>
          <a:p>
            <a:pPr marL="285750" indent="-285750">
              <a:buFont typeface="Wingdings" pitchFamily="2" charset="2"/>
              <a:buChar char="Ø"/>
            </a:pPr>
            <a:r>
              <a:rPr lang="zh-CN" altLang="en-US" sz="1600" dirty="0">
                <a:solidFill>
                  <a:srgbClr val="FFFF00"/>
                </a:solidFill>
                <a:latin typeface="微软雅黑" pitchFamily="34" charset="-122"/>
                <a:ea typeface="微软雅黑" pitchFamily="34" charset="-122"/>
              </a:rPr>
              <a:t>要把“两学一做”落实到强化理想信念上。要以“两学一做”为契机，引导党员干部学党章、学党规、学习近平总书记系列重要讲话，读原著、学原文、悟原理，坚定“三个自信”，补足“精神之钙”，铸牢“党性之魂”。</a:t>
            </a:r>
            <a:endParaRPr lang="en-US" altLang="zh-CN" sz="1600" dirty="0">
              <a:solidFill>
                <a:srgbClr val="FFFF00"/>
              </a:solidFill>
              <a:latin typeface="微软雅黑" pitchFamily="34" charset="-122"/>
              <a:ea typeface="微软雅黑" pitchFamily="34" charset="-122"/>
            </a:endParaRPr>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185219" y="2053408"/>
            <a:ext cx="2900064" cy="336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11"/>
          <p:cNvSpPr>
            <a:spLocks noChangeArrowheads="1"/>
          </p:cNvSpPr>
          <p:nvPr/>
        </p:nvSpPr>
        <p:spPr bwMode="auto">
          <a:xfrm>
            <a:off x="5325157" y="3535521"/>
            <a:ext cx="4924958" cy="1815853"/>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3" tIns="45706" rIns="91413" bIns="45706" numCol="1" anchor="ctr" anchorCtr="0" compatLnSpc="1">
            <a:prstTxWarp prst="textNoShape">
              <a:avLst/>
            </a:prstTxWarp>
            <a:spAutoFit/>
          </a:bodyPr>
          <a:lstStyle/>
          <a:p>
            <a:pPr marL="285750" lvl="0" indent="-285750" defTabSz="914400" fontAlgn="base">
              <a:spcBef>
                <a:spcPct val="0"/>
              </a:spcBef>
              <a:spcAft>
                <a:spcPct val="0"/>
              </a:spcAft>
              <a:buFont typeface="Wingdings" pitchFamily="2" charset="2"/>
              <a:buChar char="Ø"/>
            </a:pPr>
            <a:r>
              <a:rPr lang="zh-CN" altLang="en-US" sz="1600" dirty="0">
                <a:solidFill>
                  <a:srgbClr val="FFFF00"/>
                </a:solidFill>
                <a:latin typeface="微软雅黑" pitchFamily="34" charset="-122"/>
                <a:ea typeface="微软雅黑" pitchFamily="34" charset="-122"/>
              </a:rPr>
              <a:t>要通过“两学一做”活动，把学习党章党规和习近平系列讲话制度化、常态化，根据不同对象灵活学习形式，增强学习效果，引导党员干部自觉把党章党规和习近平系列讲话要求转化实际行动，做到学而信、学而用、学而行，做到思想同心、目标同向、工作同力、落实同步，以实实在在的成绩展示学习效果。</a:t>
            </a:r>
          </a:p>
        </p:txBody>
      </p:sp>
    </p:spTree>
    <p:extLst>
      <p:ext uri="{BB962C8B-B14F-4D97-AF65-F5344CB8AC3E}">
        <p14:creationId xmlns:p14="http://schemas.microsoft.com/office/powerpoint/2010/main" val="2341695242"/>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0-#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750" fill="hold"/>
                                        <p:tgtEl>
                                          <p:spTgt spid="3"/>
                                        </p:tgtEl>
                                        <p:attrNameLst>
                                          <p:attrName>ppt_x</p:attrName>
                                        </p:attrNameLst>
                                      </p:cBhvr>
                                      <p:tavLst>
                                        <p:tav tm="0">
                                          <p:val>
                                            <p:strVal val="1+#ppt_w/2"/>
                                          </p:val>
                                        </p:tav>
                                        <p:tav tm="100000">
                                          <p:val>
                                            <p:strVal val="#ppt_x"/>
                                          </p:val>
                                        </p:tav>
                                      </p:tavLst>
                                    </p:anim>
                                    <p:anim calcmode="lin" valueType="num">
                                      <p:cBhvr additive="base">
                                        <p:cTn id="17" dur="75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750"/>
                                        <p:tgtEl>
                                          <p:spTgt spid="4">
                                            <p:txEl>
                                              <p:pRg st="0" end="0"/>
                                            </p:txEl>
                                          </p:spTgt>
                                        </p:tgtEl>
                                      </p:cBhvr>
                                    </p:animEffect>
                                    <p:anim calcmode="lin" valueType="num">
                                      <p:cBhvr>
                                        <p:cTn id="22"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305689" cy="6863232"/>
          </a:xfrm>
          <a:prstGeom prst="rect">
            <a:avLst/>
          </a:prstGeom>
        </p:spPr>
      </p:pic>
      <p:pic>
        <p:nvPicPr>
          <p:cNvPr id="3" name="Picture 5" descr="C:\Documents and Settings\Administrator\桌面\05.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37353" y="841817"/>
            <a:ext cx="2343459" cy="1766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标题 4"/>
          <p:cNvSpPr txBox="1">
            <a:spLocks/>
          </p:cNvSpPr>
          <p:nvPr/>
        </p:nvSpPr>
        <p:spPr>
          <a:xfrm>
            <a:off x="3577307" y="3325545"/>
            <a:ext cx="5544616" cy="535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atin typeface="微软雅黑" pitchFamily="34" charset="-122"/>
                <a:ea typeface="微软雅黑" pitchFamily="34" charset="-122"/>
              </a:rPr>
              <a:t>“两学一做”学习教育方案专题党课</a:t>
            </a:r>
          </a:p>
        </p:txBody>
      </p:sp>
      <p:sp>
        <p:nvSpPr>
          <p:cNvPr id="7" name="TextBox 6"/>
          <p:cNvSpPr txBox="1"/>
          <p:nvPr/>
        </p:nvSpPr>
        <p:spPr>
          <a:xfrm>
            <a:off x="2569195" y="2395573"/>
            <a:ext cx="7897788" cy="1015663"/>
          </a:xfrm>
          <a:prstGeom prst="rect">
            <a:avLst/>
          </a:prstGeom>
          <a:noFill/>
        </p:spPr>
        <p:txBody>
          <a:bodyPr wrap="square" rtlCol="0">
            <a:spAutoFit/>
          </a:bodyPr>
          <a:lstStyle/>
          <a:p>
            <a:pPr algn="ctr"/>
            <a:r>
              <a:rPr lang="zh-CN" altLang="en-US" sz="6000" b="1" dirty="0" smtClean="0">
                <a:solidFill>
                  <a:srgbClr val="FF0000"/>
                </a:solidFill>
                <a:latin typeface="微软雅黑" panose="020B0503020204020204" pitchFamily="34" charset="-122"/>
                <a:ea typeface="微软雅黑" panose="020B0503020204020204" pitchFamily="34" charset="-122"/>
              </a:rPr>
              <a:t>感谢您的聆听</a:t>
            </a:r>
            <a:endParaRPr lang="zh-CN" altLang="en-US" sz="6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36818970"/>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1+#ppt_w/2"/>
                                          </p:val>
                                        </p:tav>
                                        <p:tav tm="100000">
                                          <p:val>
                                            <p:strVal val="#ppt_x"/>
                                          </p:val>
                                        </p:tav>
                                      </p:tavLst>
                                    </p:anim>
                                    <p:anim calcmode="lin" valueType="num">
                                      <p:cBhvr>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par>
                          <p:cTn id="17" fill="hold">
                            <p:stCondLst>
                              <p:cond delay="225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7"/>
                                        </p:tgtEl>
                                        <p:attrNameLst>
                                          <p:attrName>ppt_y</p:attrName>
                                        </p:attrNameLst>
                                      </p:cBhvr>
                                      <p:tavLst>
                                        <p:tav tm="0">
                                          <p:val>
                                            <p:strVal val="#ppt_y"/>
                                          </p:val>
                                        </p:tav>
                                        <p:tav tm="100000">
                                          <p:val>
                                            <p:strVal val="#ppt_y"/>
                                          </p:val>
                                        </p:tav>
                                      </p:tavLst>
                                    </p:anim>
                                    <p:anim calcmode="lin" valueType="num">
                                      <p:cBhvr>
                                        <p:cTn id="2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6425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286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305689" cy="6863232"/>
          </a:xfrm>
          <a:prstGeom prst="rect">
            <a:avLst/>
          </a:prstGeom>
        </p:spPr>
      </p:pic>
      <p:sp>
        <p:nvSpPr>
          <p:cNvPr id="2" name="椭圆 1"/>
          <p:cNvSpPr/>
          <p:nvPr/>
        </p:nvSpPr>
        <p:spPr>
          <a:xfrm>
            <a:off x="5090240" y="655736"/>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标题 4"/>
          <p:cNvSpPr txBox="1">
            <a:spLocks/>
          </p:cNvSpPr>
          <p:nvPr/>
        </p:nvSpPr>
        <p:spPr>
          <a:xfrm>
            <a:off x="4675093" y="3334974"/>
            <a:ext cx="3204360" cy="8722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800" b="1" dirty="0" smtClean="0">
                <a:solidFill>
                  <a:srgbClr val="FF0000"/>
                </a:solidFill>
                <a:latin typeface="微软雅黑" panose="020B0503020204020204" pitchFamily="34" charset="-122"/>
                <a:ea typeface="微软雅黑" panose="020B0503020204020204" pitchFamily="34" charset="-122"/>
              </a:rPr>
              <a:t>两学一做</a:t>
            </a:r>
          </a:p>
        </p:txBody>
      </p:sp>
      <p:sp>
        <p:nvSpPr>
          <p:cNvPr id="24" name="椭圆 23"/>
          <p:cNvSpPr>
            <a:spLocks noChangeAspect="1"/>
          </p:cNvSpPr>
          <p:nvPr/>
        </p:nvSpPr>
        <p:spPr>
          <a:xfrm>
            <a:off x="6295277" y="519841"/>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295277" y="519841"/>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6295277" y="519841"/>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6295277" y="519841"/>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6295277" y="519841"/>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6295277" y="519841"/>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6295277" y="519841"/>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6295277" y="519841"/>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6295277" y="519841"/>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a:spLocks noChangeAspect="1"/>
          </p:cNvSpPr>
          <p:nvPr/>
        </p:nvSpPr>
        <p:spPr>
          <a:xfrm>
            <a:off x="6295277" y="519841"/>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4"/>
          <p:cNvSpPr txBox="1">
            <a:spLocks/>
          </p:cNvSpPr>
          <p:nvPr/>
        </p:nvSpPr>
        <p:spPr>
          <a:xfrm>
            <a:off x="5143141" y="2464057"/>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chemeClr val="bg1"/>
                </a:solidFill>
                <a:latin typeface="微软雅黑" panose="020B0503020204020204" pitchFamily="34" charset="-122"/>
                <a:ea typeface="微软雅黑" panose="020B0503020204020204" pitchFamily="34" charset="-122"/>
              </a:rPr>
              <a:t>第一章</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36" name="椭圆 35"/>
          <p:cNvSpPr/>
          <p:nvPr/>
        </p:nvSpPr>
        <p:spPr>
          <a:xfrm>
            <a:off x="5193996" y="75949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p:nvPr/>
        </p:nvCxnSpPr>
        <p:spPr>
          <a:xfrm>
            <a:off x="4538047" y="4207191"/>
            <a:ext cx="3340614" cy="0"/>
          </a:xfrm>
          <a:prstGeom prst="line">
            <a:avLst/>
          </a:prstGeom>
          <a:ln>
            <a:solidFill>
              <a:srgbClr val="2C363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9"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圆角矩形 72"/>
          <p:cNvSpPr/>
          <p:nvPr/>
        </p:nvSpPr>
        <p:spPr>
          <a:xfrm>
            <a:off x="4387061" y="4340472"/>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4099029" y="4292784"/>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标题 4"/>
          <p:cNvSpPr txBox="1">
            <a:spLocks/>
          </p:cNvSpPr>
          <p:nvPr/>
        </p:nvSpPr>
        <p:spPr>
          <a:xfrm>
            <a:off x="4747101" y="4485782"/>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学习教育的背景</a:t>
            </a:r>
          </a:p>
          <a:p>
            <a:pPr algn="l"/>
            <a:endParaRPr lang="zh-CN" altLang="en-US" sz="1050" b="1" dirty="0" smtClean="0">
              <a:solidFill>
                <a:schemeClr val="bg1"/>
              </a:solidFill>
              <a:latin typeface="微软雅黑" pitchFamily="34" charset="-122"/>
              <a:ea typeface="微软雅黑" pitchFamily="34" charset="-122"/>
            </a:endParaRPr>
          </a:p>
          <a:p>
            <a:pPr algn="l"/>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76" name="右箭头 75"/>
          <p:cNvSpPr/>
          <p:nvPr/>
        </p:nvSpPr>
        <p:spPr>
          <a:xfrm>
            <a:off x="7771437" y="4473621"/>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7"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flipH="1">
            <a:off x="9007498" y="-18168"/>
            <a:ext cx="3310944" cy="6899564"/>
          </a:xfrm>
          <a:prstGeom prst="rect">
            <a:avLst/>
          </a:prstGeom>
          <a:noFill/>
          <a:extLst>
            <a:ext uri="{909E8E84-426E-40DD-AFC4-6F175D3DCCD1}">
              <a14:hiddenFill xmlns:a14="http://schemas.microsoft.com/office/drawing/2010/main">
                <a:solidFill>
                  <a:srgbClr val="FFFFFF"/>
                </a:solidFill>
              </a14:hiddenFill>
            </a:ext>
          </a:extLst>
        </p:spPr>
      </p:pic>
      <p:pic>
        <p:nvPicPr>
          <p:cNvPr id="78" name="图片 7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63432" y="519841"/>
            <a:ext cx="3503330" cy="2680807"/>
          </a:xfrm>
          <a:prstGeom prst="rect">
            <a:avLst/>
          </a:prstGeom>
        </p:spPr>
      </p:pic>
    </p:spTree>
    <p:extLst>
      <p:ext uri="{BB962C8B-B14F-4D97-AF65-F5344CB8AC3E}">
        <p14:creationId xmlns:p14="http://schemas.microsoft.com/office/powerpoint/2010/main" val="3715115724"/>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1000"/>
                                        <p:tgtEl>
                                          <p:spTgt spid="77"/>
                                        </p:tgtEl>
                                      </p:cBhvr>
                                    </p:animEffect>
                                  </p:childTnLst>
                                </p:cTn>
                              </p:par>
                            </p:childTnLst>
                          </p:cTn>
                        </p:par>
                        <p:par>
                          <p:cTn id="8" fill="hold">
                            <p:stCondLst>
                              <p:cond delay="1000"/>
                            </p:stCondLst>
                            <p:childTnLst>
                              <p:par>
                                <p:cTn id="9" presetID="53" presetClass="entr" presetSubtype="16"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53" presetClass="entr" presetSubtype="16" fill="hold" grpId="0" nodeType="withEffect">
                                  <p:stCondLst>
                                    <p:cond delay="1000"/>
                                  </p:stCondLst>
                                  <p:iterate type="lt">
                                    <p:tmPct val="0"/>
                                  </p:iterate>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par>
                                <p:cTn id="25" presetID="53" presetClass="entr" presetSubtype="16" fill="hold" grpId="0" nodeType="withEffect">
                                  <p:stCondLst>
                                    <p:cond delay="2000"/>
                                  </p:stCondLst>
                                  <p:iterate type="lt">
                                    <p:tmPct val="0"/>
                                  </p:iterate>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16" presetClass="entr" presetSubtype="21" fill="hold" nodeType="withEffect">
                                  <p:stCondLst>
                                    <p:cond delay="2000"/>
                                  </p:stCondLst>
                                  <p:childTnLst>
                                    <p:set>
                                      <p:cBhvr>
                                        <p:cTn id="31" dur="1" fill="hold">
                                          <p:stCondLst>
                                            <p:cond delay="0"/>
                                          </p:stCondLst>
                                        </p:cTn>
                                        <p:tgtEl>
                                          <p:spTgt spid="37"/>
                                        </p:tgtEl>
                                        <p:attrNameLst>
                                          <p:attrName>style.visibility</p:attrName>
                                        </p:attrNameLst>
                                      </p:cBhvr>
                                      <p:to>
                                        <p:strVal val="visible"/>
                                      </p:to>
                                    </p:set>
                                    <p:animEffect transition="in" filter="barn(inVertical)">
                                      <p:cBhvr>
                                        <p:cTn id="32" dur="500"/>
                                        <p:tgtEl>
                                          <p:spTgt spid="37"/>
                                        </p:tgtEl>
                                      </p:cBhvr>
                                    </p:animEffect>
                                  </p:childTnLst>
                                </p:cTn>
                              </p:par>
                            </p:childTnLst>
                          </p:cTn>
                        </p:par>
                        <p:par>
                          <p:cTn id="33" fill="hold">
                            <p:stCondLst>
                              <p:cond delay="4500"/>
                            </p:stCondLst>
                            <p:childTnLst>
                              <p:par>
                                <p:cTn id="34" presetID="10" presetClass="entr" presetSubtype="0" fill="hold" grpId="1"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0" presetClass="entr" presetSubtype="0" fill="hold" grpId="1"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childTnLst>
                          </p:cTn>
                        </p:par>
                        <p:par>
                          <p:cTn id="64" fill="hold">
                            <p:stCondLst>
                              <p:cond delay="5000"/>
                            </p:stCondLst>
                            <p:childTnLst>
                              <p:par>
                                <p:cTn id="65"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6" dur="2000" fill="hold"/>
                                        <p:tgtEl>
                                          <p:spTgt spid="24"/>
                                        </p:tgtEl>
                                        <p:attrNameLst>
                                          <p:attrName>ppt_x</p:attrName>
                                          <p:attrName>ppt_y</p:attrName>
                                        </p:attrNameLst>
                                      </p:cBhvr>
                                      <p:rCtr x="17" y="18981"/>
                                    </p:animMotion>
                                  </p:childTnLst>
                                </p:cTn>
                              </p:par>
                              <p:par>
                                <p:cTn id="67"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8" dur="2000" fill="hold"/>
                                        <p:tgtEl>
                                          <p:spTgt spid="25"/>
                                        </p:tgtEl>
                                        <p:attrNameLst>
                                          <p:attrName>ppt_x</p:attrName>
                                          <p:attrName>ppt_y</p:attrName>
                                        </p:attrNameLst>
                                      </p:cBhvr>
                                      <p:rCtr x="17" y="18981"/>
                                    </p:animMotion>
                                  </p:childTnLst>
                                </p:cTn>
                              </p:par>
                              <p:par>
                                <p:cTn id="69"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0" dur="2000" fill="hold"/>
                                        <p:tgtEl>
                                          <p:spTgt spid="26"/>
                                        </p:tgtEl>
                                        <p:attrNameLst>
                                          <p:attrName>ppt_x</p:attrName>
                                          <p:attrName>ppt_y</p:attrName>
                                        </p:attrNameLst>
                                      </p:cBhvr>
                                      <p:rCtr x="17" y="18981"/>
                                    </p:animMotion>
                                  </p:childTnLst>
                                </p:cTn>
                              </p:par>
                              <p:par>
                                <p:cTn id="71"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2" dur="2000" fill="hold"/>
                                        <p:tgtEl>
                                          <p:spTgt spid="27"/>
                                        </p:tgtEl>
                                        <p:attrNameLst>
                                          <p:attrName>ppt_x</p:attrName>
                                          <p:attrName>ppt_y</p:attrName>
                                        </p:attrNameLst>
                                      </p:cBhvr>
                                      <p:rCtr x="17" y="18981"/>
                                    </p:animMotion>
                                  </p:childTnLst>
                                </p:cTn>
                              </p:par>
                              <p:par>
                                <p:cTn id="73"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4" dur="2000" fill="hold"/>
                                        <p:tgtEl>
                                          <p:spTgt spid="28"/>
                                        </p:tgtEl>
                                        <p:attrNameLst>
                                          <p:attrName>ppt_x</p:attrName>
                                          <p:attrName>ppt_y</p:attrName>
                                        </p:attrNameLst>
                                      </p:cBhvr>
                                      <p:rCtr x="17" y="18981"/>
                                    </p:animMotion>
                                  </p:childTnLst>
                                </p:cTn>
                              </p:par>
                              <p:par>
                                <p:cTn id="75"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6" dur="2000" fill="hold"/>
                                        <p:tgtEl>
                                          <p:spTgt spid="29"/>
                                        </p:tgtEl>
                                        <p:attrNameLst>
                                          <p:attrName>ppt_x</p:attrName>
                                          <p:attrName>ppt_y</p:attrName>
                                        </p:attrNameLst>
                                      </p:cBhvr>
                                      <p:rCtr x="17" y="18981"/>
                                    </p:animMotion>
                                  </p:childTnLst>
                                </p:cTn>
                              </p:par>
                              <p:par>
                                <p:cTn id="77"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8" dur="2000" fill="hold"/>
                                        <p:tgtEl>
                                          <p:spTgt spid="30"/>
                                        </p:tgtEl>
                                        <p:attrNameLst>
                                          <p:attrName>ppt_x</p:attrName>
                                          <p:attrName>ppt_y</p:attrName>
                                        </p:attrNameLst>
                                      </p:cBhvr>
                                      <p:rCtr x="17" y="18981"/>
                                    </p:animMotion>
                                  </p:childTnLst>
                                </p:cTn>
                              </p:par>
                              <p:par>
                                <p:cTn id="79"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0" dur="2000" fill="hold"/>
                                        <p:tgtEl>
                                          <p:spTgt spid="31"/>
                                        </p:tgtEl>
                                        <p:attrNameLst>
                                          <p:attrName>ppt_x</p:attrName>
                                          <p:attrName>ppt_y</p:attrName>
                                        </p:attrNameLst>
                                      </p:cBhvr>
                                      <p:rCtr x="17" y="18981"/>
                                    </p:animMotion>
                                  </p:childTnLst>
                                </p:cTn>
                              </p:par>
                              <p:par>
                                <p:cTn id="81"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2" dur="2000" fill="hold"/>
                                        <p:tgtEl>
                                          <p:spTgt spid="32"/>
                                        </p:tgtEl>
                                        <p:attrNameLst>
                                          <p:attrName>ppt_x</p:attrName>
                                          <p:attrName>ppt_y</p:attrName>
                                        </p:attrNameLst>
                                      </p:cBhvr>
                                      <p:rCtr x="17" y="18981"/>
                                    </p:animMotion>
                                  </p:childTnLst>
                                </p:cTn>
                              </p:par>
                              <p:par>
                                <p:cTn id="83"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4" dur="2000" fill="hold"/>
                                        <p:tgtEl>
                                          <p:spTgt spid="33"/>
                                        </p:tgtEl>
                                        <p:attrNameLst>
                                          <p:attrName>ppt_x</p:attrName>
                                          <p:attrName>ppt_y</p:attrName>
                                        </p:attrNameLst>
                                      </p:cBhvr>
                                      <p:rCtr x="17" y="18981"/>
                                    </p:animMotion>
                                  </p:childTnLst>
                                </p:cTn>
                              </p:par>
                              <p:par>
                                <p:cTn id="85" presetID="2" presetClass="entr" presetSubtype="8" fill="hold" grpId="0" nodeType="withEffect">
                                  <p:stCondLst>
                                    <p:cond delay="50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0-#ppt_w/2"/>
                                          </p:val>
                                        </p:tav>
                                        <p:tav tm="100000">
                                          <p:val>
                                            <p:strVal val="#ppt_x"/>
                                          </p:val>
                                        </p:tav>
                                      </p:tavLst>
                                    </p:anim>
                                    <p:anim calcmode="lin" valueType="num">
                                      <p:cBhvr additive="base">
                                        <p:cTn id="88" dur="500" fill="hold"/>
                                        <p:tgtEl>
                                          <p:spTgt spid="73"/>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500"/>
                                  </p:stCondLst>
                                  <p:childTnLst>
                                    <p:set>
                                      <p:cBhvr>
                                        <p:cTn id="90" dur="1" fill="hold">
                                          <p:stCondLst>
                                            <p:cond delay="0"/>
                                          </p:stCondLst>
                                        </p:cTn>
                                        <p:tgtEl>
                                          <p:spTgt spid="74"/>
                                        </p:tgtEl>
                                        <p:attrNameLst>
                                          <p:attrName>style.visibility</p:attrName>
                                        </p:attrNameLst>
                                      </p:cBhvr>
                                      <p:to>
                                        <p:strVal val="visible"/>
                                      </p:to>
                                    </p:set>
                                    <p:anim calcmode="lin" valueType="num">
                                      <p:cBhvr additive="base">
                                        <p:cTn id="91" dur="500" fill="hold"/>
                                        <p:tgtEl>
                                          <p:spTgt spid="74"/>
                                        </p:tgtEl>
                                        <p:attrNameLst>
                                          <p:attrName>ppt_x</p:attrName>
                                        </p:attrNameLst>
                                      </p:cBhvr>
                                      <p:tavLst>
                                        <p:tav tm="0">
                                          <p:val>
                                            <p:strVal val="0-#ppt_w/2"/>
                                          </p:val>
                                        </p:tav>
                                        <p:tav tm="100000">
                                          <p:val>
                                            <p:strVal val="#ppt_x"/>
                                          </p:val>
                                        </p:tav>
                                      </p:tavLst>
                                    </p:anim>
                                    <p:anim calcmode="lin" valueType="num">
                                      <p:cBhvr additive="base">
                                        <p:cTn id="92" dur="500" fill="hold"/>
                                        <p:tgtEl>
                                          <p:spTgt spid="74"/>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500"/>
                                  </p:stCondLst>
                                  <p:childTnLst>
                                    <p:set>
                                      <p:cBhvr>
                                        <p:cTn id="94" dur="1" fill="hold">
                                          <p:stCondLst>
                                            <p:cond delay="0"/>
                                          </p:stCondLst>
                                        </p:cTn>
                                        <p:tgtEl>
                                          <p:spTgt spid="75"/>
                                        </p:tgtEl>
                                        <p:attrNameLst>
                                          <p:attrName>style.visibility</p:attrName>
                                        </p:attrNameLst>
                                      </p:cBhvr>
                                      <p:to>
                                        <p:strVal val="visible"/>
                                      </p:to>
                                    </p:set>
                                    <p:anim calcmode="lin" valueType="num">
                                      <p:cBhvr additive="base">
                                        <p:cTn id="95" dur="500" fill="hold"/>
                                        <p:tgtEl>
                                          <p:spTgt spid="75"/>
                                        </p:tgtEl>
                                        <p:attrNameLst>
                                          <p:attrName>ppt_x</p:attrName>
                                        </p:attrNameLst>
                                      </p:cBhvr>
                                      <p:tavLst>
                                        <p:tav tm="0">
                                          <p:val>
                                            <p:strVal val="0-#ppt_w/2"/>
                                          </p:val>
                                        </p:tav>
                                        <p:tav tm="100000">
                                          <p:val>
                                            <p:strVal val="#ppt_x"/>
                                          </p:val>
                                        </p:tav>
                                      </p:tavLst>
                                    </p:anim>
                                    <p:anim calcmode="lin" valueType="num">
                                      <p:cBhvr additive="base">
                                        <p:cTn id="96" dur="500" fill="hold"/>
                                        <p:tgtEl>
                                          <p:spTgt spid="75"/>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500"/>
                                  </p:stCondLst>
                                  <p:childTnLst>
                                    <p:set>
                                      <p:cBhvr>
                                        <p:cTn id="98" dur="1" fill="hold">
                                          <p:stCondLst>
                                            <p:cond delay="0"/>
                                          </p:stCondLst>
                                        </p:cTn>
                                        <p:tgtEl>
                                          <p:spTgt spid="76"/>
                                        </p:tgtEl>
                                        <p:attrNameLst>
                                          <p:attrName>style.visibility</p:attrName>
                                        </p:attrNameLst>
                                      </p:cBhvr>
                                      <p:to>
                                        <p:strVal val="visible"/>
                                      </p:to>
                                    </p:set>
                                    <p:anim calcmode="lin" valueType="num">
                                      <p:cBhvr additive="base">
                                        <p:cTn id="99" dur="500" fill="hold"/>
                                        <p:tgtEl>
                                          <p:spTgt spid="76"/>
                                        </p:tgtEl>
                                        <p:attrNameLst>
                                          <p:attrName>ppt_x</p:attrName>
                                        </p:attrNameLst>
                                      </p:cBhvr>
                                      <p:tavLst>
                                        <p:tav tm="0">
                                          <p:val>
                                            <p:strVal val="0-#ppt_w/2"/>
                                          </p:val>
                                        </p:tav>
                                        <p:tav tm="100000">
                                          <p:val>
                                            <p:strVal val="#ppt_x"/>
                                          </p:val>
                                        </p:tav>
                                      </p:tavLst>
                                    </p:anim>
                                    <p:anim calcmode="lin" valueType="num">
                                      <p:cBhvr additive="base">
                                        <p:cTn id="100" dur="500" fill="hold"/>
                                        <p:tgtEl>
                                          <p:spTgt spid="76"/>
                                        </p:tgtEl>
                                        <p:attrNameLst>
                                          <p:attrName>ppt_y</p:attrName>
                                        </p:attrNameLst>
                                      </p:cBhvr>
                                      <p:tavLst>
                                        <p:tav tm="0">
                                          <p:val>
                                            <p:strVal val="#ppt_y"/>
                                          </p:val>
                                        </p:tav>
                                        <p:tav tm="100000">
                                          <p:val>
                                            <p:strVal val="#ppt_y"/>
                                          </p:val>
                                        </p:tav>
                                      </p:tavLst>
                                    </p:anim>
                                  </p:childTnLst>
                                </p:cTn>
                              </p:par>
                              <p:par>
                                <p:cTn id="101" presetID="10" presetClass="entr" presetSubtype="0" fill="hold" nodeType="with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fade">
                                      <p:cBhvr>
                                        <p:cTn id="103"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P spid="36" grpId="0" animBg="1"/>
      <p:bldP spid="73" grpId="0" animBg="1"/>
      <p:bldP spid="74" grpId="0" animBg="1"/>
      <p:bldP spid="75" grpId="0"/>
      <p:bldP spid="7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图片 7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1551"/>
            <a:ext cx="12343068" cy="6945841"/>
          </a:xfrm>
          <a:prstGeom prst="rect">
            <a:avLst/>
          </a:prstGeom>
        </p:spPr>
      </p:pic>
      <p:cxnSp>
        <p:nvCxnSpPr>
          <p:cNvPr id="43" name="直接连接符 42"/>
          <p:cNvCxnSpPr/>
          <p:nvPr/>
        </p:nvCxnSpPr>
        <p:spPr>
          <a:xfrm>
            <a:off x="-2308" y="83671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pic>
        <p:nvPicPr>
          <p:cNvPr id="79" name="图片 7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846" y="-144515"/>
            <a:ext cx="1658692" cy="1269259"/>
          </a:xfrm>
          <a:prstGeom prst="rect">
            <a:avLst/>
          </a:prstGeom>
        </p:spPr>
      </p:pic>
      <p:grpSp>
        <p:nvGrpSpPr>
          <p:cNvPr id="116" name="组合 115"/>
          <p:cNvGrpSpPr/>
          <p:nvPr/>
        </p:nvGrpSpPr>
        <p:grpSpPr>
          <a:xfrm>
            <a:off x="3168238" y="2006635"/>
            <a:ext cx="1296144" cy="1297184"/>
            <a:chOff x="6556158" y="1824136"/>
            <a:chExt cx="1979612" cy="1981200"/>
          </a:xfrm>
        </p:grpSpPr>
        <p:grpSp>
          <p:nvGrpSpPr>
            <p:cNvPr id="131" name="组合 43"/>
            <p:cNvGrpSpPr>
              <a:grpSpLocks/>
            </p:cNvGrpSpPr>
            <p:nvPr/>
          </p:nvGrpSpPr>
          <p:grpSpPr bwMode="auto">
            <a:xfrm>
              <a:off x="6556158" y="1824136"/>
              <a:ext cx="1979612" cy="1981200"/>
              <a:chOff x="5217600" y="3058600"/>
              <a:chExt cx="1116000" cy="1116000"/>
            </a:xfrm>
          </p:grpSpPr>
          <p:sp>
            <p:nvSpPr>
              <p:cNvPr id="133" name="Oval 2"/>
              <p:cNvSpPr>
                <a:spLocks noChangeAspect="1" noChangeArrowheads="1"/>
              </p:cNvSpPr>
              <p:nvPr/>
            </p:nvSpPr>
            <p:spPr bwMode="auto">
              <a:xfrm>
                <a:off x="5217600" y="3058600"/>
                <a:ext cx="1116000" cy="1116000"/>
              </a:xfrm>
              <a:prstGeom prst="ellipse">
                <a:avLst/>
              </a:prstGeom>
              <a:solidFill>
                <a:srgbClr val="F20000"/>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0000"/>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buClr>
                    <a:srgbClr val="FF0000"/>
                  </a:buClr>
                  <a:buSzPct val="70000"/>
                  <a:defRPr/>
                </a:pPr>
                <a:endParaRPr lang="fr-FR" altLang="zh-CN" sz="5400" b="1" dirty="0">
                  <a:solidFill>
                    <a:schemeClr val="bg1"/>
                  </a:solidFill>
                  <a:latin typeface="微软雅黑" pitchFamily="34" charset="-122"/>
                  <a:ea typeface="微软雅黑" pitchFamily="34" charset="-122"/>
                </a:endParaRPr>
              </a:p>
            </p:txBody>
          </p:sp>
          <p:sp>
            <p:nvSpPr>
              <p:cNvPr id="134" name="椭圆 133"/>
              <p:cNvSpPr>
                <a:spLocks/>
              </p:cNvSpPr>
              <p:nvPr/>
            </p:nvSpPr>
            <p:spPr>
              <a:xfrm rot="19388639">
                <a:off x="5222074" y="3126562"/>
                <a:ext cx="756231" cy="540115"/>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5400" dirty="0">
                  <a:solidFill>
                    <a:srgbClr val="FFFFFF"/>
                  </a:solidFill>
                  <a:effectLst/>
                  <a:ea typeface="微软雅黑" pitchFamily="34" charset="-122"/>
                </a:endParaRPr>
              </a:p>
            </p:txBody>
          </p:sp>
        </p:grpSp>
        <p:sp>
          <p:nvSpPr>
            <p:cNvPr id="132" name="Text Box 29"/>
            <p:cNvSpPr txBox="1">
              <a:spLocks noChangeArrowheads="1"/>
            </p:cNvSpPr>
            <p:nvPr/>
          </p:nvSpPr>
          <p:spPr bwMode="gray">
            <a:xfrm>
              <a:off x="6818264" y="2143348"/>
              <a:ext cx="1531793" cy="1410210"/>
            </a:xfrm>
            <a:prstGeom prst="rect">
              <a:avLst/>
            </a:prstGeom>
            <a:noFill/>
            <a:ln>
              <a:noFill/>
            </a:ln>
            <a:effectLst/>
          </p:spPr>
          <p:txBody>
            <a:bodyPr>
              <a:spAutoFit/>
            </a:bodyPr>
            <a:lstStyle/>
            <a:p>
              <a:pPr algn="ctr">
                <a:buClr>
                  <a:schemeClr val="tx1"/>
                </a:buClr>
                <a:buSzPct val="120000"/>
                <a:defRPr/>
              </a:pPr>
              <a:r>
                <a:rPr lang="zh-CN" altLang="en-US" sz="5400" b="1" spc="300" dirty="0" smtClean="0">
                  <a:ln w="12700" cmpd="sng">
                    <a:noFill/>
                    <a:prstDash val="solid"/>
                    <a:miter lim="800000"/>
                  </a:ln>
                  <a:solidFill>
                    <a:schemeClr val="bg1"/>
                  </a:solidFill>
                  <a:latin typeface="微软雅黑" pitchFamily="34" charset="-122"/>
                  <a:ea typeface="微软雅黑" pitchFamily="34" charset="-122"/>
                </a:rPr>
                <a:t>学</a:t>
              </a:r>
              <a:endParaRPr lang="zh-CN" altLang="en-US" sz="5400" b="1" spc="300" dirty="0">
                <a:ln w="12700" cmpd="sng">
                  <a:noFill/>
                  <a:prstDash val="solid"/>
                  <a:miter lim="800000"/>
                </a:ln>
                <a:solidFill>
                  <a:schemeClr val="bg1"/>
                </a:solidFill>
                <a:latin typeface="微软雅黑" pitchFamily="34" charset="-122"/>
                <a:ea typeface="微软雅黑" pitchFamily="34" charset="-122"/>
              </a:endParaRPr>
            </a:p>
          </p:txBody>
        </p:sp>
      </p:grpSp>
      <p:sp>
        <p:nvSpPr>
          <p:cNvPr id="135" name="标题 1"/>
          <p:cNvSpPr txBox="1">
            <a:spLocks/>
          </p:cNvSpPr>
          <p:nvPr/>
        </p:nvSpPr>
        <p:spPr>
          <a:xfrm>
            <a:off x="1335633" y="195486"/>
            <a:ext cx="3925040" cy="504056"/>
          </a:xfrm>
          <a:prstGeom prst="rect">
            <a:avLst/>
          </a:prstGeom>
        </p:spPr>
        <p:txBody>
          <a:bodyPr>
            <a:noAutofit/>
          </a:bodyPr>
          <a:lstStyle>
            <a:lvl1pPr algn="l" defTabSz="685891" rtl="0" eaLnBrk="1" latinLnBrk="0" hangingPunct="1">
              <a:spcBef>
                <a:spcPct val="0"/>
              </a:spcBef>
              <a:buNone/>
              <a:defRPr sz="2800" b="1" kern="1200">
                <a:solidFill>
                  <a:schemeClr val="bg1"/>
                </a:solidFill>
                <a:latin typeface="微软雅黑" pitchFamily="34" charset="-122"/>
                <a:ea typeface="微软雅黑" pitchFamily="34" charset="-122"/>
                <a:cs typeface="+mj-cs"/>
              </a:defRPr>
            </a:lvl1pPr>
          </a:lstStyle>
          <a:p>
            <a:pPr algn="ctr"/>
            <a:r>
              <a:rPr lang="zh-CN" altLang="en-US" sz="3200" dirty="0" smtClean="0">
                <a:solidFill>
                  <a:schemeClr val="tx1">
                    <a:lumMod val="95000"/>
                    <a:lumOff val="5000"/>
                  </a:schemeClr>
                </a:solidFill>
              </a:rPr>
              <a:t>什么是“两学一做”</a:t>
            </a:r>
            <a:endParaRPr lang="zh-CN" altLang="en-US" sz="3200" dirty="0">
              <a:solidFill>
                <a:schemeClr val="tx1">
                  <a:lumMod val="95000"/>
                  <a:lumOff val="5000"/>
                </a:schemeClr>
              </a:solidFill>
            </a:endParaRPr>
          </a:p>
        </p:txBody>
      </p:sp>
      <p:grpSp>
        <p:nvGrpSpPr>
          <p:cNvPr id="136" name="组合 135"/>
          <p:cNvGrpSpPr/>
          <p:nvPr/>
        </p:nvGrpSpPr>
        <p:grpSpPr>
          <a:xfrm>
            <a:off x="5541913" y="2006635"/>
            <a:ext cx="1296144" cy="1297184"/>
            <a:chOff x="6556158" y="1824136"/>
            <a:chExt cx="1979612" cy="1981200"/>
          </a:xfrm>
        </p:grpSpPr>
        <p:grpSp>
          <p:nvGrpSpPr>
            <p:cNvPr id="137" name="组合 43"/>
            <p:cNvGrpSpPr>
              <a:grpSpLocks/>
            </p:cNvGrpSpPr>
            <p:nvPr/>
          </p:nvGrpSpPr>
          <p:grpSpPr bwMode="auto">
            <a:xfrm>
              <a:off x="6556158" y="1824136"/>
              <a:ext cx="1979612" cy="1981200"/>
              <a:chOff x="5217600" y="3058600"/>
              <a:chExt cx="1116000" cy="1116000"/>
            </a:xfrm>
          </p:grpSpPr>
          <p:sp>
            <p:nvSpPr>
              <p:cNvPr id="139" name="Oval 2"/>
              <p:cNvSpPr>
                <a:spLocks noChangeAspect="1" noChangeArrowheads="1"/>
              </p:cNvSpPr>
              <p:nvPr/>
            </p:nvSpPr>
            <p:spPr bwMode="auto">
              <a:xfrm>
                <a:off x="5217600" y="3058600"/>
                <a:ext cx="1116000" cy="1116000"/>
              </a:xfrm>
              <a:prstGeom prst="ellipse">
                <a:avLst/>
              </a:prstGeom>
              <a:solidFill>
                <a:srgbClr val="F20000"/>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0000"/>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buClr>
                    <a:srgbClr val="FF0000"/>
                  </a:buClr>
                  <a:buSzPct val="70000"/>
                  <a:defRPr/>
                </a:pPr>
                <a:endParaRPr lang="fr-FR" altLang="zh-CN" sz="5400" b="1" dirty="0">
                  <a:solidFill>
                    <a:schemeClr val="bg1"/>
                  </a:solidFill>
                  <a:latin typeface="微软雅黑" pitchFamily="34" charset="-122"/>
                  <a:ea typeface="微软雅黑" pitchFamily="34" charset="-122"/>
                </a:endParaRPr>
              </a:p>
            </p:txBody>
          </p:sp>
          <p:sp>
            <p:nvSpPr>
              <p:cNvPr id="140" name="椭圆 139"/>
              <p:cNvSpPr>
                <a:spLocks/>
              </p:cNvSpPr>
              <p:nvPr/>
            </p:nvSpPr>
            <p:spPr>
              <a:xfrm rot="19388639">
                <a:off x="5222074" y="3126562"/>
                <a:ext cx="756231" cy="540115"/>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5400" dirty="0">
                  <a:solidFill>
                    <a:srgbClr val="FFFFFF"/>
                  </a:solidFill>
                  <a:effectLst/>
                  <a:ea typeface="微软雅黑" pitchFamily="34" charset="-122"/>
                </a:endParaRPr>
              </a:p>
            </p:txBody>
          </p:sp>
        </p:grpSp>
        <p:sp>
          <p:nvSpPr>
            <p:cNvPr id="138" name="Text Box 29"/>
            <p:cNvSpPr txBox="1">
              <a:spLocks noChangeArrowheads="1"/>
            </p:cNvSpPr>
            <p:nvPr/>
          </p:nvSpPr>
          <p:spPr bwMode="gray">
            <a:xfrm>
              <a:off x="6822218" y="2143348"/>
              <a:ext cx="1531793" cy="1410210"/>
            </a:xfrm>
            <a:prstGeom prst="rect">
              <a:avLst/>
            </a:prstGeom>
            <a:noFill/>
            <a:ln>
              <a:noFill/>
            </a:ln>
            <a:effectLst/>
          </p:spPr>
          <p:txBody>
            <a:bodyPr>
              <a:spAutoFit/>
            </a:bodyPr>
            <a:lstStyle/>
            <a:p>
              <a:pPr algn="ctr">
                <a:buClr>
                  <a:schemeClr val="tx1"/>
                </a:buClr>
                <a:buSzPct val="120000"/>
                <a:defRPr/>
              </a:pPr>
              <a:r>
                <a:rPr lang="zh-CN" altLang="en-US" sz="5400" b="1" spc="300" dirty="0" smtClean="0">
                  <a:ln w="12700" cmpd="sng">
                    <a:noFill/>
                    <a:prstDash val="solid"/>
                    <a:miter lim="800000"/>
                  </a:ln>
                  <a:solidFill>
                    <a:schemeClr val="bg1"/>
                  </a:solidFill>
                  <a:latin typeface="微软雅黑" pitchFamily="34" charset="-122"/>
                  <a:ea typeface="微软雅黑" pitchFamily="34" charset="-122"/>
                </a:rPr>
                <a:t>学</a:t>
              </a:r>
              <a:endParaRPr lang="zh-CN" altLang="en-US" sz="5400" b="1" spc="300" dirty="0">
                <a:ln w="12700" cmpd="sng">
                  <a:noFill/>
                  <a:prstDash val="solid"/>
                  <a:miter lim="800000"/>
                </a:ln>
                <a:solidFill>
                  <a:schemeClr val="bg1"/>
                </a:solidFill>
                <a:latin typeface="微软雅黑" pitchFamily="34" charset="-122"/>
                <a:ea typeface="微软雅黑" pitchFamily="34" charset="-122"/>
              </a:endParaRPr>
            </a:p>
          </p:txBody>
        </p:sp>
      </p:grpSp>
      <p:grpSp>
        <p:nvGrpSpPr>
          <p:cNvPr id="141" name="组合 140"/>
          <p:cNvGrpSpPr/>
          <p:nvPr/>
        </p:nvGrpSpPr>
        <p:grpSpPr>
          <a:xfrm>
            <a:off x="7727163" y="1855598"/>
            <a:ext cx="1541463" cy="1719263"/>
            <a:chOff x="6300192" y="1491630"/>
            <a:chExt cx="1541463" cy="1719263"/>
          </a:xfrm>
        </p:grpSpPr>
        <p:pic>
          <p:nvPicPr>
            <p:cNvPr id="142" name="Picture 2" descr="E:\00专题PPT\两学一做\图片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00192" y="1491630"/>
              <a:ext cx="1541463" cy="1719263"/>
            </a:xfrm>
            <a:prstGeom prst="rect">
              <a:avLst/>
            </a:prstGeom>
            <a:noFill/>
            <a:extLst>
              <a:ext uri="{909E8E84-426E-40DD-AFC4-6F175D3DCCD1}">
                <a14:hiddenFill xmlns:a14="http://schemas.microsoft.com/office/drawing/2010/main">
                  <a:solidFill>
                    <a:srgbClr val="FFFFFF"/>
                  </a:solidFill>
                </a14:hiddenFill>
              </a:ext>
            </a:extLst>
          </p:spPr>
        </p:pic>
        <p:sp>
          <p:nvSpPr>
            <p:cNvPr id="143" name="Text Box 29"/>
            <p:cNvSpPr txBox="1">
              <a:spLocks noChangeArrowheads="1"/>
            </p:cNvSpPr>
            <p:nvPr/>
          </p:nvSpPr>
          <p:spPr bwMode="gray">
            <a:xfrm>
              <a:off x="6593400" y="1889596"/>
              <a:ext cx="1002936" cy="923330"/>
            </a:xfrm>
            <a:prstGeom prst="rect">
              <a:avLst/>
            </a:prstGeom>
            <a:noFill/>
            <a:ln>
              <a:noFill/>
            </a:ln>
            <a:effectLst/>
          </p:spPr>
          <p:txBody>
            <a:bodyPr>
              <a:spAutoFit/>
            </a:bodyPr>
            <a:lstStyle/>
            <a:p>
              <a:pPr algn="ctr">
                <a:buClr>
                  <a:schemeClr val="tx1"/>
                </a:buClr>
                <a:buSzPct val="120000"/>
                <a:defRPr/>
              </a:pPr>
              <a:r>
                <a:rPr lang="zh-CN" altLang="en-US" sz="5400" b="1" spc="300" dirty="0">
                  <a:ln w="12700" cmpd="sng">
                    <a:noFill/>
                    <a:prstDash val="solid"/>
                    <a:miter lim="800000"/>
                  </a:ln>
                  <a:solidFill>
                    <a:schemeClr val="bg1"/>
                  </a:solidFill>
                  <a:latin typeface="微软雅黑" pitchFamily="34" charset="-122"/>
                  <a:ea typeface="微软雅黑" pitchFamily="34" charset="-122"/>
                </a:rPr>
                <a:t>做</a:t>
              </a:r>
            </a:p>
          </p:txBody>
        </p:sp>
      </p:grpSp>
      <p:sp>
        <p:nvSpPr>
          <p:cNvPr id="144" name="矩形 143"/>
          <p:cNvSpPr/>
          <p:nvPr/>
        </p:nvSpPr>
        <p:spPr>
          <a:xfrm>
            <a:off x="2830619" y="3367766"/>
            <a:ext cx="1884507" cy="68326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20000"/>
              </a:lnSpc>
              <a:defRPr/>
            </a:pPr>
            <a:r>
              <a:rPr lang="zh-CN" altLang="en-US" sz="3200" b="1" kern="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党章党规</a:t>
            </a:r>
            <a:endParaRPr lang="zh-CN" altLang="en-US" sz="3200"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145" name="矩形 144"/>
          <p:cNvSpPr/>
          <p:nvPr/>
        </p:nvSpPr>
        <p:spPr>
          <a:xfrm>
            <a:off x="5278891" y="3367766"/>
            <a:ext cx="1884507" cy="68326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20000"/>
              </a:lnSpc>
              <a:defRPr/>
            </a:pPr>
            <a:r>
              <a:rPr lang="zh-CN" altLang="en-US" sz="3200" b="1" kern="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系列讲话</a:t>
            </a:r>
            <a:endParaRPr lang="zh-CN" altLang="en-US" sz="3200"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146" name="矩形 145"/>
          <p:cNvSpPr/>
          <p:nvPr/>
        </p:nvSpPr>
        <p:spPr>
          <a:xfrm>
            <a:off x="7583147" y="3392805"/>
            <a:ext cx="1884507" cy="63318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20000"/>
              </a:lnSpc>
              <a:defRPr/>
            </a:pPr>
            <a:r>
              <a:rPr lang="zh-CN" altLang="en-US" sz="3200" b="1" kern="0" spc="50" dirty="0" smtClean="0">
                <a:ln w="11430"/>
                <a:solidFill>
                  <a:srgbClr val="EE7D00"/>
                </a:solidFill>
                <a:effectLst>
                  <a:outerShdw blurRad="76200" dist="50800" dir="5400000" algn="tl" rotWithShape="0">
                    <a:srgbClr val="000000">
                      <a:alpha val="65000"/>
                    </a:srgbClr>
                  </a:outerShdw>
                </a:effectLst>
                <a:latin typeface="微软雅黑" pitchFamily="34" charset="-122"/>
                <a:ea typeface="微软雅黑" pitchFamily="34" charset="-122"/>
              </a:rPr>
              <a:t>合格党员</a:t>
            </a:r>
            <a:endParaRPr lang="zh-CN" altLang="en-US" sz="3200" b="1" kern="0" spc="50" dirty="0">
              <a:ln w="11430"/>
              <a:solidFill>
                <a:srgbClr val="EE7D0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147" name="矩形 146"/>
          <p:cNvSpPr/>
          <p:nvPr/>
        </p:nvSpPr>
        <p:spPr>
          <a:xfrm>
            <a:off x="1947213" y="4098367"/>
            <a:ext cx="8547861" cy="2308324"/>
          </a:xfrm>
          <a:prstGeom prst="rect">
            <a:avLst/>
          </a:prstGeom>
        </p:spPr>
        <p:txBody>
          <a:bodyPr wrap="square">
            <a:spAutoFit/>
          </a:bodyPr>
          <a:lstStyle/>
          <a:p>
            <a:r>
              <a:rPr lang="zh-CN" altLang="en-US" sz="2400" dirty="0">
                <a:solidFill>
                  <a:srgbClr val="FF0000"/>
                </a:solidFill>
                <a:latin typeface="微软雅黑" pitchFamily="34" charset="-122"/>
                <a:ea typeface="微软雅黑" pitchFamily="34" charset="-122"/>
              </a:rPr>
              <a:t>“两学一做”学习教育，指的是“学党章党规、学系列讲话，做合格党员”学习教育</a:t>
            </a:r>
            <a:r>
              <a:rPr lang="zh-CN" altLang="en-US" sz="2400" dirty="0" smtClean="0">
                <a:solidFill>
                  <a:srgbClr val="FF0000"/>
                </a:solidFill>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习</a:t>
            </a:r>
            <a:r>
              <a:rPr lang="zh-CN" altLang="en-US" sz="2400" dirty="0">
                <a:latin typeface="微软雅黑" pitchFamily="34" charset="-122"/>
                <a:ea typeface="微软雅黑" pitchFamily="34" charset="-122"/>
              </a:rPr>
              <a:t>近平总书记系列重要讲话作为中国特色社会主义理论体系的最新成果，其学习必须和党章党规的学习同规划、同督查、同检验，这样才能推动党员干部在学习上不走过场，在行动上积极作为，做新时期名副其实的合格党员。</a:t>
            </a:r>
          </a:p>
        </p:txBody>
      </p:sp>
    </p:spTree>
    <p:extLst>
      <p:ext uri="{BB962C8B-B14F-4D97-AF65-F5344CB8AC3E}">
        <p14:creationId xmlns:p14="http://schemas.microsoft.com/office/powerpoint/2010/main" val="514911285"/>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2000"/>
                                            <p:tgtEl>
                                              <p:spTgt spid="79"/>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35"/>
                                            </p:tgtEl>
                                            <p:attrNameLst>
                                              <p:attrName>style.visibility</p:attrName>
                                            </p:attrNameLst>
                                          </p:cBhvr>
                                          <p:to>
                                            <p:strVal val="visible"/>
                                          </p:to>
                                        </p:set>
                                        <p:animEffect transition="in" filter="wipe(left)">
                                          <p:cBhvr>
                                            <p:cTn id="11" dur="500"/>
                                            <p:tgtEl>
                                              <p:spTgt spid="135"/>
                                            </p:tgtEl>
                                          </p:cBhvr>
                                        </p:animEffect>
                                      </p:childTnLst>
                                    </p:cTn>
                                  </p:par>
                                </p:childTnLst>
                              </p:cTn>
                            </p:par>
                            <p:par>
                              <p:cTn id="12" fill="hold">
                                <p:stCondLst>
                                  <p:cond delay="2500"/>
                                </p:stCondLst>
                                <p:childTnLst>
                                  <p:par>
                                    <p:cTn id="13" presetID="23" presetClass="entr" presetSubtype="32" fill="hold" nodeType="afterEffect">
                                      <p:stCondLst>
                                        <p:cond delay="0"/>
                                      </p:stCondLst>
                                      <p:childTnLst>
                                        <p:set>
                                          <p:cBhvr>
                                            <p:cTn id="14" dur="1" fill="hold">
                                              <p:stCondLst>
                                                <p:cond delay="0"/>
                                              </p:stCondLst>
                                            </p:cTn>
                                            <p:tgtEl>
                                              <p:spTgt spid="116"/>
                                            </p:tgtEl>
                                            <p:attrNameLst>
                                              <p:attrName>style.visibility</p:attrName>
                                            </p:attrNameLst>
                                          </p:cBhvr>
                                          <p:to>
                                            <p:strVal val="visible"/>
                                          </p:to>
                                        </p:set>
                                        <p:anim calcmode="lin" valueType="num">
                                          <p:cBhvr>
                                            <p:cTn id="15" dur="500" fill="hold"/>
                                            <p:tgtEl>
                                              <p:spTgt spid="116"/>
                                            </p:tgtEl>
                                            <p:attrNameLst>
                                              <p:attrName>ppt_w</p:attrName>
                                            </p:attrNameLst>
                                          </p:cBhvr>
                                          <p:tavLst>
                                            <p:tav tm="0">
                                              <p:val>
                                                <p:strVal val="4*#ppt_w"/>
                                              </p:val>
                                            </p:tav>
                                            <p:tav tm="100000">
                                              <p:val>
                                                <p:strVal val="#ppt_w"/>
                                              </p:val>
                                            </p:tav>
                                          </p:tavLst>
                                        </p:anim>
                                        <p:anim calcmode="lin" valueType="num">
                                          <p:cBhvr>
                                            <p:cTn id="16" dur="500" fill="hold"/>
                                            <p:tgtEl>
                                              <p:spTgt spid="116"/>
                                            </p:tgtEl>
                                            <p:attrNameLst>
                                              <p:attrName>ppt_h</p:attrName>
                                            </p:attrNameLst>
                                          </p:cBhvr>
                                          <p:tavLst>
                                            <p:tav tm="0">
                                              <p:val>
                                                <p:strVal val="4*#ppt_h"/>
                                              </p:val>
                                            </p:tav>
                                            <p:tav tm="100000">
                                              <p:val>
                                                <p:strVal val="#ppt_h"/>
                                              </p:val>
                                            </p:tav>
                                          </p:tavLst>
                                        </p:anim>
                                      </p:childTnLst>
                                    </p:cTn>
                                  </p:par>
                                  <p:par>
                                    <p:cTn id="17" presetID="8" presetClass="emph" presetSubtype="0" fill="hold" nodeType="withEffect">
                                      <p:stCondLst>
                                        <p:cond delay="0"/>
                                      </p:stCondLst>
                                      <p:childTnLst>
                                        <p:animRot by="21600000">
                                          <p:cBhvr>
                                            <p:cTn id="18" dur="500" fill="hold"/>
                                            <p:tgtEl>
                                              <p:spTgt spid="116"/>
                                            </p:tgtEl>
                                            <p:attrNameLst>
                                              <p:attrName>r</p:attrName>
                                            </p:attrNameLst>
                                          </p:cBhvr>
                                        </p:animRot>
                                      </p:childTnLst>
                                    </p:cTn>
                                  </p:par>
                                </p:childTnLst>
                              </p:cTn>
                            </p:par>
                            <p:par>
                              <p:cTn id="19" fill="hold">
                                <p:stCondLst>
                                  <p:cond delay="3000"/>
                                </p:stCondLst>
                                <p:childTnLst>
                                  <p:par>
                                    <p:cTn id="20" presetID="2" presetClass="entr" presetSubtype="4" fill="hold" grpId="0" nodeType="afterEffect" p14:presetBounceEnd="40000">
                                      <p:stCondLst>
                                        <p:cond delay="0"/>
                                      </p:stCondLst>
                                      <p:childTnLst>
                                        <p:set>
                                          <p:cBhvr>
                                            <p:cTn id="21" dur="1" fill="hold">
                                              <p:stCondLst>
                                                <p:cond delay="0"/>
                                              </p:stCondLst>
                                            </p:cTn>
                                            <p:tgtEl>
                                              <p:spTgt spid="144"/>
                                            </p:tgtEl>
                                            <p:attrNameLst>
                                              <p:attrName>style.visibility</p:attrName>
                                            </p:attrNameLst>
                                          </p:cBhvr>
                                          <p:to>
                                            <p:strVal val="visible"/>
                                          </p:to>
                                        </p:set>
                                        <p:anim calcmode="lin" valueType="num" p14:bounceEnd="40000">
                                          <p:cBhvr additive="base">
                                            <p:cTn id="22" dur="500" fill="hold"/>
                                            <p:tgtEl>
                                              <p:spTgt spid="144"/>
                                            </p:tgtEl>
                                            <p:attrNameLst>
                                              <p:attrName>ppt_x</p:attrName>
                                            </p:attrNameLst>
                                          </p:cBhvr>
                                          <p:tavLst>
                                            <p:tav tm="0">
                                              <p:val>
                                                <p:strVal val="#ppt_x"/>
                                              </p:val>
                                            </p:tav>
                                            <p:tav tm="100000">
                                              <p:val>
                                                <p:strVal val="#ppt_x"/>
                                              </p:val>
                                            </p:tav>
                                          </p:tavLst>
                                        </p:anim>
                                        <p:anim calcmode="lin" valueType="num" p14:bounceEnd="40000">
                                          <p:cBhvr additive="base">
                                            <p:cTn id="23" dur="500" fill="hold"/>
                                            <p:tgtEl>
                                              <p:spTgt spid="144"/>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3" presetClass="entr" presetSubtype="32"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p:cTn id="27" dur="500" fill="hold"/>
                                            <p:tgtEl>
                                              <p:spTgt spid="136"/>
                                            </p:tgtEl>
                                            <p:attrNameLst>
                                              <p:attrName>ppt_w</p:attrName>
                                            </p:attrNameLst>
                                          </p:cBhvr>
                                          <p:tavLst>
                                            <p:tav tm="0">
                                              <p:val>
                                                <p:strVal val="4*#ppt_w"/>
                                              </p:val>
                                            </p:tav>
                                            <p:tav tm="100000">
                                              <p:val>
                                                <p:strVal val="#ppt_w"/>
                                              </p:val>
                                            </p:tav>
                                          </p:tavLst>
                                        </p:anim>
                                        <p:anim calcmode="lin" valueType="num">
                                          <p:cBhvr>
                                            <p:cTn id="28" dur="500" fill="hold"/>
                                            <p:tgtEl>
                                              <p:spTgt spid="136"/>
                                            </p:tgtEl>
                                            <p:attrNameLst>
                                              <p:attrName>ppt_h</p:attrName>
                                            </p:attrNameLst>
                                          </p:cBhvr>
                                          <p:tavLst>
                                            <p:tav tm="0">
                                              <p:val>
                                                <p:strVal val="4*#ppt_h"/>
                                              </p:val>
                                            </p:tav>
                                            <p:tav tm="100000">
                                              <p:val>
                                                <p:strVal val="#ppt_h"/>
                                              </p:val>
                                            </p:tav>
                                          </p:tavLst>
                                        </p:anim>
                                      </p:childTnLst>
                                    </p:cTn>
                                  </p:par>
                                  <p:par>
                                    <p:cTn id="29" presetID="8" presetClass="emph" presetSubtype="0" fill="hold" nodeType="withEffect">
                                      <p:stCondLst>
                                        <p:cond delay="0"/>
                                      </p:stCondLst>
                                      <p:childTnLst>
                                        <p:animRot by="21600000">
                                          <p:cBhvr>
                                            <p:cTn id="30" dur="500" fill="hold"/>
                                            <p:tgtEl>
                                              <p:spTgt spid="136"/>
                                            </p:tgtEl>
                                            <p:attrNameLst>
                                              <p:attrName>r</p:attrName>
                                            </p:attrNameLst>
                                          </p:cBhvr>
                                        </p:animRot>
                                      </p:childTnLst>
                                    </p:cTn>
                                  </p:par>
                                </p:childTnLst>
                              </p:cTn>
                            </p:par>
                            <p:par>
                              <p:cTn id="31" fill="hold">
                                <p:stCondLst>
                                  <p:cond delay="4000"/>
                                </p:stCondLst>
                                <p:childTnLst>
                                  <p:par>
                                    <p:cTn id="32" presetID="2" presetClass="entr" presetSubtype="4" fill="hold" grpId="0" nodeType="afterEffect" p14:presetBounceEnd="40000">
                                      <p:stCondLst>
                                        <p:cond delay="0"/>
                                      </p:stCondLst>
                                      <p:childTnLst>
                                        <p:set>
                                          <p:cBhvr>
                                            <p:cTn id="33" dur="1" fill="hold">
                                              <p:stCondLst>
                                                <p:cond delay="0"/>
                                              </p:stCondLst>
                                            </p:cTn>
                                            <p:tgtEl>
                                              <p:spTgt spid="145"/>
                                            </p:tgtEl>
                                            <p:attrNameLst>
                                              <p:attrName>style.visibility</p:attrName>
                                            </p:attrNameLst>
                                          </p:cBhvr>
                                          <p:to>
                                            <p:strVal val="visible"/>
                                          </p:to>
                                        </p:set>
                                        <p:anim calcmode="lin" valueType="num" p14:bounceEnd="40000">
                                          <p:cBhvr additive="base">
                                            <p:cTn id="34" dur="500" fill="hold"/>
                                            <p:tgtEl>
                                              <p:spTgt spid="145"/>
                                            </p:tgtEl>
                                            <p:attrNameLst>
                                              <p:attrName>ppt_x</p:attrName>
                                            </p:attrNameLst>
                                          </p:cBhvr>
                                          <p:tavLst>
                                            <p:tav tm="0">
                                              <p:val>
                                                <p:strVal val="#ppt_x"/>
                                              </p:val>
                                            </p:tav>
                                            <p:tav tm="100000">
                                              <p:val>
                                                <p:strVal val="#ppt_x"/>
                                              </p:val>
                                            </p:tav>
                                          </p:tavLst>
                                        </p:anim>
                                        <p:anim calcmode="lin" valueType="num" p14:bounceEnd="40000">
                                          <p:cBhvr additive="base">
                                            <p:cTn id="35" dur="500" fill="hold"/>
                                            <p:tgtEl>
                                              <p:spTgt spid="145"/>
                                            </p:tgtEl>
                                            <p:attrNameLst>
                                              <p:attrName>ppt_y</p:attrName>
                                            </p:attrNameLst>
                                          </p:cBhvr>
                                          <p:tavLst>
                                            <p:tav tm="0">
                                              <p:val>
                                                <p:strVal val="1+#ppt_h/2"/>
                                              </p:val>
                                            </p:tav>
                                            <p:tav tm="100000">
                                              <p:val>
                                                <p:strVal val="#ppt_y"/>
                                              </p:val>
                                            </p:tav>
                                          </p:tavLst>
                                        </p:anim>
                                      </p:childTnLst>
                                    </p:cTn>
                                  </p:par>
                                </p:childTnLst>
                              </p:cTn>
                            </p:par>
                            <p:par>
                              <p:cTn id="36" fill="hold">
                                <p:stCondLst>
                                  <p:cond delay="4500"/>
                                </p:stCondLst>
                                <p:childTnLst>
                                  <p:par>
                                    <p:cTn id="37" presetID="23" presetClass="entr" presetSubtype="32" fill="hold" nodeType="afterEffect">
                                      <p:stCondLst>
                                        <p:cond delay="0"/>
                                      </p:stCondLst>
                                      <p:childTnLst>
                                        <p:set>
                                          <p:cBhvr>
                                            <p:cTn id="38" dur="1" fill="hold">
                                              <p:stCondLst>
                                                <p:cond delay="0"/>
                                              </p:stCondLst>
                                            </p:cTn>
                                            <p:tgtEl>
                                              <p:spTgt spid="141"/>
                                            </p:tgtEl>
                                            <p:attrNameLst>
                                              <p:attrName>style.visibility</p:attrName>
                                            </p:attrNameLst>
                                          </p:cBhvr>
                                          <p:to>
                                            <p:strVal val="visible"/>
                                          </p:to>
                                        </p:set>
                                        <p:anim calcmode="lin" valueType="num">
                                          <p:cBhvr>
                                            <p:cTn id="39" dur="500" fill="hold"/>
                                            <p:tgtEl>
                                              <p:spTgt spid="141"/>
                                            </p:tgtEl>
                                            <p:attrNameLst>
                                              <p:attrName>ppt_w</p:attrName>
                                            </p:attrNameLst>
                                          </p:cBhvr>
                                          <p:tavLst>
                                            <p:tav tm="0">
                                              <p:val>
                                                <p:strVal val="4*#ppt_w"/>
                                              </p:val>
                                            </p:tav>
                                            <p:tav tm="100000">
                                              <p:val>
                                                <p:strVal val="#ppt_w"/>
                                              </p:val>
                                            </p:tav>
                                          </p:tavLst>
                                        </p:anim>
                                        <p:anim calcmode="lin" valueType="num">
                                          <p:cBhvr>
                                            <p:cTn id="40" dur="500" fill="hold"/>
                                            <p:tgtEl>
                                              <p:spTgt spid="141"/>
                                            </p:tgtEl>
                                            <p:attrNameLst>
                                              <p:attrName>ppt_h</p:attrName>
                                            </p:attrNameLst>
                                          </p:cBhvr>
                                          <p:tavLst>
                                            <p:tav tm="0">
                                              <p:val>
                                                <p:strVal val="4*#ppt_h"/>
                                              </p:val>
                                            </p:tav>
                                            <p:tav tm="100000">
                                              <p:val>
                                                <p:strVal val="#ppt_h"/>
                                              </p:val>
                                            </p:tav>
                                          </p:tavLst>
                                        </p:anim>
                                      </p:childTnLst>
                                    </p:cTn>
                                  </p:par>
                                  <p:par>
                                    <p:cTn id="41" presetID="8" presetClass="emph" presetSubtype="0" fill="hold" nodeType="withEffect">
                                      <p:stCondLst>
                                        <p:cond delay="0"/>
                                      </p:stCondLst>
                                      <p:childTnLst>
                                        <p:animRot by="21600000">
                                          <p:cBhvr>
                                            <p:cTn id="42" dur="500" fill="hold"/>
                                            <p:tgtEl>
                                              <p:spTgt spid="141"/>
                                            </p:tgtEl>
                                            <p:attrNameLst>
                                              <p:attrName>r</p:attrName>
                                            </p:attrNameLst>
                                          </p:cBhvr>
                                        </p:animRot>
                                      </p:childTnLst>
                                    </p:cTn>
                                  </p:par>
                                </p:childTnLst>
                              </p:cTn>
                            </p:par>
                            <p:par>
                              <p:cTn id="43" fill="hold">
                                <p:stCondLst>
                                  <p:cond delay="5000"/>
                                </p:stCondLst>
                                <p:childTnLst>
                                  <p:par>
                                    <p:cTn id="44" presetID="2" presetClass="entr" presetSubtype="4" fill="hold" grpId="0" nodeType="afterEffect" p14:presetBounceEnd="40000">
                                      <p:stCondLst>
                                        <p:cond delay="0"/>
                                      </p:stCondLst>
                                      <p:childTnLst>
                                        <p:set>
                                          <p:cBhvr>
                                            <p:cTn id="45" dur="1" fill="hold">
                                              <p:stCondLst>
                                                <p:cond delay="0"/>
                                              </p:stCondLst>
                                            </p:cTn>
                                            <p:tgtEl>
                                              <p:spTgt spid="146"/>
                                            </p:tgtEl>
                                            <p:attrNameLst>
                                              <p:attrName>style.visibility</p:attrName>
                                            </p:attrNameLst>
                                          </p:cBhvr>
                                          <p:to>
                                            <p:strVal val="visible"/>
                                          </p:to>
                                        </p:set>
                                        <p:anim calcmode="lin" valueType="num" p14:bounceEnd="40000">
                                          <p:cBhvr additive="base">
                                            <p:cTn id="46" dur="500" fill="hold"/>
                                            <p:tgtEl>
                                              <p:spTgt spid="146"/>
                                            </p:tgtEl>
                                            <p:attrNameLst>
                                              <p:attrName>ppt_x</p:attrName>
                                            </p:attrNameLst>
                                          </p:cBhvr>
                                          <p:tavLst>
                                            <p:tav tm="0">
                                              <p:val>
                                                <p:strVal val="#ppt_x"/>
                                              </p:val>
                                            </p:tav>
                                            <p:tav tm="100000">
                                              <p:val>
                                                <p:strVal val="#ppt_x"/>
                                              </p:val>
                                            </p:tav>
                                          </p:tavLst>
                                        </p:anim>
                                        <p:anim calcmode="lin" valueType="num" p14:bounceEnd="40000">
                                          <p:cBhvr additive="base">
                                            <p:cTn id="47" dur="500" fill="hold"/>
                                            <p:tgtEl>
                                              <p:spTgt spid="146"/>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47"/>
                                            </p:tgtEl>
                                            <p:attrNameLst>
                                              <p:attrName>style.visibility</p:attrName>
                                            </p:attrNameLst>
                                          </p:cBhvr>
                                          <p:to>
                                            <p:strVal val="visible"/>
                                          </p:to>
                                        </p:set>
                                        <p:animEffect transition="in" filter="wipe(left)">
                                          <p:cBhvr>
                                            <p:cTn id="51"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44" grpId="0"/>
          <p:bldP spid="145" grpId="0"/>
          <p:bldP spid="146" grpId="0"/>
          <p:bldP spid="1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2000"/>
                                            <p:tgtEl>
                                              <p:spTgt spid="79"/>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35"/>
                                            </p:tgtEl>
                                            <p:attrNameLst>
                                              <p:attrName>style.visibility</p:attrName>
                                            </p:attrNameLst>
                                          </p:cBhvr>
                                          <p:to>
                                            <p:strVal val="visible"/>
                                          </p:to>
                                        </p:set>
                                        <p:animEffect transition="in" filter="wipe(left)">
                                          <p:cBhvr>
                                            <p:cTn id="11" dur="500"/>
                                            <p:tgtEl>
                                              <p:spTgt spid="135"/>
                                            </p:tgtEl>
                                          </p:cBhvr>
                                        </p:animEffect>
                                      </p:childTnLst>
                                    </p:cTn>
                                  </p:par>
                                </p:childTnLst>
                              </p:cTn>
                            </p:par>
                            <p:par>
                              <p:cTn id="12" fill="hold">
                                <p:stCondLst>
                                  <p:cond delay="2500"/>
                                </p:stCondLst>
                                <p:childTnLst>
                                  <p:par>
                                    <p:cTn id="13" presetID="23" presetClass="entr" presetSubtype="32" fill="hold" nodeType="afterEffect">
                                      <p:stCondLst>
                                        <p:cond delay="0"/>
                                      </p:stCondLst>
                                      <p:childTnLst>
                                        <p:set>
                                          <p:cBhvr>
                                            <p:cTn id="14" dur="1" fill="hold">
                                              <p:stCondLst>
                                                <p:cond delay="0"/>
                                              </p:stCondLst>
                                            </p:cTn>
                                            <p:tgtEl>
                                              <p:spTgt spid="116"/>
                                            </p:tgtEl>
                                            <p:attrNameLst>
                                              <p:attrName>style.visibility</p:attrName>
                                            </p:attrNameLst>
                                          </p:cBhvr>
                                          <p:to>
                                            <p:strVal val="visible"/>
                                          </p:to>
                                        </p:set>
                                        <p:anim calcmode="lin" valueType="num">
                                          <p:cBhvr>
                                            <p:cTn id="15" dur="500" fill="hold"/>
                                            <p:tgtEl>
                                              <p:spTgt spid="116"/>
                                            </p:tgtEl>
                                            <p:attrNameLst>
                                              <p:attrName>ppt_w</p:attrName>
                                            </p:attrNameLst>
                                          </p:cBhvr>
                                          <p:tavLst>
                                            <p:tav tm="0">
                                              <p:val>
                                                <p:strVal val="4*#ppt_w"/>
                                              </p:val>
                                            </p:tav>
                                            <p:tav tm="100000">
                                              <p:val>
                                                <p:strVal val="#ppt_w"/>
                                              </p:val>
                                            </p:tav>
                                          </p:tavLst>
                                        </p:anim>
                                        <p:anim calcmode="lin" valueType="num">
                                          <p:cBhvr>
                                            <p:cTn id="16" dur="500" fill="hold"/>
                                            <p:tgtEl>
                                              <p:spTgt spid="116"/>
                                            </p:tgtEl>
                                            <p:attrNameLst>
                                              <p:attrName>ppt_h</p:attrName>
                                            </p:attrNameLst>
                                          </p:cBhvr>
                                          <p:tavLst>
                                            <p:tav tm="0">
                                              <p:val>
                                                <p:strVal val="4*#ppt_h"/>
                                              </p:val>
                                            </p:tav>
                                            <p:tav tm="100000">
                                              <p:val>
                                                <p:strVal val="#ppt_h"/>
                                              </p:val>
                                            </p:tav>
                                          </p:tavLst>
                                        </p:anim>
                                      </p:childTnLst>
                                    </p:cTn>
                                  </p:par>
                                  <p:par>
                                    <p:cTn id="17" presetID="8" presetClass="emph" presetSubtype="0" fill="hold" nodeType="withEffect">
                                      <p:stCondLst>
                                        <p:cond delay="0"/>
                                      </p:stCondLst>
                                      <p:childTnLst>
                                        <p:animRot by="21600000">
                                          <p:cBhvr>
                                            <p:cTn id="18" dur="500" fill="hold"/>
                                            <p:tgtEl>
                                              <p:spTgt spid="116"/>
                                            </p:tgtEl>
                                            <p:attrNameLst>
                                              <p:attrName>r</p:attrName>
                                            </p:attrNameLst>
                                          </p:cBhvr>
                                        </p:animRot>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144"/>
                                            </p:tgtEl>
                                            <p:attrNameLst>
                                              <p:attrName>style.visibility</p:attrName>
                                            </p:attrNameLst>
                                          </p:cBhvr>
                                          <p:to>
                                            <p:strVal val="visible"/>
                                          </p:to>
                                        </p:set>
                                        <p:anim calcmode="lin" valueType="num">
                                          <p:cBhvr additive="base">
                                            <p:cTn id="22" dur="500" fill="hold"/>
                                            <p:tgtEl>
                                              <p:spTgt spid="144"/>
                                            </p:tgtEl>
                                            <p:attrNameLst>
                                              <p:attrName>ppt_x</p:attrName>
                                            </p:attrNameLst>
                                          </p:cBhvr>
                                          <p:tavLst>
                                            <p:tav tm="0">
                                              <p:val>
                                                <p:strVal val="#ppt_x"/>
                                              </p:val>
                                            </p:tav>
                                            <p:tav tm="100000">
                                              <p:val>
                                                <p:strVal val="#ppt_x"/>
                                              </p:val>
                                            </p:tav>
                                          </p:tavLst>
                                        </p:anim>
                                        <p:anim calcmode="lin" valueType="num">
                                          <p:cBhvr additive="base">
                                            <p:cTn id="23" dur="500" fill="hold"/>
                                            <p:tgtEl>
                                              <p:spTgt spid="144"/>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3" presetClass="entr" presetSubtype="32"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p:cTn id="27" dur="500" fill="hold"/>
                                            <p:tgtEl>
                                              <p:spTgt spid="136"/>
                                            </p:tgtEl>
                                            <p:attrNameLst>
                                              <p:attrName>ppt_w</p:attrName>
                                            </p:attrNameLst>
                                          </p:cBhvr>
                                          <p:tavLst>
                                            <p:tav tm="0">
                                              <p:val>
                                                <p:strVal val="4*#ppt_w"/>
                                              </p:val>
                                            </p:tav>
                                            <p:tav tm="100000">
                                              <p:val>
                                                <p:strVal val="#ppt_w"/>
                                              </p:val>
                                            </p:tav>
                                          </p:tavLst>
                                        </p:anim>
                                        <p:anim calcmode="lin" valueType="num">
                                          <p:cBhvr>
                                            <p:cTn id="28" dur="500" fill="hold"/>
                                            <p:tgtEl>
                                              <p:spTgt spid="136"/>
                                            </p:tgtEl>
                                            <p:attrNameLst>
                                              <p:attrName>ppt_h</p:attrName>
                                            </p:attrNameLst>
                                          </p:cBhvr>
                                          <p:tavLst>
                                            <p:tav tm="0">
                                              <p:val>
                                                <p:strVal val="4*#ppt_h"/>
                                              </p:val>
                                            </p:tav>
                                            <p:tav tm="100000">
                                              <p:val>
                                                <p:strVal val="#ppt_h"/>
                                              </p:val>
                                            </p:tav>
                                          </p:tavLst>
                                        </p:anim>
                                      </p:childTnLst>
                                    </p:cTn>
                                  </p:par>
                                  <p:par>
                                    <p:cTn id="29" presetID="8" presetClass="emph" presetSubtype="0" fill="hold" nodeType="withEffect">
                                      <p:stCondLst>
                                        <p:cond delay="0"/>
                                      </p:stCondLst>
                                      <p:childTnLst>
                                        <p:animRot by="21600000">
                                          <p:cBhvr>
                                            <p:cTn id="30" dur="500" fill="hold"/>
                                            <p:tgtEl>
                                              <p:spTgt spid="136"/>
                                            </p:tgtEl>
                                            <p:attrNameLst>
                                              <p:attrName>r</p:attrName>
                                            </p:attrNameLst>
                                          </p:cBhvr>
                                        </p:animRot>
                                      </p:childTnLst>
                                    </p:cTn>
                                  </p:par>
                                </p:childTnLst>
                              </p:cTn>
                            </p:par>
                            <p:par>
                              <p:cTn id="31" fill="hold">
                                <p:stCondLst>
                                  <p:cond delay="4000"/>
                                </p:stCondLst>
                                <p:childTnLst>
                                  <p:par>
                                    <p:cTn id="32" presetID="2" presetClass="entr" presetSubtype="4" fill="hold" grpId="0" nodeType="afterEffect">
                                      <p:stCondLst>
                                        <p:cond delay="0"/>
                                      </p:stCondLst>
                                      <p:childTnLst>
                                        <p:set>
                                          <p:cBhvr>
                                            <p:cTn id="33" dur="1" fill="hold">
                                              <p:stCondLst>
                                                <p:cond delay="0"/>
                                              </p:stCondLst>
                                            </p:cTn>
                                            <p:tgtEl>
                                              <p:spTgt spid="145"/>
                                            </p:tgtEl>
                                            <p:attrNameLst>
                                              <p:attrName>style.visibility</p:attrName>
                                            </p:attrNameLst>
                                          </p:cBhvr>
                                          <p:to>
                                            <p:strVal val="visible"/>
                                          </p:to>
                                        </p:set>
                                        <p:anim calcmode="lin" valueType="num">
                                          <p:cBhvr additive="base">
                                            <p:cTn id="34" dur="500" fill="hold"/>
                                            <p:tgtEl>
                                              <p:spTgt spid="145"/>
                                            </p:tgtEl>
                                            <p:attrNameLst>
                                              <p:attrName>ppt_x</p:attrName>
                                            </p:attrNameLst>
                                          </p:cBhvr>
                                          <p:tavLst>
                                            <p:tav tm="0">
                                              <p:val>
                                                <p:strVal val="#ppt_x"/>
                                              </p:val>
                                            </p:tav>
                                            <p:tav tm="100000">
                                              <p:val>
                                                <p:strVal val="#ppt_x"/>
                                              </p:val>
                                            </p:tav>
                                          </p:tavLst>
                                        </p:anim>
                                        <p:anim calcmode="lin" valueType="num">
                                          <p:cBhvr additive="base">
                                            <p:cTn id="35" dur="500" fill="hold"/>
                                            <p:tgtEl>
                                              <p:spTgt spid="145"/>
                                            </p:tgtEl>
                                            <p:attrNameLst>
                                              <p:attrName>ppt_y</p:attrName>
                                            </p:attrNameLst>
                                          </p:cBhvr>
                                          <p:tavLst>
                                            <p:tav tm="0">
                                              <p:val>
                                                <p:strVal val="1+#ppt_h/2"/>
                                              </p:val>
                                            </p:tav>
                                            <p:tav tm="100000">
                                              <p:val>
                                                <p:strVal val="#ppt_y"/>
                                              </p:val>
                                            </p:tav>
                                          </p:tavLst>
                                        </p:anim>
                                      </p:childTnLst>
                                    </p:cTn>
                                  </p:par>
                                </p:childTnLst>
                              </p:cTn>
                            </p:par>
                            <p:par>
                              <p:cTn id="36" fill="hold">
                                <p:stCondLst>
                                  <p:cond delay="4500"/>
                                </p:stCondLst>
                                <p:childTnLst>
                                  <p:par>
                                    <p:cTn id="37" presetID="23" presetClass="entr" presetSubtype="32" fill="hold" nodeType="afterEffect">
                                      <p:stCondLst>
                                        <p:cond delay="0"/>
                                      </p:stCondLst>
                                      <p:childTnLst>
                                        <p:set>
                                          <p:cBhvr>
                                            <p:cTn id="38" dur="1" fill="hold">
                                              <p:stCondLst>
                                                <p:cond delay="0"/>
                                              </p:stCondLst>
                                            </p:cTn>
                                            <p:tgtEl>
                                              <p:spTgt spid="141"/>
                                            </p:tgtEl>
                                            <p:attrNameLst>
                                              <p:attrName>style.visibility</p:attrName>
                                            </p:attrNameLst>
                                          </p:cBhvr>
                                          <p:to>
                                            <p:strVal val="visible"/>
                                          </p:to>
                                        </p:set>
                                        <p:anim calcmode="lin" valueType="num">
                                          <p:cBhvr>
                                            <p:cTn id="39" dur="500" fill="hold"/>
                                            <p:tgtEl>
                                              <p:spTgt spid="141"/>
                                            </p:tgtEl>
                                            <p:attrNameLst>
                                              <p:attrName>ppt_w</p:attrName>
                                            </p:attrNameLst>
                                          </p:cBhvr>
                                          <p:tavLst>
                                            <p:tav tm="0">
                                              <p:val>
                                                <p:strVal val="4*#ppt_w"/>
                                              </p:val>
                                            </p:tav>
                                            <p:tav tm="100000">
                                              <p:val>
                                                <p:strVal val="#ppt_w"/>
                                              </p:val>
                                            </p:tav>
                                          </p:tavLst>
                                        </p:anim>
                                        <p:anim calcmode="lin" valueType="num">
                                          <p:cBhvr>
                                            <p:cTn id="40" dur="500" fill="hold"/>
                                            <p:tgtEl>
                                              <p:spTgt spid="141"/>
                                            </p:tgtEl>
                                            <p:attrNameLst>
                                              <p:attrName>ppt_h</p:attrName>
                                            </p:attrNameLst>
                                          </p:cBhvr>
                                          <p:tavLst>
                                            <p:tav tm="0">
                                              <p:val>
                                                <p:strVal val="4*#ppt_h"/>
                                              </p:val>
                                            </p:tav>
                                            <p:tav tm="100000">
                                              <p:val>
                                                <p:strVal val="#ppt_h"/>
                                              </p:val>
                                            </p:tav>
                                          </p:tavLst>
                                        </p:anim>
                                      </p:childTnLst>
                                    </p:cTn>
                                  </p:par>
                                  <p:par>
                                    <p:cTn id="41" presetID="8" presetClass="emph" presetSubtype="0" fill="hold" nodeType="withEffect">
                                      <p:stCondLst>
                                        <p:cond delay="0"/>
                                      </p:stCondLst>
                                      <p:childTnLst>
                                        <p:animRot by="21600000">
                                          <p:cBhvr>
                                            <p:cTn id="42" dur="500" fill="hold"/>
                                            <p:tgtEl>
                                              <p:spTgt spid="141"/>
                                            </p:tgtEl>
                                            <p:attrNameLst>
                                              <p:attrName>r</p:attrName>
                                            </p:attrNameLst>
                                          </p:cBhvr>
                                        </p:animRot>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146"/>
                                            </p:tgtEl>
                                            <p:attrNameLst>
                                              <p:attrName>style.visibility</p:attrName>
                                            </p:attrNameLst>
                                          </p:cBhvr>
                                          <p:to>
                                            <p:strVal val="visible"/>
                                          </p:to>
                                        </p:set>
                                        <p:anim calcmode="lin" valueType="num">
                                          <p:cBhvr additive="base">
                                            <p:cTn id="46" dur="500" fill="hold"/>
                                            <p:tgtEl>
                                              <p:spTgt spid="146"/>
                                            </p:tgtEl>
                                            <p:attrNameLst>
                                              <p:attrName>ppt_x</p:attrName>
                                            </p:attrNameLst>
                                          </p:cBhvr>
                                          <p:tavLst>
                                            <p:tav tm="0">
                                              <p:val>
                                                <p:strVal val="#ppt_x"/>
                                              </p:val>
                                            </p:tav>
                                            <p:tav tm="100000">
                                              <p:val>
                                                <p:strVal val="#ppt_x"/>
                                              </p:val>
                                            </p:tav>
                                          </p:tavLst>
                                        </p:anim>
                                        <p:anim calcmode="lin" valueType="num">
                                          <p:cBhvr additive="base">
                                            <p:cTn id="47" dur="500" fill="hold"/>
                                            <p:tgtEl>
                                              <p:spTgt spid="146"/>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47"/>
                                            </p:tgtEl>
                                            <p:attrNameLst>
                                              <p:attrName>style.visibility</p:attrName>
                                            </p:attrNameLst>
                                          </p:cBhvr>
                                          <p:to>
                                            <p:strVal val="visible"/>
                                          </p:to>
                                        </p:set>
                                        <p:animEffect transition="in" filter="wipe(left)">
                                          <p:cBhvr>
                                            <p:cTn id="51"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44" grpId="0"/>
          <p:bldP spid="145" grpId="0"/>
          <p:bldP spid="146" grpId="0"/>
          <p:bldP spid="14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图片 9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1551"/>
            <a:ext cx="12343068" cy="6945841"/>
          </a:xfrm>
          <a:prstGeom prst="rect">
            <a:avLst/>
          </a:prstGeom>
        </p:spPr>
      </p:pic>
      <p:pic>
        <p:nvPicPr>
          <p:cNvPr id="97" name="图片 9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846" y="-144515"/>
            <a:ext cx="1658692" cy="1269259"/>
          </a:xfrm>
          <a:prstGeom prst="rect">
            <a:avLst/>
          </a:prstGeom>
        </p:spPr>
      </p:pic>
      <p:grpSp>
        <p:nvGrpSpPr>
          <p:cNvPr id="239" name="组合 238"/>
          <p:cNvGrpSpPr/>
          <p:nvPr/>
        </p:nvGrpSpPr>
        <p:grpSpPr>
          <a:xfrm>
            <a:off x="3145366" y="1208331"/>
            <a:ext cx="710200" cy="771543"/>
            <a:chOff x="3185939" y="1739094"/>
            <a:chExt cx="710200" cy="771543"/>
          </a:xfrm>
        </p:grpSpPr>
        <p:sp>
          <p:nvSpPr>
            <p:cNvPr id="240" name="任意多边形 239"/>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b="1" dirty="0">
                <a:solidFill>
                  <a:srgbClr val="FF0000"/>
                </a:solidFill>
                <a:latin typeface="DIN-BoldItalic" pitchFamily="50" charset="0"/>
              </a:endParaRPr>
            </a:p>
          </p:txBody>
        </p:sp>
        <p:sp>
          <p:nvSpPr>
            <p:cNvPr id="241" name="椭圆 240"/>
            <p:cNvSpPr/>
            <p:nvPr/>
          </p:nvSpPr>
          <p:spPr>
            <a:xfrm>
              <a:off x="3343511" y="1739094"/>
              <a:ext cx="552628" cy="552628"/>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2" name="椭圆 241"/>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3"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sp>
        <p:nvSpPr>
          <p:cNvPr id="244" name="Oval 21"/>
          <p:cNvSpPr/>
          <p:nvPr/>
        </p:nvSpPr>
        <p:spPr>
          <a:xfrm>
            <a:off x="1633091" y="1663560"/>
            <a:ext cx="1932614" cy="1932614"/>
          </a:xfrm>
          <a:prstGeom prst="ellipse">
            <a:avLst/>
          </a:prstGeom>
          <a:solidFill>
            <a:srgbClr val="C0000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246" name="标题 11"/>
          <p:cNvSpPr txBox="1">
            <a:spLocks/>
          </p:cNvSpPr>
          <p:nvPr/>
        </p:nvSpPr>
        <p:spPr>
          <a:xfrm>
            <a:off x="3314435" y="1246617"/>
            <a:ext cx="541131" cy="46406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smtClean="0">
                <a:solidFill>
                  <a:srgbClr val="C00000"/>
                </a:solidFill>
                <a:latin typeface="Impact MT Std" pitchFamily="34" charset="0"/>
                <a:ea typeface="微软雅黑" panose="020B0503020204020204" pitchFamily="34" charset="-122"/>
              </a:rPr>
              <a:t>01</a:t>
            </a:r>
            <a:endParaRPr lang="zh-CN" altLang="en-US" sz="2400" dirty="0">
              <a:solidFill>
                <a:srgbClr val="C00000"/>
              </a:solidFill>
              <a:latin typeface="Impact MT Std" pitchFamily="34" charset="0"/>
              <a:ea typeface="微软雅黑" panose="020B0503020204020204" pitchFamily="34" charset="-122"/>
            </a:endParaRPr>
          </a:p>
        </p:txBody>
      </p:sp>
      <p:cxnSp>
        <p:nvCxnSpPr>
          <p:cNvPr id="247" name="直接连接符 246"/>
          <p:cNvCxnSpPr/>
          <p:nvPr/>
        </p:nvCxnSpPr>
        <p:spPr>
          <a:xfrm>
            <a:off x="1993131" y="3728611"/>
            <a:ext cx="0" cy="263057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56" name="组合 255"/>
          <p:cNvGrpSpPr/>
          <p:nvPr/>
        </p:nvGrpSpPr>
        <p:grpSpPr>
          <a:xfrm>
            <a:off x="5502084" y="1208331"/>
            <a:ext cx="710200" cy="771543"/>
            <a:chOff x="3185939" y="1739094"/>
            <a:chExt cx="710200" cy="771543"/>
          </a:xfrm>
        </p:grpSpPr>
        <p:sp>
          <p:nvSpPr>
            <p:cNvPr id="257" name="任意多边形 256"/>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b="1" dirty="0">
                <a:solidFill>
                  <a:schemeClr val="bg1">
                    <a:lumMod val="50000"/>
                  </a:schemeClr>
                </a:solidFill>
                <a:latin typeface="DIN-BoldItalic" pitchFamily="50" charset="0"/>
              </a:endParaRPr>
            </a:p>
          </p:txBody>
        </p:sp>
        <p:sp>
          <p:nvSpPr>
            <p:cNvPr id="258" name="椭圆 257"/>
            <p:cNvSpPr/>
            <p:nvPr/>
          </p:nvSpPr>
          <p:spPr>
            <a:xfrm>
              <a:off x="3343511" y="1739094"/>
              <a:ext cx="552628" cy="552628"/>
            </a:xfrm>
            <a:prstGeom prst="ellipse">
              <a:avLst/>
            </a:prstGeom>
            <a:solidFill>
              <a:srgbClr val="E62A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59" name="椭圆 258"/>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60"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grpSp>
      <p:sp>
        <p:nvSpPr>
          <p:cNvPr id="261" name="Oval 21"/>
          <p:cNvSpPr/>
          <p:nvPr/>
        </p:nvSpPr>
        <p:spPr>
          <a:xfrm>
            <a:off x="3989809" y="1663560"/>
            <a:ext cx="1932614" cy="1932614"/>
          </a:xfrm>
          <a:prstGeom prst="ellipse">
            <a:avLst/>
          </a:prstGeom>
          <a:solidFill>
            <a:srgbClr val="E62A2A"/>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263" name="标题 11"/>
          <p:cNvSpPr txBox="1">
            <a:spLocks/>
          </p:cNvSpPr>
          <p:nvPr/>
        </p:nvSpPr>
        <p:spPr>
          <a:xfrm>
            <a:off x="5671153" y="1246617"/>
            <a:ext cx="541131" cy="46406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smtClean="0">
                <a:solidFill>
                  <a:srgbClr val="C00000"/>
                </a:solidFill>
                <a:latin typeface="Impact MT Std" pitchFamily="34" charset="0"/>
                <a:ea typeface="微软雅黑" panose="020B0503020204020204" pitchFamily="34" charset="-122"/>
              </a:rPr>
              <a:t>02</a:t>
            </a:r>
            <a:endParaRPr lang="zh-CN" altLang="en-US" sz="2400" dirty="0">
              <a:solidFill>
                <a:srgbClr val="C00000"/>
              </a:solidFill>
              <a:latin typeface="Impact MT Std" pitchFamily="34" charset="0"/>
              <a:ea typeface="微软雅黑" panose="020B0503020204020204" pitchFamily="34" charset="-122"/>
            </a:endParaRPr>
          </a:p>
        </p:txBody>
      </p:sp>
      <p:cxnSp>
        <p:nvCxnSpPr>
          <p:cNvPr id="264" name="直接连接符 263"/>
          <p:cNvCxnSpPr/>
          <p:nvPr/>
        </p:nvCxnSpPr>
        <p:spPr>
          <a:xfrm>
            <a:off x="4359622" y="3728611"/>
            <a:ext cx="0" cy="263057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73" name="组合 272"/>
          <p:cNvGrpSpPr/>
          <p:nvPr/>
        </p:nvGrpSpPr>
        <p:grpSpPr>
          <a:xfrm>
            <a:off x="7858802" y="1208331"/>
            <a:ext cx="710200" cy="771543"/>
            <a:chOff x="3185939" y="1739094"/>
            <a:chExt cx="710200" cy="771543"/>
          </a:xfrm>
        </p:grpSpPr>
        <p:sp>
          <p:nvSpPr>
            <p:cNvPr id="274" name="任意多边形 273"/>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b="1" dirty="0">
                <a:solidFill>
                  <a:schemeClr val="bg1">
                    <a:lumMod val="50000"/>
                  </a:schemeClr>
                </a:solidFill>
                <a:latin typeface="DIN-BoldItalic" pitchFamily="50" charset="0"/>
              </a:endParaRPr>
            </a:p>
          </p:txBody>
        </p:sp>
        <p:sp>
          <p:nvSpPr>
            <p:cNvPr id="275" name="椭圆 274"/>
            <p:cNvSpPr/>
            <p:nvPr/>
          </p:nvSpPr>
          <p:spPr>
            <a:xfrm>
              <a:off x="3343511" y="1739094"/>
              <a:ext cx="552628" cy="552628"/>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76" name="椭圆 275"/>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77"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grpSp>
      <p:sp>
        <p:nvSpPr>
          <p:cNvPr id="278" name="Oval 21"/>
          <p:cNvSpPr/>
          <p:nvPr/>
        </p:nvSpPr>
        <p:spPr>
          <a:xfrm>
            <a:off x="6346527" y="1663560"/>
            <a:ext cx="1932614" cy="1932614"/>
          </a:xfrm>
          <a:prstGeom prst="ellipse">
            <a:avLst/>
          </a:prstGeom>
          <a:solidFill>
            <a:srgbClr val="C0000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280" name="标题 11"/>
          <p:cNvSpPr txBox="1">
            <a:spLocks/>
          </p:cNvSpPr>
          <p:nvPr/>
        </p:nvSpPr>
        <p:spPr>
          <a:xfrm>
            <a:off x="8027871" y="1246617"/>
            <a:ext cx="541131" cy="46406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smtClean="0">
                <a:solidFill>
                  <a:srgbClr val="C00000"/>
                </a:solidFill>
                <a:latin typeface="Impact MT Std" pitchFamily="34" charset="0"/>
                <a:ea typeface="微软雅黑" panose="020B0503020204020204" pitchFamily="34" charset="-122"/>
              </a:rPr>
              <a:t>03</a:t>
            </a:r>
            <a:endParaRPr lang="zh-CN" altLang="en-US" sz="2400" dirty="0">
              <a:solidFill>
                <a:srgbClr val="C00000"/>
              </a:solidFill>
              <a:latin typeface="Impact MT Std" pitchFamily="34" charset="0"/>
              <a:ea typeface="微软雅黑" panose="020B0503020204020204" pitchFamily="34" charset="-122"/>
            </a:endParaRPr>
          </a:p>
        </p:txBody>
      </p:sp>
      <p:cxnSp>
        <p:nvCxnSpPr>
          <p:cNvPr id="281" name="直接连接符 280"/>
          <p:cNvCxnSpPr/>
          <p:nvPr/>
        </p:nvCxnSpPr>
        <p:spPr>
          <a:xfrm>
            <a:off x="6716340" y="3728611"/>
            <a:ext cx="0" cy="263057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90" name="组合 289"/>
          <p:cNvGrpSpPr/>
          <p:nvPr/>
        </p:nvGrpSpPr>
        <p:grpSpPr>
          <a:xfrm>
            <a:off x="10163058" y="1196752"/>
            <a:ext cx="710200" cy="771543"/>
            <a:chOff x="3185939" y="1739094"/>
            <a:chExt cx="710200" cy="771543"/>
          </a:xfrm>
        </p:grpSpPr>
        <p:sp>
          <p:nvSpPr>
            <p:cNvPr id="291" name="任意多边形 290"/>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b="1" dirty="0">
                <a:solidFill>
                  <a:schemeClr val="bg1">
                    <a:lumMod val="50000"/>
                  </a:schemeClr>
                </a:solidFill>
                <a:latin typeface="DIN-BoldItalic" pitchFamily="50" charset="0"/>
              </a:endParaRPr>
            </a:p>
          </p:txBody>
        </p:sp>
        <p:sp>
          <p:nvSpPr>
            <p:cNvPr id="292" name="椭圆 291"/>
            <p:cNvSpPr/>
            <p:nvPr/>
          </p:nvSpPr>
          <p:spPr>
            <a:xfrm>
              <a:off x="3343511" y="1739094"/>
              <a:ext cx="552628" cy="552628"/>
            </a:xfrm>
            <a:prstGeom prst="ellipse">
              <a:avLst/>
            </a:prstGeom>
            <a:solidFill>
              <a:srgbClr val="E62A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93" name="椭圆 292"/>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94"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grpSp>
      <p:sp>
        <p:nvSpPr>
          <p:cNvPr id="295" name="Oval 21"/>
          <p:cNvSpPr/>
          <p:nvPr/>
        </p:nvSpPr>
        <p:spPr>
          <a:xfrm>
            <a:off x="8650783" y="1651981"/>
            <a:ext cx="1932614" cy="1932614"/>
          </a:xfrm>
          <a:prstGeom prst="ellipse">
            <a:avLst/>
          </a:prstGeom>
          <a:solidFill>
            <a:srgbClr val="E62A2A"/>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297" name="标题 11"/>
          <p:cNvSpPr txBox="1">
            <a:spLocks/>
          </p:cNvSpPr>
          <p:nvPr/>
        </p:nvSpPr>
        <p:spPr>
          <a:xfrm>
            <a:off x="10332127" y="1235038"/>
            <a:ext cx="541131" cy="46406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smtClean="0">
                <a:solidFill>
                  <a:srgbClr val="C00000"/>
                </a:solidFill>
                <a:latin typeface="Impact MT Std" pitchFamily="34" charset="0"/>
                <a:ea typeface="微软雅黑" panose="020B0503020204020204" pitchFamily="34" charset="-122"/>
              </a:rPr>
              <a:t>04</a:t>
            </a:r>
            <a:endParaRPr lang="zh-CN" altLang="en-US" sz="2400" dirty="0">
              <a:solidFill>
                <a:srgbClr val="C00000"/>
              </a:solidFill>
              <a:latin typeface="Impact MT Std" pitchFamily="34" charset="0"/>
              <a:ea typeface="微软雅黑" panose="020B0503020204020204" pitchFamily="34" charset="-122"/>
            </a:endParaRPr>
          </a:p>
        </p:txBody>
      </p:sp>
      <p:cxnSp>
        <p:nvCxnSpPr>
          <p:cNvPr id="298" name="直接连接符 297"/>
          <p:cNvCxnSpPr/>
          <p:nvPr/>
        </p:nvCxnSpPr>
        <p:spPr>
          <a:xfrm>
            <a:off x="9020596" y="3728611"/>
            <a:ext cx="0" cy="263057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88" name="图片 8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00320" y="1504502"/>
            <a:ext cx="3198156" cy="2447283"/>
          </a:xfrm>
          <a:prstGeom prst="rect">
            <a:avLst/>
          </a:prstGeom>
        </p:spPr>
      </p:pic>
      <p:pic>
        <p:nvPicPr>
          <p:cNvPr id="93" name="图片 9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54980" y="1478649"/>
            <a:ext cx="3198156" cy="2447283"/>
          </a:xfrm>
          <a:prstGeom prst="rect">
            <a:avLst/>
          </a:prstGeom>
        </p:spPr>
      </p:pic>
      <p:pic>
        <p:nvPicPr>
          <p:cNvPr id="94" name="图片 9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98147" y="1562997"/>
            <a:ext cx="3198156" cy="2447283"/>
          </a:xfrm>
          <a:prstGeom prst="rect">
            <a:avLst/>
          </a:prstGeom>
        </p:spPr>
      </p:pic>
      <p:pic>
        <p:nvPicPr>
          <p:cNvPr id="95" name="图片 9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15954" y="1459075"/>
            <a:ext cx="3198156" cy="2447283"/>
          </a:xfrm>
          <a:prstGeom prst="rect">
            <a:avLst/>
          </a:prstGeom>
        </p:spPr>
      </p:pic>
      <p:sp>
        <p:nvSpPr>
          <p:cNvPr id="98" name="标题 1"/>
          <p:cNvSpPr txBox="1">
            <a:spLocks/>
          </p:cNvSpPr>
          <p:nvPr/>
        </p:nvSpPr>
        <p:spPr>
          <a:xfrm>
            <a:off x="1367040" y="195486"/>
            <a:ext cx="4717128" cy="504056"/>
          </a:xfrm>
          <a:prstGeom prst="rect">
            <a:avLst/>
          </a:prstGeom>
        </p:spPr>
        <p:txBody>
          <a:bodyPr>
            <a:noAutofit/>
          </a:bodyPr>
          <a:lstStyle>
            <a:lvl1pPr algn="l" defTabSz="685891" rtl="0" eaLnBrk="1" latinLnBrk="0" hangingPunct="1">
              <a:spcBef>
                <a:spcPct val="0"/>
              </a:spcBef>
              <a:buNone/>
              <a:defRPr sz="2800" b="1" kern="1200">
                <a:solidFill>
                  <a:schemeClr val="bg1"/>
                </a:solidFill>
                <a:latin typeface="微软雅黑" pitchFamily="34" charset="-122"/>
                <a:ea typeface="微软雅黑" pitchFamily="34" charset="-122"/>
                <a:cs typeface="+mj-cs"/>
              </a:defRPr>
            </a:lvl1pPr>
          </a:lstStyle>
          <a:p>
            <a:r>
              <a:rPr lang="zh-CN" altLang="en-US" sz="2400" dirty="0">
                <a:solidFill>
                  <a:schemeClr val="tx1">
                    <a:lumMod val="95000"/>
                    <a:lumOff val="5000"/>
                  </a:schemeClr>
                </a:solidFill>
              </a:rPr>
              <a:t>推动全面从严治党向基层延伸</a:t>
            </a:r>
          </a:p>
        </p:txBody>
      </p:sp>
      <p:sp>
        <p:nvSpPr>
          <p:cNvPr id="3" name="矩形 2"/>
          <p:cNvSpPr/>
          <p:nvPr/>
        </p:nvSpPr>
        <p:spPr>
          <a:xfrm>
            <a:off x="2029522" y="3925932"/>
            <a:ext cx="1831146" cy="1477328"/>
          </a:xfrm>
          <a:prstGeom prst="rect">
            <a:avLst/>
          </a:prstGeom>
        </p:spPr>
        <p:txBody>
          <a:bodyPr wrap="square">
            <a:spAutoFit/>
          </a:bodyPr>
          <a:lstStyle/>
          <a:p>
            <a:r>
              <a:rPr lang="zh-CN" altLang="en-US" b="1" dirty="0"/>
              <a:t>习近平总书记在中央纪委六次全会上明确指出，要推动全面从严治党向基层延伸。</a:t>
            </a:r>
          </a:p>
        </p:txBody>
      </p:sp>
      <p:sp>
        <p:nvSpPr>
          <p:cNvPr id="5" name="矩形 4"/>
          <p:cNvSpPr/>
          <p:nvPr/>
        </p:nvSpPr>
        <p:spPr>
          <a:xfrm>
            <a:off x="4473967" y="3906358"/>
            <a:ext cx="2179169" cy="1754326"/>
          </a:xfrm>
          <a:prstGeom prst="rect">
            <a:avLst/>
          </a:prstGeom>
        </p:spPr>
        <p:txBody>
          <a:bodyPr wrap="square">
            <a:spAutoFit/>
          </a:bodyPr>
          <a:lstStyle/>
          <a:p>
            <a:r>
              <a:rPr lang="zh-CN" altLang="en-US" b="1" dirty="0"/>
              <a:t>党员是党的肌体的细胞，党员合格，党的组织才坚强有力。在党的群众路线教育实践活动和“三严三实”</a:t>
            </a:r>
          </a:p>
        </p:txBody>
      </p:sp>
      <p:sp>
        <p:nvSpPr>
          <p:cNvPr id="7" name="矩形 6"/>
          <p:cNvSpPr/>
          <p:nvPr/>
        </p:nvSpPr>
        <p:spPr>
          <a:xfrm>
            <a:off x="6844284" y="3783234"/>
            <a:ext cx="2016224" cy="2585323"/>
          </a:xfrm>
          <a:prstGeom prst="rect">
            <a:avLst/>
          </a:prstGeom>
        </p:spPr>
        <p:txBody>
          <a:bodyPr wrap="square">
            <a:spAutoFit/>
          </a:bodyPr>
          <a:lstStyle/>
          <a:p>
            <a:r>
              <a:rPr lang="zh-CN" altLang="en-US" b="1" dirty="0"/>
              <a:t>专题教育取得明显成效基础上，今年在全体党员中开展“两学一做”学习教育，就是要推动党内教育从“关键少数”向广大党员拓展、</a:t>
            </a:r>
          </a:p>
        </p:txBody>
      </p:sp>
      <p:sp>
        <p:nvSpPr>
          <p:cNvPr id="9" name="矩形 8"/>
          <p:cNvSpPr/>
          <p:nvPr/>
        </p:nvSpPr>
        <p:spPr>
          <a:xfrm>
            <a:off x="9065875" y="3783234"/>
            <a:ext cx="1928256" cy="1754326"/>
          </a:xfrm>
          <a:prstGeom prst="rect">
            <a:avLst/>
          </a:prstGeom>
        </p:spPr>
        <p:txBody>
          <a:bodyPr wrap="square">
            <a:spAutoFit/>
          </a:bodyPr>
          <a:lstStyle/>
          <a:p>
            <a:r>
              <a:rPr lang="zh-CN" altLang="en-US" b="1" dirty="0"/>
              <a:t>从集中性教育向经常性教育延伸，把全面从严治党要求落实到每个支部、落实到每名党员。</a:t>
            </a:r>
          </a:p>
        </p:txBody>
      </p:sp>
    </p:spTree>
    <p:extLst>
      <p:ext uri="{BB962C8B-B14F-4D97-AF65-F5344CB8AC3E}">
        <p14:creationId xmlns:p14="http://schemas.microsoft.com/office/powerpoint/2010/main" val="3648763098"/>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par>
                                <p:cTn id="8" presetID="53" presetClass="entr" presetSubtype="16" fill="hold" nodeType="withEffect">
                                  <p:stCondLst>
                                    <p:cond delay="500"/>
                                  </p:stCondLst>
                                  <p:childTnLst>
                                    <p:set>
                                      <p:cBhvr>
                                        <p:cTn id="9" dur="1" fill="hold">
                                          <p:stCondLst>
                                            <p:cond delay="0"/>
                                          </p:stCondLst>
                                        </p:cTn>
                                        <p:tgtEl>
                                          <p:spTgt spid="239"/>
                                        </p:tgtEl>
                                        <p:attrNameLst>
                                          <p:attrName>style.visibility</p:attrName>
                                        </p:attrNameLst>
                                      </p:cBhvr>
                                      <p:to>
                                        <p:strVal val="visible"/>
                                      </p:to>
                                    </p:set>
                                    <p:anim calcmode="lin" valueType="num">
                                      <p:cBhvr>
                                        <p:cTn id="10" dur="500" fill="hold"/>
                                        <p:tgtEl>
                                          <p:spTgt spid="239"/>
                                        </p:tgtEl>
                                        <p:attrNameLst>
                                          <p:attrName>ppt_w</p:attrName>
                                        </p:attrNameLst>
                                      </p:cBhvr>
                                      <p:tavLst>
                                        <p:tav tm="0">
                                          <p:val>
                                            <p:fltVal val="0"/>
                                          </p:val>
                                        </p:tav>
                                        <p:tav tm="100000">
                                          <p:val>
                                            <p:strVal val="#ppt_w"/>
                                          </p:val>
                                        </p:tav>
                                      </p:tavLst>
                                    </p:anim>
                                    <p:anim calcmode="lin" valueType="num">
                                      <p:cBhvr>
                                        <p:cTn id="11" dur="500" fill="hold"/>
                                        <p:tgtEl>
                                          <p:spTgt spid="239"/>
                                        </p:tgtEl>
                                        <p:attrNameLst>
                                          <p:attrName>ppt_h</p:attrName>
                                        </p:attrNameLst>
                                      </p:cBhvr>
                                      <p:tavLst>
                                        <p:tav tm="0">
                                          <p:val>
                                            <p:fltVal val="0"/>
                                          </p:val>
                                        </p:tav>
                                        <p:tav tm="100000">
                                          <p:val>
                                            <p:strVal val="#ppt_h"/>
                                          </p:val>
                                        </p:tav>
                                      </p:tavLst>
                                    </p:anim>
                                    <p:animEffect transition="in" filter="fade">
                                      <p:cBhvr>
                                        <p:cTn id="12" dur="500"/>
                                        <p:tgtEl>
                                          <p:spTgt spid="239"/>
                                        </p:tgtEl>
                                      </p:cBhvr>
                                    </p:animEffect>
                                  </p:childTnLst>
                                </p:cTn>
                              </p:par>
                              <p:par>
                                <p:cTn id="13" presetID="53" presetClass="entr" presetSubtype="16" fill="hold" grpId="0" nodeType="withEffect">
                                  <p:stCondLst>
                                    <p:cond delay="500"/>
                                  </p:stCondLst>
                                  <p:childTnLst>
                                    <p:set>
                                      <p:cBhvr>
                                        <p:cTn id="14" dur="1" fill="hold">
                                          <p:stCondLst>
                                            <p:cond delay="0"/>
                                          </p:stCondLst>
                                        </p:cTn>
                                        <p:tgtEl>
                                          <p:spTgt spid="244"/>
                                        </p:tgtEl>
                                        <p:attrNameLst>
                                          <p:attrName>style.visibility</p:attrName>
                                        </p:attrNameLst>
                                      </p:cBhvr>
                                      <p:to>
                                        <p:strVal val="visible"/>
                                      </p:to>
                                    </p:set>
                                    <p:anim calcmode="lin" valueType="num">
                                      <p:cBhvr>
                                        <p:cTn id="15" dur="500" fill="hold"/>
                                        <p:tgtEl>
                                          <p:spTgt spid="244"/>
                                        </p:tgtEl>
                                        <p:attrNameLst>
                                          <p:attrName>ppt_w</p:attrName>
                                        </p:attrNameLst>
                                      </p:cBhvr>
                                      <p:tavLst>
                                        <p:tav tm="0">
                                          <p:val>
                                            <p:fltVal val="0"/>
                                          </p:val>
                                        </p:tav>
                                        <p:tav tm="100000">
                                          <p:val>
                                            <p:strVal val="#ppt_w"/>
                                          </p:val>
                                        </p:tav>
                                      </p:tavLst>
                                    </p:anim>
                                    <p:anim calcmode="lin" valueType="num">
                                      <p:cBhvr>
                                        <p:cTn id="16" dur="500" fill="hold"/>
                                        <p:tgtEl>
                                          <p:spTgt spid="244"/>
                                        </p:tgtEl>
                                        <p:attrNameLst>
                                          <p:attrName>ppt_h</p:attrName>
                                        </p:attrNameLst>
                                      </p:cBhvr>
                                      <p:tavLst>
                                        <p:tav tm="0">
                                          <p:val>
                                            <p:fltVal val="0"/>
                                          </p:val>
                                        </p:tav>
                                        <p:tav tm="100000">
                                          <p:val>
                                            <p:strVal val="#ppt_h"/>
                                          </p:val>
                                        </p:tav>
                                      </p:tavLst>
                                    </p:anim>
                                    <p:animEffect transition="in" filter="fade">
                                      <p:cBhvr>
                                        <p:cTn id="17" dur="500"/>
                                        <p:tgtEl>
                                          <p:spTgt spid="244"/>
                                        </p:tgtEl>
                                      </p:cBhvr>
                                    </p:animEffect>
                                  </p:childTnLst>
                                </p:cTn>
                              </p:par>
                              <p:par>
                                <p:cTn id="18" presetID="42" presetClass="entr" presetSubtype="0" fill="hold" nodeType="withEffect">
                                  <p:stCondLst>
                                    <p:cond delay="500"/>
                                  </p:stCondLst>
                                  <p:childTnLst>
                                    <p:set>
                                      <p:cBhvr>
                                        <p:cTn id="19" dur="1" fill="hold">
                                          <p:stCondLst>
                                            <p:cond delay="0"/>
                                          </p:stCondLst>
                                        </p:cTn>
                                        <p:tgtEl>
                                          <p:spTgt spid="88"/>
                                        </p:tgtEl>
                                        <p:attrNameLst>
                                          <p:attrName>style.visibility</p:attrName>
                                        </p:attrNameLst>
                                      </p:cBhvr>
                                      <p:to>
                                        <p:strVal val="visible"/>
                                      </p:to>
                                    </p:set>
                                    <p:animEffect transition="in" filter="fade">
                                      <p:cBhvr>
                                        <p:cTn id="20" dur="1000"/>
                                        <p:tgtEl>
                                          <p:spTgt spid="88"/>
                                        </p:tgtEl>
                                      </p:cBhvr>
                                    </p:animEffect>
                                    <p:anim calcmode="lin" valueType="num">
                                      <p:cBhvr>
                                        <p:cTn id="21" dur="1000" fill="hold"/>
                                        <p:tgtEl>
                                          <p:spTgt spid="88"/>
                                        </p:tgtEl>
                                        <p:attrNameLst>
                                          <p:attrName>ppt_x</p:attrName>
                                        </p:attrNameLst>
                                      </p:cBhvr>
                                      <p:tavLst>
                                        <p:tav tm="0">
                                          <p:val>
                                            <p:strVal val="#ppt_x"/>
                                          </p:val>
                                        </p:tav>
                                        <p:tav tm="100000">
                                          <p:val>
                                            <p:strVal val="#ppt_x"/>
                                          </p:val>
                                        </p:tav>
                                      </p:tavLst>
                                    </p:anim>
                                    <p:anim calcmode="lin" valueType="num">
                                      <p:cBhvr>
                                        <p:cTn id="22" dur="1000" fill="hold"/>
                                        <p:tgtEl>
                                          <p:spTgt spid="88"/>
                                        </p:tgtEl>
                                        <p:attrNameLst>
                                          <p:attrName>ppt_y</p:attrName>
                                        </p:attrNameLst>
                                      </p:cBhvr>
                                      <p:tavLst>
                                        <p:tav tm="0">
                                          <p:val>
                                            <p:strVal val="#ppt_y+.1"/>
                                          </p:val>
                                        </p:tav>
                                        <p:tav tm="100000">
                                          <p:val>
                                            <p:strVal val="#ppt_y"/>
                                          </p:val>
                                        </p:tav>
                                      </p:tavLst>
                                    </p:anim>
                                  </p:childTnLst>
                                </p:cTn>
                              </p:par>
                              <p:par>
                                <p:cTn id="23" presetID="53" presetClass="entr" presetSubtype="16" fill="hold" grpId="0" nodeType="withEffect">
                                  <p:stCondLst>
                                    <p:cond delay="500"/>
                                  </p:stCondLst>
                                  <p:childTnLst>
                                    <p:set>
                                      <p:cBhvr>
                                        <p:cTn id="24" dur="1" fill="hold">
                                          <p:stCondLst>
                                            <p:cond delay="0"/>
                                          </p:stCondLst>
                                        </p:cTn>
                                        <p:tgtEl>
                                          <p:spTgt spid="246"/>
                                        </p:tgtEl>
                                        <p:attrNameLst>
                                          <p:attrName>style.visibility</p:attrName>
                                        </p:attrNameLst>
                                      </p:cBhvr>
                                      <p:to>
                                        <p:strVal val="visible"/>
                                      </p:to>
                                    </p:set>
                                    <p:anim calcmode="lin" valueType="num">
                                      <p:cBhvr>
                                        <p:cTn id="25" dur="500" fill="hold"/>
                                        <p:tgtEl>
                                          <p:spTgt spid="246"/>
                                        </p:tgtEl>
                                        <p:attrNameLst>
                                          <p:attrName>ppt_w</p:attrName>
                                        </p:attrNameLst>
                                      </p:cBhvr>
                                      <p:tavLst>
                                        <p:tav tm="0">
                                          <p:val>
                                            <p:fltVal val="0"/>
                                          </p:val>
                                        </p:tav>
                                        <p:tav tm="100000">
                                          <p:val>
                                            <p:strVal val="#ppt_w"/>
                                          </p:val>
                                        </p:tav>
                                      </p:tavLst>
                                    </p:anim>
                                    <p:anim calcmode="lin" valueType="num">
                                      <p:cBhvr>
                                        <p:cTn id="26" dur="500" fill="hold"/>
                                        <p:tgtEl>
                                          <p:spTgt spid="246"/>
                                        </p:tgtEl>
                                        <p:attrNameLst>
                                          <p:attrName>ppt_h</p:attrName>
                                        </p:attrNameLst>
                                      </p:cBhvr>
                                      <p:tavLst>
                                        <p:tav tm="0">
                                          <p:val>
                                            <p:fltVal val="0"/>
                                          </p:val>
                                        </p:tav>
                                        <p:tav tm="100000">
                                          <p:val>
                                            <p:strVal val="#ppt_h"/>
                                          </p:val>
                                        </p:tav>
                                      </p:tavLst>
                                    </p:anim>
                                    <p:animEffect transition="in" filter="fade">
                                      <p:cBhvr>
                                        <p:cTn id="27" dur="500"/>
                                        <p:tgtEl>
                                          <p:spTgt spid="246"/>
                                        </p:tgtEl>
                                      </p:cBhvr>
                                    </p:animEffect>
                                  </p:childTnLst>
                                </p:cTn>
                              </p:par>
                              <p:par>
                                <p:cTn id="28" presetID="53" presetClass="entr" presetSubtype="16" fill="hold" nodeType="withEffect">
                                  <p:stCondLst>
                                    <p:cond delay="500"/>
                                  </p:stCondLst>
                                  <p:childTnLst>
                                    <p:set>
                                      <p:cBhvr>
                                        <p:cTn id="29" dur="1" fill="hold">
                                          <p:stCondLst>
                                            <p:cond delay="0"/>
                                          </p:stCondLst>
                                        </p:cTn>
                                        <p:tgtEl>
                                          <p:spTgt spid="247"/>
                                        </p:tgtEl>
                                        <p:attrNameLst>
                                          <p:attrName>style.visibility</p:attrName>
                                        </p:attrNameLst>
                                      </p:cBhvr>
                                      <p:to>
                                        <p:strVal val="visible"/>
                                      </p:to>
                                    </p:set>
                                    <p:anim calcmode="lin" valueType="num">
                                      <p:cBhvr>
                                        <p:cTn id="30" dur="500" fill="hold"/>
                                        <p:tgtEl>
                                          <p:spTgt spid="247"/>
                                        </p:tgtEl>
                                        <p:attrNameLst>
                                          <p:attrName>ppt_w</p:attrName>
                                        </p:attrNameLst>
                                      </p:cBhvr>
                                      <p:tavLst>
                                        <p:tav tm="0">
                                          <p:val>
                                            <p:fltVal val="0"/>
                                          </p:val>
                                        </p:tav>
                                        <p:tav tm="100000">
                                          <p:val>
                                            <p:strVal val="#ppt_w"/>
                                          </p:val>
                                        </p:tav>
                                      </p:tavLst>
                                    </p:anim>
                                    <p:anim calcmode="lin" valueType="num">
                                      <p:cBhvr>
                                        <p:cTn id="31" dur="500" fill="hold"/>
                                        <p:tgtEl>
                                          <p:spTgt spid="247"/>
                                        </p:tgtEl>
                                        <p:attrNameLst>
                                          <p:attrName>ppt_h</p:attrName>
                                        </p:attrNameLst>
                                      </p:cBhvr>
                                      <p:tavLst>
                                        <p:tav tm="0">
                                          <p:val>
                                            <p:fltVal val="0"/>
                                          </p:val>
                                        </p:tav>
                                        <p:tav tm="100000">
                                          <p:val>
                                            <p:strVal val="#ppt_h"/>
                                          </p:val>
                                        </p:tav>
                                      </p:tavLst>
                                    </p:anim>
                                    <p:animEffect transition="in" filter="fade">
                                      <p:cBhvr>
                                        <p:cTn id="32" dur="500"/>
                                        <p:tgtEl>
                                          <p:spTgt spid="24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par>
                                <p:cTn id="40" presetID="53" presetClass="entr" presetSubtype="16" fill="hold" nodeType="withEffect">
                                  <p:stCondLst>
                                    <p:cond delay="1000"/>
                                  </p:stCondLst>
                                  <p:childTnLst>
                                    <p:set>
                                      <p:cBhvr>
                                        <p:cTn id="41" dur="1" fill="hold">
                                          <p:stCondLst>
                                            <p:cond delay="0"/>
                                          </p:stCondLst>
                                        </p:cTn>
                                        <p:tgtEl>
                                          <p:spTgt spid="256"/>
                                        </p:tgtEl>
                                        <p:attrNameLst>
                                          <p:attrName>style.visibility</p:attrName>
                                        </p:attrNameLst>
                                      </p:cBhvr>
                                      <p:to>
                                        <p:strVal val="visible"/>
                                      </p:to>
                                    </p:set>
                                    <p:anim calcmode="lin" valueType="num">
                                      <p:cBhvr>
                                        <p:cTn id="42" dur="500" fill="hold"/>
                                        <p:tgtEl>
                                          <p:spTgt spid="256"/>
                                        </p:tgtEl>
                                        <p:attrNameLst>
                                          <p:attrName>ppt_w</p:attrName>
                                        </p:attrNameLst>
                                      </p:cBhvr>
                                      <p:tavLst>
                                        <p:tav tm="0">
                                          <p:val>
                                            <p:fltVal val="0"/>
                                          </p:val>
                                        </p:tav>
                                        <p:tav tm="100000">
                                          <p:val>
                                            <p:strVal val="#ppt_w"/>
                                          </p:val>
                                        </p:tav>
                                      </p:tavLst>
                                    </p:anim>
                                    <p:anim calcmode="lin" valueType="num">
                                      <p:cBhvr>
                                        <p:cTn id="43" dur="500" fill="hold"/>
                                        <p:tgtEl>
                                          <p:spTgt spid="256"/>
                                        </p:tgtEl>
                                        <p:attrNameLst>
                                          <p:attrName>ppt_h</p:attrName>
                                        </p:attrNameLst>
                                      </p:cBhvr>
                                      <p:tavLst>
                                        <p:tav tm="0">
                                          <p:val>
                                            <p:fltVal val="0"/>
                                          </p:val>
                                        </p:tav>
                                        <p:tav tm="100000">
                                          <p:val>
                                            <p:strVal val="#ppt_h"/>
                                          </p:val>
                                        </p:tav>
                                      </p:tavLst>
                                    </p:anim>
                                    <p:animEffect transition="in" filter="fade">
                                      <p:cBhvr>
                                        <p:cTn id="44" dur="500"/>
                                        <p:tgtEl>
                                          <p:spTgt spid="256"/>
                                        </p:tgtEl>
                                      </p:cBhvr>
                                    </p:animEffect>
                                  </p:childTnLst>
                                </p:cTn>
                              </p:par>
                              <p:par>
                                <p:cTn id="45" presetID="53" presetClass="entr" presetSubtype="16" fill="hold" grpId="0" nodeType="withEffect">
                                  <p:stCondLst>
                                    <p:cond delay="1000"/>
                                  </p:stCondLst>
                                  <p:childTnLst>
                                    <p:set>
                                      <p:cBhvr>
                                        <p:cTn id="46" dur="1" fill="hold">
                                          <p:stCondLst>
                                            <p:cond delay="0"/>
                                          </p:stCondLst>
                                        </p:cTn>
                                        <p:tgtEl>
                                          <p:spTgt spid="261"/>
                                        </p:tgtEl>
                                        <p:attrNameLst>
                                          <p:attrName>style.visibility</p:attrName>
                                        </p:attrNameLst>
                                      </p:cBhvr>
                                      <p:to>
                                        <p:strVal val="visible"/>
                                      </p:to>
                                    </p:set>
                                    <p:anim calcmode="lin" valueType="num">
                                      <p:cBhvr>
                                        <p:cTn id="47" dur="500" fill="hold"/>
                                        <p:tgtEl>
                                          <p:spTgt spid="261"/>
                                        </p:tgtEl>
                                        <p:attrNameLst>
                                          <p:attrName>ppt_w</p:attrName>
                                        </p:attrNameLst>
                                      </p:cBhvr>
                                      <p:tavLst>
                                        <p:tav tm="0">
                                          <p:val>
                                            <p:fltVal val="0"/>
                                          </p:val>
                                        </p:tav>
                                        <p:tav tm="100000">
                                          <p:val>
                                            <p:strVal val="#ppt_w"/>
                                          </p:val>
                                        </p:tav>
                                      </p:tavLst>
                                    </p:anim>
                                    <p:anim calcmode="lin" valueType="num">
                                      <p:cBhvr>
                                        <p:cTn id="48" dur="500" fill="hold"/>
                                        <p:tgtEl>
                                          <p:spTgt spid="261"/>
                                        </p:tgtEl>
                                        <p:attrNameLst>
                                          <p:attrName>ppt_h</p:attrName>
                                        </p:attrNameLst>
                                      </p:cBhvr>
                                      <p:tavLst>
                                        <p:tav tm="0">
                                          <p:val>
                                            <p:fltVal val="0"/>
                                          </p:val>
                                        </p:tav>
                                        <p:tav tm="100000">
                                          <p:val>
                                            <p:strVal val="#ppt_h"/>
                                          </p:val>
                                        </p:tav>
                                      </p:tavLst>
                                    </p:anim>
                                    <p:animEffect transition="in" filter="fade">
                                      <p:cBhvr>
                                        <p:cTn id="49" dur="500"/>
                                        <p:tgtEl>
                                          <p:spTgt spid="261"/>
                                        </p:tgtEl>
                                      </p:cBhvr>
                                    </p:animEffect>
                                  </p:childTnLst>
                                </p:cTn>
                              </p:par>
                              <p:par>
                                <p:cTn id="50" presetID="42" presetClass="entr" presetSubtype="0" fill="hold" nodeType="withEffect">
                                  <p:stCondLst>
                                    <p:cond delay="1000"/>
                                  </p:stCondLst>
                                  <p:childTnLst>
                                    <p:set>
                                      <p:cBhvr>
                                        <p:cTn id="51" dur="1" fill="hold">
                                          <p:stCondLst>
                                            <p:cond delay="0"/>
                                          </p:stCondLst>
                                        </p:cTn>
                                        <p:tgtEl>
                                          <p:spTgt spid="93"/>
                                        </p:tgtEl>
                                        <p:attrNameLst>
                                          <p:attrName>style.visibility</p:attrName>
                                        </p:attrNameLst>
                                      </p:cBhvr>
                                      <p:to>
                                        <p:strVal val="visible"/>
                                      </p:to>
                                    </p:set>
                                    <p:animEffect transition="in" filter="fade">
                                      <p:cBhvr>
                                        <p:cTn id="52" dur="1000"/>
                                        <p:tgtEl>
                                          <p:spTgt spid="93"/>
                                        </p:tgtEl>
                                      </p:cBhvr>
                                    </p:animEffect>
                                    <p:anim calcmode="lin" valueType="num">
                                      <p:cBhvr>
                                        <p:cTn id="53" dur="1000" fill="hold"/>
                                        <p:tgtEl>
                                          <p:spTgt spid="93"/>
                                        </p:tgtEl>
                                        <p:attrNameLst>
                                          <p:attrName>ppt_x</p:attrName>
                                        </p:attrNameLst>
                                      </p:cBhvr>
                                      <p:tavLst>
                                        <p:tav tm="0">
                                          <p:val>
                                            <p:strVal val="#ppt_x"/>
                                          </p:val>
                                        </p:tav>
                                        <p:tav tm="100000">
                                          <p:val>
                                            <p:strVal val="#ppt_x"/>
                                          </p:val>
                                        </p:tav>
                                      </p:tavLst>
                                    </p:anim>
                                    <p:anim calcmode="lin" valueType="num">
                                      <p:cBhvr>
                                        <p:cTn id="54" dur="1000" fill="hold"/>
                                        <p:tgtEl>
                                          <p:spTgt spid="93"/>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1000"/>
                                  </p:stCondLst>
                                  <p:childTnLst>
                                    <p:set>
                                      <p:cBhvr>
                                        <p:cTn id="56" dur="1" fill="hold">
                                          <p:stCondLst>
                                            <p:cond delay="0"/>
                                          </p:stCondLst>
                                        </p:cTn>
                                        <p:tgtEl>
                                          <p:spTgt spid="263"/>
                                        </p:tgtEl>
                                        <p:attrNameLst>
                                          <p:attrName>style.visibility</p:attrName>
                                        </p:attrNameLst>
                                      </p:cBhvr>
                                      <p:to>
                                        <p:strVal val="visible"/>
                                      </p:to>
                                    </p:set>
                                    <p:anim calcmode="lin" valueType="num">
                                      <p:cBhvr>
                                        <p:cTn id="57" dur="500" fill="hold"/>
                                        <p:tgtEl>
                                          <p:spTgt spid="263"/>
                                        </p:tgtEl>
                                        <p:attrNameLst>
                                          <p:attrName>ppt_w</p:attrName>
                                        </p:attrNameLst>
                                      </p:cBhvr>
                                      <p:tavLst>
                                        <p:tav tm="0">
                                          <p:val>
                                            <p:fltVal val="0"/>
                                          </p:val>
                                        </p:tav>
                                        <p:tav tm="100000">
                                          <p:val>
                                            <p:strVal val="#ppt_w"/>
                                          </p:val>
                                        </p:tav>
                                      </p:tavLst>
                                    </p:anim>
                                    <p:anim calcmode="lin" valueType="num">
                                      <p:cBhvr>
                                        <p:cTn id="58" dur="500" fill="hold"/>
                                        <p:tgtEl>
                                          <p:spTgt spid="263"/>
                                        </p:tgtEl>
                                        <p:attrNameLst>
                                          <p:attrName>ppt_h</p:attrName>
                                        </p:attrNameLst>
                                      </p:cBhvr>
                                      <p:tavLst>
                                        <p:tav tm="0">
                                          <p:val>
                                            <p:fltVal val="0"/>
                                          </p:val>
                                        </p:tav>
                                        <p:tav tm="100000">
                                          <p:val>
                                            <p:strVal val="#ppt_h"/>
                                          </p:val>
                                        </p:tav>
                                      </p:tavLst>
                                    </p:anim>
                                    <p:animEffect transition="in" filter="fade">
                                      <p:cBhvr>
                                        <p:cTn id="59" dur="500"/>
                                        <p:tgtEl>
                                          <p:spTgt spid="263"/>
                                        </p:tgtEl>
                                      </p:cBhvr>
                                    </p:animEffect>
                                  </p:childTnLst>
                                </p:cTn>
                              </p:par>
                              <p:par>
                                <p:cTn id="60" presetID="53" presetClass="entr" presetSubtype="16" fill="hold" nodeType="withEffect">
                                  <p:stCondLst>
                                    <p:cond delay="1000"/>
                                  </p:stCondLst>
                                  <p:childTnLst>
                                    <p:set>
                                      <p:cBhvr>
                                        <p:cTn id="61" dur="1" fill="hold">
                                          <p:stCondLst>
                                            <p:cond delay="0"/>
                                          </p:stCondLst>
                                        </p:cTn>
                                        <p:tgtEl>
                                          <p:spTgt spid="264"/>
                                        </p:tgtEl>
                                        <p:attrNameLst>
                                          <p:attrName>style.visibility</p:attrName>
                                        </p:attrNameLst>
                                      </p:cBhvr>
                                      <p:to>
                                        <p:strVal val="visible"/>
                                      </p:to>
                                    </p:set>
                                    <p:anim calcmode="lin" valueType="num">
                                      <p:cBhvr>
                                        <p:cTn id="62" dur="500" fill="hold"/>
                                        <p:tgtEl>
                                          <p:spTgt spid="264"/>
                                        </p:tgtEl>
                                        <p:attrNameLst>
                                          <p:attrName>ppt_w</p:attrName>
                                        </p:attrNameLst>
                                      </p:cBhvr>
                                      <p:tavLst>
                                        <p:tav tm="0">
                                          <p:val>
                                            <p:fltVal val="0"/>
                                          </p:val>
                                        </p:tav>
                                        <p:tav tm="100000">
                                          <p:val>
                                            <p:strVal val="#ppt_w"/>
                                          </p:val>
                                        </p:tav>
                                      </p:tavLst>
                                    </p:anim>
                                    <p:anim calcmode="lin" valueType="num">
                                      <p:cBhvr>
                                        <p:cTn id="63" dur="500" fill="hold"/>
                                        <p:tgtEl>
                                          <p:spTgt spid="264"/>
                                        </p:tgtEl>
                                        <p:attrNameLst>
                                          <p:attrName>ppt_h</p:attrName>
                                        </p:attrNameLst>
                                      </p:cBhvr>
                                      <p:tavLst>
                                        <p:tav tm="0">
                                          <p:val>
                                            <p:fltVal val="0"/>
                                          </p:val>
                                        </p:tav>
                                        <p:tav tm="100000">
                                          <p:val>
                                            <p:strVal val="#ppt_h"/>
                                          </p:val>
                                        </p:tav>
                                      </p:tavLst>
                                    </p:anim>
                                    <p:animEffect transition="in" filter="fade">
                                      <p:cBhvr>
                                        <p:cTn id="64" dur="500"/>
                                        <p:tgtEl>
                                          <p:spTgt spid="264"/>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5">
                                            <p:txEl>
                                              <p:pRg st="0" end="0"/>
                                            </p:txEl>
                                          </p:spTgt>
                                        </p:tgtEl>
                                        <p:attrNameLst>
                                          <p:attrName>style.visibility</p:attrName>
                                        </p:attrNameLst>
                                      </p:cBhvr>
                                      <p:to>
                                        <p:strVal val="visible"/>
                                      </p:to>
                                    </p:set>
                                    <p:animEffect transition="in" filter="fade">
                                      <p:cBhvr>
                                        <p:cTn id="69" dur="1000"/>
                                        <p:tgtEl>
                                          <p:spTgt spid="5">
                                            <p:txEl>
                                              <p:pRg st="0" end="0"/>
                                            </p:txEl>
                                          </p:spTgt>
                                        </p:tgtEl>
                                      </p:cBhvr>
                                    </p:animEffect>
                                    <p:anim calcmode="lin" valueType="num">
                                      <p:cBhvr>
                                        <p:cTn id="7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7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72" presetID="53" presetClass="entr" presetSubtype="16" fill="hold" nodeType="withEffect">
                                  <p:stCondLst>
                                    <p:cond delay="1500"/>
                                  </p:stCondLst>
                                  <p:childTnLst>
                                    <p:set>
                                      <p:cBhvr>
                                        <p:cTn id="73" dur="1" fill="hold">
                                          <p:stCondLst>
                                            <p:cond delay="0"/>
                                          </p:stCondLst>
                                        </p:cTn>
                                        <p:tgtEl>
                                          <p:spTgt spid="273"/>
                                        </p:tgtEl>
                                        <p:attrNameLst>
                                          <p:attrName>style.visibility</p:attrName>
                                        </p:attrNameLst>
                                      </p:cBhvr>
                                      <p:to>
                                        <p:strVal val="visible"/>
                                      </p:to>
                                    </p:set>
                                    <p:anim calcmode="lin" valueType="num">
                                      <p:cBhvr>
                                        <p:cTn id="74" dur="500" fill="hold"/>
                                        <p:tgtEl>
                                          <p:spTgt spid="273"/>
                                        </p:tgtEl>
                                        <p:attrNameLst>
                                          <p:attrName>ppt_w</p:attrName>
                                        </p:attrNameLst>
                                      </p:cBhvr>
                                      <p:tavLst>
                                        <p:tav tm="0">
                                          <p:val>
                                            <p:fltVal val="0"/>
                                          </p:val>
                                        </p:tav>
                                        <p:tav tm="100000">
                                          <p:val>
                                            <p:strVal val="#ppt_w"/>
                                          </p:val>
                                        </p:tav>
                                      </p:tavLst>
                                    </p:anim>
                                    <p:anim calcmode="lin" valueType="num">
                                      <p:cBhvr>
                                        <p:cTn id="75" dur="500" fill="hold"/>
                                        <p:tgtEl>
                                          <p:spTgt spid="273"/>
                                        </p:tgtEl>
                                        <p:attrNameLst>
                                          <p:attrName>ppt_h</p:attrName>
                                        </p:attrNameLst>
                                      </p:cBhvr>
                                      <p:tavLst>
                                        <p:tav tm="0">
                                          <p:val>
                                            <p:fltVal val="0"/>
                                          </p:val>
                                        </p:tav>
                                        <p:tav tm="100000">
                                          <p:val>
                                            <p:strVal val="#ppt_h"/>
                                          </p:val>
                                        </p:tav>
                                      </p:tavLst>
                                    </p:anim>
                                    <p:animEffect transition="in" filter="fade">
                                      <p:cBhvr>
                                        <p:cTn id="76" dur="500"/>
                                        <p:tgtEl>
                                          <p:spTgt spid="273"/>
                                        </p:tgtEl>
                                      </p:cBhvr>
                                    </p:animEffect>
                                  </p:childTnLst>
                                </p:cTn>
                              </p:par>
                              <p:par>
                                <p:cTn id="77" presetID="53" presetClass="entr" presetSubtype="16" fill="hold" grpId="0" nodeType="withEffect">
                                  <p:stCondLst>
                                    <p:cond delay="1500"/>
                                  </p:stCondLst>
                                  <p:childTnLst>
                                    <p:set>
                                      <p:cBhvr>
                                        <p:cTn id="78" dur="1" fill="hold">
                                          <p:stCondLst>
                                            <p:cond delay="0"/>
                                          </p:stCondLst>
                                        </p:cTn>
                                        <p:tgtEl>
                                          <p:spTgt spid="278"/>
                                        </p:tgtEl>
                                        <p:attrNameLst>
                                          <p:attrName>style.visibility</p:attrName>
                                        </p:attrNameLst>
                                      </p:cBhvr>
                                      <p:to>
                                        <p:strVal val="visible"/>
                                      </p:to>
                                    </p:set>
                                    <p:anim calcmode="lin" valueType="num">
                                      <p:cBhvr>
                                        <p:cTn id="79" dur="500" fill="hold"/>
                                        <p:tgtEl>
                                          <p:spTgt spid="278"/>
                                        </p:tgtEl>
                                        <p:attrNameLst>
                                          <p:attrName>ppt_w</p:attrName>
                                        </p:attrNameLst>
                                      </p:cBhvr>
                                      <p:tavLst>
                                        <p:tav tm="0">
                                          <p:val>
                                            <p:fltVal val="0"/>
                                          </p:val>
                                        </p:tav>
                                        <p:tav tm="100000">
                                          <p:val>
                                            <p:strVal val="#ppt_w"/>
                                          </p:val>
                                        </p:tav>
                                      </p:tavLst>
                                    </p:anim>
                                    <p:anim calcmode="lin" valueType="num">
                                      <p:cBhvr>
                                        <p:cTn id="80" dur="500" fill="hold"/>
                                        <p:tgtEl>
                                          <p:spTgt spid="278"/>
                                        </p:tgtEl>
                                        <p:attrNameLst>
                                          <p:attrName>ppt_h</p:attrName>
                                        </p:attrNameLst>
                                      </p:cBhvr>
                                      <p:tavLst>
                                        <p:tav tm="0">
                                          <p:val>
                                            <p:fltVal val="0"/>
                                          </p:val>
                                        </p:tav>
                                        <p:tav tm="100000">
                                          <p:val>
                                            <p:strVal val="#ppt_h"/>
                                          </p:val>
                                        </p:tav>
                                      </p:tavLst>
                                    </p:anim>
                                    <p:animEffect transition="in" filter="fade">
                                      <p:cBhvr>
                                        <p:cTn id="81" dur="500"/>
                                        <p:tgtEl>
                                          <p:spTgt spid="278"/>
                                        </p:tgtEl>
                                      </p:cBhvr>
                                    </p:animEffect>
                                  </p:childTnLst>
                                </p:cTn>
                              </p:par>
                              <p:par>
                                <p:cTn id="82" presetID="42" presetClass="entr" presetSubtype="0" fill="hold" nodeType="withEffect">
                                  <p:stCondLst>
                                    <p:cond delay="1500"/>
                                  </p:stCondLst>
                                  <p:childTnLst>
                                    <p:set>
                                      <p:cBhvr>
                                        <p:cTn id="83" dur="1" fill="hold">
                                          <p:stCondLst>
                                            <p:cond delay="0"/>
                                          </p:stCondLst>
                                        </p:cTn>
                                        <p:tgtEl>
                                          <p:spTgt spid="94"/>
                                        </p:tgtEl>
                                        <p:attrNameLst>
                                          <p:attrName>style.visibility</p:attrName>
                                        </p:attrNameLst>
                                      </p:cBhvr>
                                      <p:to>
                                        <p:strVal val="visible"/>
                                      </p:to>
                                    </p:set>
                                    <p:animEffect transition="in" filter="fade">
                                      <p:cBhvr>
                                        <p:cTn id="84" dur="1000"/>
                                        <p:tgtEl>
                                          <p:spTgt spid="94"/>
                                        </p:tgtEl>
                                      </p:cBhvr>
                                    </p:animEffect>
                                    <p:anim calcmode="lin" valueType="num">
                                      <p:cBhvr>
                                        <p:cTn id="85" dur="1000" fill="hold"/>
                                        <p:tgtEl>
                                          <p:spTgt spid="94"/>
                                        </p:tgtEl>
                                        <p:attrNameLst>
                                          <p:attrName>ppt_x</p:attrName>
                                        </p:attrNameLst>
                                      </p:cBhvr>
                                      <p:tavLst>
                                        <p:tav tm="0">
                                          <p:val>
                                            <p:strVal val="#ppt_x"/>
                                          </p:val>
                                        </p:tav>
                                        <p:tav tm="100000">
                                          <p:val>
                                            <p:strVal val="#ppt_x"/>
                                          </p:val>
                                        </p:tav>
                                      </p:tavLst>
                                    </p:anim>
                                    <p:anim calcmode="lin" valueType="num">
                                      <p:cBhvr>
                                        <p:cTn id="86" dur="1000" fill="hold"/>
                                        <p:tgtEl>
                                          <p:spTgt spid="94"/>
                                        </p:tgtEl>
                                        <p:attrNameLst>
                                          <p:attrName>ppt_y</p:attrName>
                                        </p:attrNameLst>
                                      </p:cBhvr>
                                      <p:tavLst>
                                        <p:tav tm="0">
                                          <p:val>
                                            <p:strVal val="#ppt_y+.1"/>
                                          </p:val>
                                        </p:tav>
                                        <p:tav tm="100000">
                                          <p:val>
                                            <p:strVal val="#ppt_y"/>
                                          </p:val>
                                        </p:tav>
                                      </p:tavLst>
                                    </p:anim>
                                  </p:childTnLst>
                                </p:cTn>
                              </p:par>
                              <p:par>
                                <p:cTn id="87" presetID="53" presetClass="entr" presetSubtype="16" fill="hold" grpId="0" nodeType="withEffect">
                                  <p:stCondLst>
                                    <p:cond delay="1500"/>
                                  </p:stCondLst>
                                  <p:childTnLst>
                                    <p:set>
                                      <p:cBhvr>
                                        <p:cTn id="88" dur="1" fill="hold">
                                          <p:stCondLst>
                                            <p:cond delay="0"/>
                                          </p:stCondLst>
                                        </p:cTn>
                                        <p:tgtEl>
                                          <p:spTgt spid="280"/>
                                        </p:tgtEl>
                                        <p:attrNameLst>
                                          <p:attrName>style.visibility</p:attrName>
                                        </p:attrNameLst>
                                      </p:cBhvr>
                                      <p:to>
                                        <p:strVal val="visible"/>
                                      </p:to>
                                    </p:set>
                                    <p:anim calcmode="lin" valueType="num">
                                      <p:cBhvr>
                                        <p:cTn id="89" dur="500" fill="hold"/>
                                        <p:tgtEl>
                                          <p:spTgt spid="280"/>
                                        </p:tgtEl>
                                        <p:attrNameLst>
                                          <p:attrName>ppt_w</p:attrName>
                                        </p:attrNameLst>
                                      </p:cBhvr>
                                      <p:tavLst>
                                        <p:tav tm="0">
                                          <p:val>
                                            <p:fltVal val="0"/>
                                          </p:val>
                                        </p:tav>
                                        <p:tav tm="100000">
                                          <p:val>
                                            <p:strVal val="#ppt_w"/>
                                          </p:val>
                                        </p:tav>
                                      </p:tavLst>
                                    </p:anim>
                                    <p:anim calcmode="lin" valueType="num">
                                      <p:cBhvr>
                                        <p:cTn id="90" dur="500" fill="hold"/>
                                        <p:tgtEl>
                                          <p:spTgt spid="280"/>
                                        </p:tgtEl>
                                        <p:attrNameLst>
                                          <p:attrName>ppt_h</p:attrName>
                                        </p:attrNameLst>
                                      </p:cBhvr>
                                      <p:tavLst>
                                        <p:tav tm="0">
                                          <p:val>
                                            <p:fltVal val="0"/>
                                          </p:val>
                                        </p:tav>
                                        <p:tav tm="100000">
                                          <p:val>
                                            <p:strVal val="#ppt_h"/>
                                          </p:val>
                                        </p:tav>
                                      </p:tavLst>
                                    </p:anim>
                                    <p:animEffect transition="in" filter="fade">
                                      <p:cBhvr>
                                        <p:cTn id="91" dur="500"/>
                                        <p:tgtEl>
                                          <p:spTgt spid="280"/>
                                        </p:tgtEl>
                                      </p:cBhvr>
                                    </p:animEffect>
                                  </p:childTnLst>
                                </p:cTn>
                              </p:par>
                              <p:par>
                                <p:cTn id="92" presetID="53" presetClass="entr" presetSubtype="16" fill="hold" nodeType="withEffect">
                                  <p:stCondLst>
                                    <p:cond delay="1500"/>
                                  </p:stCondLst>
                                  <p:childTnLst>
                                    <p:set>
                                      <p:cBhvr>
                                        <p:cTn id="93" dur="1" fill="hold">
                                          <p:stCondLst>
                                            <p:cond delay="0"/>
                                          </p:stCondLst>
                                        </p:cTn>
                                        <p:tgtEl>
                                          <p:spTgt spid="281"/>
                                        </p:tgtEl>
                                        <p:attrNameLst>
                                          <p:attrName>style.visibility</p:attrName>
                                        </p:attrNameLst>
                                      </p:cBhvr>
                                      <p:to>
                                        <p:strVal val="visible"/>
                                      </p:to>
                                    </p:set>
                                    <p:anim calcmode="lin" valueType="num">
                                      <p:cBhvr>
                                        <p:cTn id="94" dur="500" fill="hold"/>
                                        <p:tgtEl>
                                          <p:spTgt spid="281"/>
                                        </p:tgtEl>
                                        <p:attrNameLst>
                                          <p:attrName>ppt_w</p:attrName>
                                        </p:attrNameLst>
                                      </p:cBhvr>
                                      <p:tavLst>
                                        <p:tav tm="0">
                                          <p:val>
                                            <p:fltVal val="0"/>
                                          </p:val>
                                        </p:tav>
                                        <p:tav tm="100000">
                                          <p:val>
                                            <p:strVal val="#ppt_w"/>
                                          </p:val>
                                        </p:tav>
                                      </p:tavLst>
                                    </p:anim>
                                    <p:anim calcmode="lin" valueType="num">
                                      <p:cBhvr>
                                        <p:cTn id="95" dur="500" fill="hold"/>
                                        <p:tgtEl>
                                          <p:spTgt spid="281"/>
                                        </p:tgtEl>
                                        <p:attrNameLst>
                                          <p:attrName>ppt_h</p:attrName>
                                        </p:attrNameLst>
                                      </p:cBhvr>
                                      <p:tavLst>
                                        <p:tav tm="0">
                                          <p:val>
                                            <p:fltVal val="0"/>
                                          </p:val>
                                        </p:tav>
                                        <p:tav tm="100000">
                                          <p:val>
                                            <p:strVal val="#ppt_h"/>
                                          </p:val>
                                        </p:tav>
                                      </p:tavLst>
                                    </p:anim>
                                    <p:animEffect transition="in" filter="fade">
                                      <p:cBhvr>
                                        <p:cTn id="96" dur="500"/>
                                        <p:tgtEl>
                                          <p:spTgt spid="281"/>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7">
                                            <p:txEl>
                                              <p:pRg st="0" end="0"/>
                                            </p:txEl>
                                          </p:spTgt>
                                        </p:tgtEl>
                                        <p:attrNameLst>
                                          <p:attrName>style.visibility</p:attrName>
                                        </p:attrNameLst>
                                      </p:cBhvr>
                                      <p:to>
                                        <p:strVal val="visible"/>
                                      </p:to>
                                    </p:set>
                                    <p:animEffect transition="in" filter="fade">
                                      <p:cBhvr>
                                        <p:cTn id="101" dur="1000"/>
                                        <p:tgtEl>
                                          <p:spTgt spid="7">
                                            <p:txEl>
                                              <p:pRg st="0" end="0"/>
                                            </p:txEl>
                                          </p:spTgt>
                                        </p:tgtEl>
                                      </p:cBhvr>
                                    </p:animEffect>
                                    <p:anim calcmode="lin" valueType="num">
                                      <p:cBhvr>
                                        <p:cTn id="10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4" presetID="53" presetClass="entr" presetSubtype="16" fill="hold" nodeType="withEffect">
                                  <p:stCondLst>
                                    <p:cond delay="2000"/>
                                  </p:stCondLst>
                                  <p:childTnLst>
                                    <p:set>
                                      <p:cBhvr>
                                        <p:cTn id="105" dur="1" fill="hold">
                                          <p:stCondLst>
                                            <p:cond delay="0"/>
                                          </p:stCondLst>
                                        </p:cTn>
                                        <p:tgtEl>
                                          <p:spTgt spid="290"/>
                                        </p:tgtEl>
                                        <p:attrNameLst>
                                          <p:attrName>style.visibility</p:attrName>
                                        </p:attrNameLst>
                                      </p:cBhvr>
                                      <p:to>
                                        <p:strVal val="visible"/>
                                      </p:to>
                                    </p:set>
                                    <p:anim calcmode="lin" valueType="num">
                                      <p:cBhvr>
                                        <p:cTn id="106" dur="500" fill="hold"/>
                                        <p:tgtEl>
                                          <p:spTgt spid="290"/>
                                        </p:tgtEl>
                                        <p:attrNameLst>
                                          <p:attrName>ppt_w</p:attrName>
                                        </p:attrNameLst>
                                      </p:cBhvr>
                                      <p:tavLst>
                                        <p:tav tm="0">
                                          <p:val>
                                            <p:fltVal val="0"/>
                                          </p:val>
                                        </p:tav>
                                        <p:tav tm="100000">
                                          <p:val>
                                            <p:strVal val="#ppt_w"/>
                                          </p:val>
                                        </p:tav>
                                      </p:tavLst>
                                    </p:anim>
                                    <p:anim calcmode="lin" valueType="num">
                                      <p:cBhvr>
                                        <p:cTn id="107" dur="500" fill="hold"/>
                                        <p:tgtEl>
                                          <p:spTgt spid="290"/>
                                        </p:tgtEl>
                                        <p:attrNameLst>
                                          <p:attrName>ppt_h</p:attrName>
                                        </p:attrNameLst>
                                      </p:cBhvr>
                                      <p:tavLst>
                                        <p:tav tm="0">
                                          <p:val>
                                            <p:fltVal val="0"/>
                                          </p:val>
                                        </p:tav>
                                        <p:tav tm="100000">
                                          <p:val>
                                            <p:strVal val="#ppt_h"/>
                                          </p:val>
                                        </p:tav>
                                      </p:tavLst>
                                    </p:anim>
                                    <p:animEffect transition="in" filter="fade">
                                      <p:cBhvr>
                                        <p:cTn id="108" dur="500"/>
                                        <p:tgtEl>
                                          <p:spTgt spid="290"/>
                                        </p:tgtEl>
                                      </p:cBhvr>
                                    </p:animEffect>
                                  </p:childTnLst>
                                </p:cTn>
                              </p:par>
                              <p:par>
                                <p:cTn id="109" presetID="53" presetClass="entr" presetSubtype="16" fill="hold" grpId="0" nodeType="withEffect">
                                  <p:stCondLst>
                                    <p:cond delay="2000"/>
                                  </p:stCondLst>
                                  <p:childTnLst>
                                    <p:set>
                                      <p:cBhvr>
                                        <p:cTn id="110" dur="1" fill="hold">
                                          <p:stCondLst>
                                            <p:cond delay="0"/>
                                          </p:stCondLst>
                                        </p:cTn>
                                        <p:tgtEl>
                                          <p:spTgt spid="295"/>
                                        </p:tgtEl>
                                        <p:attrNameLst>
                                          <p:attrName>style.visibility</p:attrName>
                                        </p:attrNameLst>
                                      </p:cBhvr>
                                      <p:to>
                                        <p:strVal val="visible"/>
                                      </p:to>
                                    </p:set>
                                    <p:anim calcmode="lin" valueType="num">
                                      <p:cBhvr>
                                        <p:cTn id="111" dur="500" fill="hold"/>
                                        <p:tgtEl>
                                          <p:spTgt spid="295"/>
                                        </p:tgtEl>
                                        <p:attrNameLst>
                                          <p:attrName>ppt_w</p:attrName>
                                        </p:attrNameLst>
                                      </p:cBhvr>
                                      <p:tavLst>
                                        <p:tav tm="0">
                                          <p:val>
                                            <p:fltVal val="0"/>
                                          </p:val>
                                        </p:tav>
                                        <p:tav tm="100000">
                                          <p:val>
                                            <p:strVal val="#ppt_w"/>
                                          </p:val>
                                        </p:tav>
                                      </p:tavLst>
                                    </p:anim>
                                    <p:anim calcmode="lin" valueType="num">
                                      <p:cBhvr>
                                        <p:cTn id="112" dur="500" fill="hold"/>
                                        <p:tgtEl>
                                          <p:spTgt spid="295"/>
                                        </p:tgtEl>
                                        <p:attrNameLst>
                                          <p:attrName>ppt_h</p:attrName>
                                        </p:attrNameLst>
                                      </p:cBhvr>
                                      <p:tavLst>
                                        <p:tav tm="0">
                                          <p:val>
                                            <p:fltVal val="0"/>
                                          </p:val>
                                        </p:tav>
                                        <p:tav tm="100000">
                                          <p:val>
                                            <p:strVal val="#ppt_h"/>
                                          </p:val>
                                        </p:tav>
                                      </p:tavLst>
                                    </p:anim>
                                    <p:animEffect transition="in" filter="fade">
                                      <p:cBhvr>
                                        <p:cTn id="113" dur="500"/>
                                        <p:tgtEl>
                                          <p:spTgt spid="295"/>
                                        </p:tgtEl>
                                      </p:cBhvr>
                                    </p:animEffect>
                                  </p:childTnLst>
                                </p:cTn>
                              </p:par>
                              <p:par>
                                <p:cTn id="114" presetID="42" presetClass="entr" presetSubtype="0" fill="hold" nodeType="withEffect">
                                  <p:stCondLst>
                                    <p:cond delay="2000"/>
                                  </p:stCondLst>
                                  <p:childTnLst>
                                    <p:set>
                                      <p:cBhvr>
                                        <p:cTn id="115" dur="1" fill="hold">
                                          <p:stCondLst>
                                            <p:cond delay="0"/>
                                          </p:stCondLst>
                                        </p:cTn>
                                        <p:tgtEl>
                                          <p:spTgt spid="95"/>
                                        </p:tgtEl>
                                        <p:attrNameLst>
                                          <p:attrName>style.visibility</p:attrName>
                                        </p:attrNameLst>
                                      </p:cBhvr>
                                      <p:to>
                                        <p:strVal val="visible"/>
                                      </p:to>
                                    </p:set>
                                    <p:animEffect transition="in" filter="fade">
                                      <p:cBhvr>
                                        <p:cTn id="116" dur="1000"/>
                                        <p:tgtEl>
                                          <p:spTgt spid="95"/>
                                        </p:tgtEl>
                                      </p:cBhvr>
                                    </p:animEffect>
                                    <p:anim calcmode="lin" valueType="num">
                                      <p:cBhvr>
                                        <p:cTn id="117" dur="1000" fill="hold"/>
                                        <p:tgtEl>
                                          <p:spTgt spid="95"/>
                                        </p:tgtEl>
                                        <p:attrNameLst>
                                          <p:attrName>ppt_x</p:attrName>
                                        </p:attrNameLst>
                                      </p:cBhvr>
                                      <p:tavLst>
                                        <p:tav tm="0">
                                          <p:val>
                                            <p:strVal val="#ppt_x"/>
                                          </p:val>
                                        </p:tav>
                                        <p:tav tm="100000">
                                          <p:val>
                                            <p:strVal val="#ppt_x"/>
                                          </p:val>
                                        </p:tav>
                                      </p:tavLst>
                                    </p:anim>
                                    <p:anim calcmode="lin" valueType="num">
                                      <p:cBhvr>
                                        <p:cTn id="118" dur="1000" fill="hold"/>
                                        <p:tgtEl>
                                          <p:spTgt spid="95"/>
                                        </p:tgtEl>
                                        <p:attrNameLst>
                                          <p:attrName>ppt_y</p:attrName>
                                        </p:attrNameLst>
                                      </p:cBhvr>
                                      <p:tavLst>
                                        <p:tav tm="0">
                                          <p:val>
                                            <p:strVal val="#ppt_y+.1"/>
                                          </p:val>
                                        </p:tav>
                                        <p:tav tm="100000">
                                          <p:val>
                                            <p:strVal val="#ppt_y"/>
                                          </p:val>
                                        </p:tav>
                                      </p:tavLst>
                                    </p:anim>
                                  </p:childTnLst>
                                </p:cTn>
                              </p:par>
                              <p:par>
                                <p:cTn id="119" presetID="53" presetClass="entr" presetSubtype="16" fill="hold" grpId="0" nodeType="withEffect">
                                  <p:stCondLst>
                                    <p:cond delay="2000"/>
                                  </p:stCondLst>
                                  <p:childTnLst>
                                    <p:set>
                                      <p:cBhvr>
                                        <p:cTn id="120" dur="1" fill="hold">
                                          <p:stCondLst>
                                            <p:cond delay="0"/>
                                          </p:stCondLst>
                                        </p:cTn>
                                        <p:tgtEl>
                                          <p:spTgt spid="297"/>
                                        </p:tgtEl>
                                        <p:attrNameLst>
                                          <p:attrName>style.visibility</p:attrName>
                                        </p:attrNameLst>
                                      </p:cBhvr>
                                      <p:to>
                                        <p:strVal val="visible"/>
                                      </p:to>
                                    </p:set>
                                    <p:anim calcmode="lin" valueType="num">
                                      <p:cBhvr>
                                        <p:cTn id="121" dur="500" fill="hold"/>
                                        <p:tgtEl>
                                          <p:spTgt spid="297"/>
                                        </p:tgtEl>
                                        <p:attrNameLst>
                                          <p:attrName>ppt_w</p:attrName>
                                        </p:attrNameLst>
                                      </p:cBhvr>
                                      <p:tavLst>
                                        <p:tav tm="0">
                                          <p:val>
                                            <p:fltVal val="0"/>
                                          </p:val>
                                        </p:tav>
                                        <p:tav tm="100000">
                                          <p:val>
                                            <p:strVal val="#ppt_w"/>
                                          </p:val>
                                        </p:tav>
                                      </p:tavLst>
                                    </p:anim>
                                    <p:anim calcmode="lin" valueType="num">
                                      <p:cBhvr>
                                        <p:cTn id="122" dur="500" fill="hold"/>
                                        <p:tgtEl>
                                          <p:spTgt spid="297"/>
                                        </p:tgtEl>
                                        <p:attrNameLst>
                                          <p:attrName>ppt_h</p:attrName>
                                        </p:attrNameLst>
                                      </p:cBhvr>
                                      <p:tavLst>
                                        <p:tav tm="0">
                                          <p:val>
                                            <p:fltVal val="0"/>
                                          </p:val>
                                        </p:tav>
                                        <p:tav tm="100000">
                                          <p:val>
                                            <p:strVal val="#ppt_h"/>
                                          </p:val>
                                        </p:tav>
                                      </p:tavLst>
                                    </p:anim>
                                    <p:animEffect transition="in" filter="fade">
                                      <p:cBhvr>
                                        <p:cTn id="123" dur="500"/>
                                        <p:tgtEl>
                                          <p:spTgt spid="297"/>
                                        </p:tgtEl>
                                      </p:cBhvr>
                                    </p:animEffect>
                                  </p:childTnLst>
                                </p:cTn>
                              </p:par>
                              <p:par>
                                <p:cTn id="124" presetID="53" presetClass="entr" presetSubtype="16" fill="hold" nodeType="withEffect">
                                  <p:stCondLst>
                                    <p:cond delay="2000"/>
                                  </p:stCondLst>
                                  <p:childTnLst>
                                    <p:set>
                                      <p:cBhvr>
                                        <p:cTn id="125" dur="1" fill="hold">
                                          <p:stCondLst>
                                            <p:cond delay="0"/>
                                          </p:stCondLst>
                                        </p:cTn>
                                        <p:tgtEl>
                                          <p:spTgt spid="298"/>
                                        </p:tgtEl>
                                        <p:attrNameLst>
                                          <p:attrName>style.visibility</p:attrName>
                                        </p:attrNameLst>
                                      </p:cBhvr>
                                      <p:to>
                                        <p:strVal val="visible"/>
                                      </p:to>
                                    </p:set>
                                    <p:anim calcmode="lin" valueType="num">
                                      <p:cBhvr>
                                        <p:cTn id="126" dur="500" fill="hold"/>
                                        <p:tgtEl>
                                          <p:spTgt spid="298"/>
                                        </p:tgtEl>
                                        <p:attrNameLst>
                                          <p:attrName>ppt_w</p:attrName>
                                        </p:attrNameLst>
                                      </p:cBhvr>
                                      <p:tavLst>
                                        <p:tav tm="0">
                                          <p:val>
                                            <p:fltVal val="0"/>
                                          </p:val>
                                        </p:tav>
                                        <p:tav tm="100000">
                                          <p:val>
                                            <p:strVal val="#ppt_w"/>
                                          </p:val>
                                        </p:tav>
                                      </p:tavLst>
                                    </p:anim>
                                    <p:anim calcmode="lin" valueType="num">
                                      <p:cBhvr>
                                        <p:cTn id="127" dur="500" fill="hold"/>
                                        <p:tgtEl>
                                          <p:spTgt spid="298"/>
                                        </p:tgtEl>
                                        <p:attrNameLst>
                                          <p:attrName>ppt_h</p:attrName>
                                        </p:attrNameLst>
                                      </p:cBhvr>
                                      <p:tavLst>
                                        <p:tav tm="0">
                                          <p:val>
                                            <p:fltVal val="0"/>
                                          </p:val>
                                        </p:tav>
                                        <p:tav tm="100000">
                                          <p:val>
                                            <p:strVal val="#ppt_h"/>
                                          </p:val>
                                        </p:tav>
                                      </p:tavLst>
                                    </p:anim>
                                    <p:animEffect transition="in" filter="fade">
                                      <p:cBhvr>
                                        <p:cTn id="128" dur="500"/>
                                        <p:tgtEl>
                                          <p:spTgt spid="298"/>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9"/>
                                        </p:tgtEl>
                                        <p:attrNameLst>
                                          <p:attrName>style.visibility</p:attrName>
                                        </p:attrNameLst>
                                      </p:cBhvr>
                                      <p:to>
                                        <p:strVal val="visible"/>
                                      </p:to>
                                    </p:set>
                                    <p:animEffect transition="in" filter="fade">
                                      <p:cBhvr>
                                        <p:cTn id="133" dur="1000"/>
                                        <p:tgtEl>
                                          <p:spTgt spid="9"/>
                                        </p:tgtEl>
                                      </p:cBhvr>
                                    </p:animEffect>
                                    <p:anim calcmode="lin" valueType="num">
                                      <p:cBhvr>
                                        <p:cTn id="134" dur="1000" fill="hold"/>
                                        <p:tgtEl>
                                          <p:spTgt spid="9"/>
                                        </p:tgtEl>
                                        <p:attrNameLst>
                                          <p:attrName>ppt_x</p:attrName>
                                        </p:attrNameLst>
                                      </p:cBhvr>
                                      <p:tavLst>
                                        <p:tav tm="0">
                                          <p:val>
                                            <p:strVal val="#ppt_x"/>
                                          </p:val>
                                        </p:tav>
                                        <p:tav tm="100000">
                                          <p:val>
                                            <p:strVal val="#ppt_x"/>
                                          </p:val>
                                        </p:tav>
                                      </p:tavLst>
                                    </p:anim>
                                    <p:anim calcmode="lin" valueType="num">
                                      <p:cBhvr>
                                        <p:cTn id="135" dur="1000" fill="hold"/>
                                        <p:tgtEl>
                                          <p:spTgt spid="9"/>
                                        </p:tgtEl>
                                        <p:attrNameLst>
                                          <p:attrName>ppt_y</p:attrName>
                                        </p:attrNameLst>
                                      </p:cBhvr>
                                      <p:tavLst>
                                        <p:tav tm="0">
                                          <p:val>
                                            <p:strVal val="#ppt_y+.1"/>
                                          </p:val>
                                        </p:tav>
                                        <p:tav tm="100000">
                                          <p:val>
                                            <p:strVal val="#ppt_y"/>
                                          </p:val>
                                        </p:tav>
                                      </p:tavLst>
                                    </p:anim>
                                  </p:childTnLst>
                                </p:cTn>
                              </p:par>
                              <p:par>
                                <p:cTn id="136" presetID="10" presetClass="entr" presetSubtype="0" fill="hold" nodeType="withEffect">
                                  <p:stCondLst>
                                    <p:cond delay="0"/>
                                  </p:stCondLst>
                                  <p:childTnLst>
                                    <p:set>
                                      <p:cBhvr>
                                        <p:cTn id="137" dur="1" fill="hold">
                                          <p:stCondLst>
                                            <p:cond delay="0"/>
                                          </p:stCondLst>
                                        </p:cTn>
                                        <p:tgtEl>
                                          <p:spTgt spid="97"/>
                                        </p:tgtEl>
                                        <p:attrNameLst>
                                          <p:attrName>style.visibility</p:attrName>
                                        </p:attrNameLst>
                                      </p:cBhvr>
                                      <p:to>
                                        <p:strVal val="visible"/>
                                      </p:to>
                                    </p:set>
                                    <p:animEffect transition="in" filter="fade">
                                      <p:cBhvr>
                                        <p:cTn id="138" dur="2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246" grpId="0"/>
      <p:bldP spid="261" grpId="0" animBg="1"/>
      <p:bldP spid="263" grpId="0"/>
      <p:bldP spid="278" grpId="0" animBg="1"/>
      <p:bldP spid="280" grpId="0"/>
      <p:bldP spid="295" grpId="0" animBg="1"/>
      <p:bldP spid="297" grpId="0"/>
      <p:bldP spid="98" grpId="0"/>
      <p:bldP spid="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图片 11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1551"/>
            <a:ext cx="12343068" cy="6945841"/>
          </a:xfrm>
          <a:prstGeom prst="rect">
            <a:avLst/>
          </a:prstGeom>
        </p:spPr>
      </p:pic>
      <p:pic>
        <p:nvPicPr>
          <p:cNvPr id="121" name="图片 12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846" y="-144515"/>
            <a:ext cx="1658692" cy="1269259"/>
          </a:xfrm>
          <a:prstGeom prst="rect">
            <a:avLst/>
          </a:prstGeom>
        </p:spPr>
      </p:pic>
      <p:sp>
        <p:nvSpPr>
          <p:cNvPr id="122" name="标题 1"/>
          <p:cNvSpPr txBox="1">
            <a:spLocks/>
          </p:cNvSpPr>
          <p:nvPr/>
        </p:nvSpPr>
        <p:spPr>
          <a:xfrm>
            <a:off x="1547664" y="195486"/>
            <a:ext cx="3744416" cy="504056"/>
          </a:xfrm>
          <a:prstGeom prst="rect">
            <a:avLst/>
          </a:prstGeom>
        </p:spPr>
        <p:txBody>
          <a:bodyPr>
            <a:normAutofit fontScale="90000"/>
          </a:bodyPr>
          <a:lstStyle>
            <a:lvl1pPr algn="l" defTabSz="685891" rtl="0" eaLnBrk="1" latinLnBrk="0" hangingPunct="1">
              <a:spcBef>
                <a:spcPct val="0"/>
              </a:spcBef>
              <a:buNone/>
              <a:defRPr sz="2800" b="1" kern="1200">
                <a:solidFill>
                  <a:schemeClr val="bg1"/>
                </a:solidFill>
                <a:latin typeface="微软雅黑" pitchFamily="34" charset="-122"/>
                <a:ea typeface="微软雅黑" pitchFamily="34" charset="-122"/>
                <a:cs typeface="+mj-cs"/>
              </a:defRPr>
            </a:lvl1pPr>
          </a:lstStyle>
          <a:p>
            <a:pPr algn="ctr"/>
            <a:r>
              <a:rPr lang="zh-CN" altLang="en-US" dirty="0" smtClean="0">
                <a:solidFill>
                  <a:schemeClr val="tx1">
                    <a:lumMod val="95000"/>
                    <a:lumOff val="5000"/>
                  </a:schemeClr>
                </a:solidFill>
              </a:rPr>
              <a:t>两学一做学习教育的对象</a:t>
            </a:r>
            <a:endParaRPr lang="zh-CN" altLang="en-US" dirty="0">
              <a:solidFill>
                <a:schemeClr val="tx1">
                  <a:lumMod val="95000"/>
                  <a:lumOff val="5000"/>
                </a:schemeClr>
              </a:solidFill>
            </a:endParaRPr>
          </a:p>
        </p:txBody>
      </p:sp>
      <p:sp>
        <p:nvSpPr>
          <p:cNvPr id="123" name="矩形 122"/>
          <p:cNvSpPr/>
          <p:nvPr/>
        </p:nvSpPr>
        <p:spPr>
          <a:xfrm>
            <a:off x="6269233" y="1588950"/>
            <a:ext cx="3024336" cy="5355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20000"/>
              </a:lnSpc>
              <a:defRPr/>
            </a:pPr>
            <a:r>
              <a:rPr lang="zh-CN" altLang="en-US" sz="2400" b="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微软雅黑" pitchFamily="34" charset="-122"/>
                <a:ea typeface="微软雅黑" pitchFamily="34" charset="-122"/>
              </a:rPr>
              <a:t>教育对象面向</a:t>
            </a:r>
            <a:endParaRPr lang="zh-CN" altLang="en-US" sz="2400" b="1" kern="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微软雅黑" pitchFamily="34" charset="-122"/>
              <a:ea typeface="微软雅黑" pitchFamily="34" charset="-122"/>
            </a:endParaRPr>
          </a:p>
        </p:txBody>
      </p:sp>
      <p:grpSp>
        <p:nvGrpSpPr>
          <p:cNvPr id="124" name="组合 123"/>
          <p:cNvGrpSpPr/>
          <p:nvPr/>
        </p:nvGrpSpPr>
        <p:grpSpPr>
          <a:xfrm>
            <a:off x="6269233" y="2004300"/>
            <a:ext cx="3096344" cy="1129144"/>
            <a:chOff x="679376" y="2888613"/>
            <a:chExt cx="2380456" cy="1332493"/>
          </a:xfrm>
        </p:grpSpPr>
        <p:sp>
          <p:nvSpPr>
            <p:cNvPr id="125" name="对角圆角矩形 124"/>
            <p:cNvSpPr/>
            <p:nvPr/>
          </p:nvSpPr>
          <p:spPr>
            <a:xfrm>
              <a:off x="683568" y="3073524"/>
              <a:ext cx="2376264" cy="1147582"/>
            </a:xfrm>
            <a:prstGeom prst="round2Diag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FFFF00"/>
                </a:solidFill>
                <a:latin typeface="微软雅黑" panose="020B0503020204020204" pitchFamily="34" charset="-122"/>
                <a:ea typeface="微软雅黑" panose="020B0503020204020204" pitchFamily="34" charset="-122"/>
              </a:endParaRPr>
            </a:p>
          </p:txBody>
        </p:sp>
        <p:sp>
          <p:nvSpPr>
            <p:cNvPr id="126" name="矩形 125"/>
            <p:cNvSpPr/>
            <p:nvPr/>
          </p:nvSpPr>
          <p:spPr>
            <a:xfrm>
              <a:off x="679376" y="2888613"/>
              <a:ext cx="2360240" cy="1307502"/>
            </a:xfrm>
            <a:prstGeom prst="rect">
              <a:avLst/>
            </a:prstGeom>
          </p:spPr>
          <p:txBody>
            <a:bodyPr wrap="square" lIns="91413" tIns="45706" rIns="91413" bIns="45706">
              <a:spAutoFit/>
            </a:bodyPr>
            <a:lstStyle/>
            <a:p>
              <a:pPr algn="ctr">
                <a:lnSpc>
                  <a:spcPct val="150000"/>
                </a:lnSpc>
              </a:pPr>
              <a:r>
                <a:rPr lang="zh-CN" altLang="en-US" sz="4400" b="1" dirty="0" smtClean="0">
                  <a:solidFill>
                    <a:srgbClr val="FFFF00"/>
                  </a:solidFill>
                  <a:latin typeface="微软雅黑" panose="020B0503020204020204" pitchFamily="34" charset="-122"/>
                  <a:ea typeface="微软雅黑" panose="020B0503020204020204" pitchFamily="34" charset="-122"/>
                </a:rPr>
                <a:t>全体党员</a:t>
              </a:r>
              <a:endParaRPr lang="zh-CN" altLang="en-US" sz="4400" b="1" dirty="0">
                <a:solidFill>
                  <a:srgbClr val="FFFF00"/>
                </a:solidFill>
                <a:latin typeface="微软雅黑" panose="020B0503020204020204" pitchFamily="34" charset="-122"/>
                <a:ea typeface="微软雅黑" panose="020B0503020204020204" pitchFamily="34" charset="-122"/>
              </a:endParaRPr>
            </a:p>
          </p:txBody>
        </p:sp>
      </p:grpSp>
      <p:grpSp>
        <p:nvGrpSpPr>
          <p:cNvPr id="127" name="组合 25"/>
          <p:cNvGrpSpPr>
            <a:grpSpLocks/>
          </p:cNvGrpSpPr>
          <p:nvPr/>
        </p:nvGrpSpPr>
        <p:grpSpPr bwMode="auto">
          <a:xfrm>
            <a:off x="2164777" y="2468068"/>
            <a:ext cx="1872208" cy="1224796"/>
            <a:chOff x="-24130" y="-12305"/>
            <a:chExt cx="2438383" cy="1698157"/>
          </a:xfrm>
        </p:grpSpPr>
        <p:pic>
          <p:nvPicPr>
            <p:cNvPr id="128" name="五边形 27"/>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130" y="-12305"/>
              <a:ext cx="2438383" cy="169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 name="TextBox 28">
              <a:hlinkClick r:id="" action="ppaction://hlinkshowjump?jump=nextslide"/>
            </p:cNvPr>
            <p:cNvSpPr txBox="1">
              <a:spLocks noChangeArrowheads="1"/>
            </p:cNvSpPr>
            <p:nvPr/>
          </p:nvSpPr>
          <p:spPr bwMode="auto">
            <a:xfrm>
              <a:off x="329146" y="81278"/>
              <a:ext cx="1415762" cy="55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algn="dist" eaLnBrk="1" hangingPunct="1"/>
              <a:r>
                <a:rPr lang="zh-CN" altLang="en-US" sz="2400" b="1" dirty="0" smtClean="0">
                  <a:solidFill>
                    <a:srgbClr val="FFFF00"/>
                  </a:solidFill>
                  <a:latin typeface="微软雅黑" pitchFamily="34" charset="-122"/>
                  <a:ea typeface="微软雅黑" pitchFamily="34" charset="-122"/>
                </a:rPr>
                <a:t>关键少数</a:t>
              </a:r>
              <a:endParaRPr lang="zh-CN" altLang="en-US" sz="2400" b="1" dirty="0">
                <a:solidFill>
                  <a:srgbClr val="FFFF00"/>
                </a:solidFill>
                <a:latin typeface="微软雅黑" pitchFamily="34" charset="-122"/>
                <a:ea typeface="微软雅黑" pitchFamily="34" charset="-122"/>
              </a:endParaRPr>
            </a:p>
          </p:txBody>
        </p:sp>
      </p:grpSp>
      <p:grpSp>
        <p:nvGrpSpPr>
          <p:cNvPr id="130" name="组合 25"/>
          <p:cNvGrpSpPr>
            <a:grpSpLocks/>
          </p:cNvGrpSpPr>
          <p:nvPr/>
        </p:nvGrpSpPr>
        <p:grpSpPr bwMode="auto">
          <a:xfrm>
            <a:off x="2206523" y="3908228"/>
            <a:ext cx="1872208" cy="1224796"/>
            <a:chOff x="-24130" y="-12305"/>
            <a:chExt cx="2438383" cy="1698157"/>
          </a:xfrm>
        </p:grpSpPr>
        <p:pic>
          <p:nvPicPr>
            <p:cNvPr id="131" name="五边形 27"/>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130" y="-12305"/>
              <a:ext cx="2438383" cy="169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TextBox 28">
              <a:hlinkClick r:id="" action="ppaction://hlinkshowjump?jump=nextslide"/>
            </p:cNvPr>
            <p:cNvSpPr txBox="1">
              <a:spLocks noChangeArrowheads="1"/>
            </p:cNvSpPr>
            <p:nvPr/>
          </p:nvSpPr>
          <p:spPr bwMode="auto">
            <a:xfrm>
              <a:off x="34609" y="87533"/>
              <a:ext cx="1910724" cy="554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algn="dist" eaLnBrk="1" hangingPunct="1"/>
              <a:r>
                <a:rPr lang="zh-CN" altLang="en-US" sz="2000" b="1" dirty="0" smtClean="0">
                  <a:solidFill>
                    <a:srgbClr val="FFFF00"/>
                  </a:solidFill>
                  <a:latin typeface="微软雅黑" pitchFamily="34" charset="-122"/>
                  <a:ea typeface="微软雅黑" pitchFamily="34" charset="-122"/>
                </a:rPr>
                <a:t>集中性教育</a:t>
              </a:r>
              <a:endParaRPr lang="zh-CN" altLang="en-US" sz="2000" b="1" dirty="0">
                <a:solidFill>
                  <a:srgbClr val="FFFF00"/>
                </a:solidFill>
                <a:latin typeface="微软雅黑" pitchFamily="34" charset="-122"/>
                <a:ea typeface="微软雅黑" pitchFamily="34" charset="-122"/>
              </a:endParaRPr>
            </a:p>
          </p:txBody>
        </p:sp>
      </p:grpSp>
      <p:grpSp>
        <p:nvGrpSpPr>
          <p:cNvPr id="133" name="组合 132"/>
          <p:cNvGrpSpPr/>
          <p:nvPr/>
        </p:nvGrpSpPr>
        <p:grpSpPr>
          <a:xfrm>
            <a:off x="4396167" y="2108688"/>
            <a:ext cx="1266739" cy="1276072"/>
            <a:chOff x="6556158" y="1824136"/>
            <a:chExt cx="1979612" cy="1981200"/>
          </a:xfrm>
        </p:grpSpPr>
        <p:grpSp>
          <p:nvGrpSpPr>
            <p:cNvPr id="134" name="组合 43"/>
            <p:cNvGrpSpPr>
              <a:grpSpLocks/>
            </p:cNvGrpSpPr>
            <p:nvPr/>
          </p:nvGrpSpPr>
          <p:grpSpPr bwMode="auto">
            <a:xfrm>
              <a:off x="6556158" y="1824136"/>
              <a:ext cx="1979612" cy="1981200"/>
              <a:chOff x="5217600" y="3058600"/>
              <a:chExt cx="1116000" cy="1116000"/>
            </a:xfrm>
          </p:grpSpPr>
          <p:sp>
            <p:nvSpPr>
              <p:cNvPr id="136" name="Oval 2"/>
              <p:cNvSpPr>
                <a:spLocks noChangeAspect="1" noChangeArrowheads="1"/>
              </p:cNvSpPr>
              <p:nvPr/>
            </p:nvSpPr>
            <p:spPr bwMode="auto">
              <a:xfrm>
                <a:off x="5217600" y="3058600"/>
                <a:ext cx="1116000" cy="1116000"/>
              </a:xfrm>
              <a:prstGeom prst="ellipse">
                <a:avLst/>
              </a:prstGeom>
              <a:solidFill>
                <a:srgbClr val="F20000"/>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0000"/>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buClr>
                    <a:srgbClr val="FF0000"/>
                  </a:buClr>
                  <a:buSzPct val="70000"/>
                  <a:defRPr/>
                </a:pPr>
                <a:endParaRPr lang="fr-FR" altLang="zh-CN" sz="5400" b="1" dirty="0">
                  <a:solidFill>
                    <a:srgbClr val="FFFF00"/>
                  </a:solidFill>
                  <a:latin typeface="微软雅黑" pitchFamily="34" charset="-122"/>
                  <a:ea typeface="微软雅黑" pitchFamily="34" charset="-122"/>
                </a:endParaRPr>
              </a:p>
            </p:txBody>
          </p:sp>
          <p:sp>
            <p:nvSpPr>
              <p:cNvPr id="137" name="椭圆 136"/>
              <p:cNvSpPr>
                <a:spLocks/>
              </p:cNvSpPr>
              <p:nvPr/>
            </p:nvSpPr>
            <p:spPr>
              <a:xfrm rot="19388639">
                <a:off x="5222074" y="3126562"/>
                <a:ext cx="756231" cy="540115"/>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5400" dirty="0">
                  <a:solidFill>
                    <a:srgbClr val="FFFF00"/>
                  </a:solidFill>
                  <a:effectLst/>
                  <a:ea typeface="微软雅黑" pitchFamily="34" charset="-122"/>
                </a:endParaRPr>
              </a:p>
            </p:txBody>
          </p:sp>
        </p:grpSp>
        <p:sp>
          <p:nvSpPr>
            <p:cNvPr id="135" name="Text Box 29"/>
            <p:cNvSpPr txBox="1">
              <a:spLocks noChangeArrowheads="1"/>
            </p:cNvSpPr>
            <p:nvPr/>
          </p:nvSpPr>
          <p:spPr bwMode="gray">
            <a:xfrm>
              <a:off x="6818264" y="2160555"/>
              <a:ext cx="1531793" cy="1290187"/>
            </a:xfrm>
            <a:prstGeom prst="rect">
              <a:avLst/>
            </a:prstGeom>
            <a:noFill/>
            <a:ln>
              <a:noFill/>
            </a:ln>
            <a:effectLst/>
          </p:spPr>
          <p:txBody>
            <a:bodyPr>
              <a:spAutoFit/>
            </a:bodyPr>
            <a:lstStyle/>
            <a:p>
              <a:pPr algn="ctr">
                <a:buClr>
                  <a:schemeClr val="tx1"/>
                </a:buClr>
                <a:buSzPct val="120000"/>
                <a:defRPr/>
              </a:pPr>
              <a:r>
                <a:rPr lang="zh-CN" altLang="en-US" sz="2400" b="1" spc="300" dirty="0" smtClean="0">
                  <a:ln w="12700" cmpd="sng">
                    <a:noFill/>
                    <a:prstDash val="solid"/>
                    <a:miter lim="800000"/>
                  </a:ln>
                  <a:solidFill>
                    <a:srgbClr val="FFFF00"/>
                  </a:solidFill>
                  <a:latin typeface="微软雅黑" pitchFamily="34" charset="-122"/>
                  <a:ea typeface="微软雅黑" pitchFamily="34" charset="-122"/>
                </a:rPr>
                <a:t>广大党员</a:t>
              </a:r>
              <a:endParaRPr lang="zh-CN" altLang="en-US" sz="2400" b="1" spc="300" dirty="0">
                <a:ln w="12700" cmpd="sng">
                  <a:noFill/>
                  <a:prstDash val="solid"/>
                  <a:miter lim="800000"/>
                </a:ln>
                <a:solidFill>
                  <a:srgbClr val="FFFF00"/>
                </a:solidFill>
                <a:latin typeface="微软雅黑" pitchFamily="34" charset="-122"/>
                <a:ea typeface="微软雅黑" pitchFamily="34" charset="-122"/>
              </a:endParaRPr>
            </a:p>
          </p:txBody>
        </p:sp>
      </p:grpSp>
      <p:grpSp>
        <p:nvGrpSpPr>
          <p:cNvPr id="138" name="组合 137"/>
          <p:cNvGrpSpPr/>
          <p:nvPr/>
        </p:nvGrpSpPr>
        <p:grpSpPr>
          <a:xfrm>
            <a:off x="4416477" y="3640768"/>
            <a:ext cx="1318438" cy="1276072"/>
            <a:chOff x="6542039" y="1824136"/>
            <a:chExt cx="2060405" cy="1981200"/>
          </a:xfrm>
        </p:grpSpPr>
        <p:grpSp>
          <p:nvGrpSpPr>
            <p:cNvPr id="139" name="组合 138"/>
            <p:cNvGrpSpPr>
              <a:grpSpLocks/>
            </p:cNvGrpSpPr>
            <p:nvPr/>
          </p:nvGrpSpPr>
          <p:grpSpPr bwMode="auto">
            <a:xfrm>
              <a:off x="6556158" y="1824136"/>
              <a:ext cx="1979612" cy="1981200"/>
              <a:chOff x="5217600" y="3058600"/>
              <a:chExt cx="1116000" cy="1116000"/>
            </a:xfrm>
          </p:grpSpPr>
          <p:sp>
            <p:nvSpPr>
              <p:cNvPr id="141" name="Oval 2"/>
              <p:cNvSpPr>
                <a:spLocks noChangeAspect="1" noChangeArrowheads="1"/>
              </p:cNvSpPr>
              <p:nvPr/>
            </p:nvSpPr>
            <p:spPr bwMode="auto">
              <a:xfrm>
                <a:off x="5217600" y="3058600"/>
                <a:ext cx="1116000" cy="1116000"/>
              </a:xfrm>
              <a:prstGeom prst="ellipse">
                <a:avLst/>
              </a:prstGeom>
              <a:solidFill>
                <a:srgbClr val="F20000"/>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0000"/>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buClr>
                    <a:srgbClr val="FF0000"/>
                  </a:buClr>
                  <a:buSzPct val="70000"/>
                  <a:defRPr/>
                </a:pPr>
                <a:endParaRPr lang="fr-FR" altLang="zh-CN" sz="5400" b="1" dirty="0">
                  <a:solidFill>
                    <a:srgbClr val="FFFF00"/>
                  </a:solidFill>
                  <a:latin typeface="微软雅黑" pitchFamily="34" charset="-122"/>
                  <a:ea typeface="微软雅黑" pitchFamily="34" charset="-122"/>
                </a:endParaRPr>
              </a:p>
            </p:txBody>
          </p:sp>
          <p:sp>
            <p:nvSpPr>
              <p:cNvPr id="142" name="椭圆 141"/>
              <p:cNvSpPr>
                <a:spLocks/>
              </p:cNvSpPr>
              <p:nvPr/>
            </p:nvSpPr>
            <p:spPr>
              <a:xfrm rot="19388639">
                <a:off x="5222074" y="3126562"/>
                <a:ext cx="756231" cy="540115"/>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5400" dirty="0">
                  <a:solidFill>
                    <a:srgbClr val="FFFF00"/>
                  </a:solidFill>
                  <a:effectLst/>
                  <a:ea typeface="微软雅黑" pitchFamily="34" charset="-122"/>
                </a:endParaRPr>
              </a:p>
            </p:txBody>
          </p:sp>
        </p:grpSp>
        <p:sp>
          <p:nvSpPr>
            <p:cNvPr id="140" name="Text Box 29"/>
            <p:cNvSpPr txBox="1">
              <a:spLocks noChangeArrowheads="1"/>
            </p:cNvSpPr>
            <p:nvPr/>
          </p:nvSpPr>
          <p:spPr bwMode="gray">
            <a:xfrm>
              <a:off x="6542039" y="2291553"/>
              <a:ext cx="2060405" cy="1290187"/>
            </a:xfrm>
            <a:prstGeom prst="rect">
              <a:avLst/>
            </a:prstGeom>
            <a:noFill/>
            <a:ln>
              <a:noFill/>
            </a:ln>
            <a:effectLst/>
          </p:spPr>
          <p:txBody>
            <a:bodyPr wrap="square">
              <a:spAutoFit/>
            </a:bodyPr>
            <a:lstStyle/>
            <a:p>
              <a:pPr algn="ctr">
                <a:buClr>
                  <a:schemeClr val="tx1"/>
                </a:buClr>
                <a:buSzPct val="120000"/>
                <a:defRPr/>
              </a:pPr>
              <a:r>
                <a:rPr lang="zh-CN" altLang="en-US" sz="2400" b="1" spc="300" dirty="0" smtClean="0">
                  <a:ln w="12700" cmpd="sng">
                    <a:noFill/>
                    <a:prstDash val="solid"/>
                    <a:miter lim="800000"/>
                  </a:ln>
                  <a:solidFill>
                    <a:srgbClr val="FFFF00"/>
                  </a:solidFill>
                  <a:latin typeface="微软雅黑" pitchFamily="34" charset="-122"/>
                  <a:ea typeface="微软雅黑" pitchFamily="34" charset="-122"/>
                </a:rPr>
                <a:t>经常性教育</a:t>
              </a:r>
              <a:endParaRPr lang="zh-CN" altLang="en-US" sz="2400" b="1" spc="300" dirty="0">
                <a:ln w="12700" cmpd="sng">
                  <a:noFill/>
                  <a:prstDash val="solid"/>
                  <a:miter lim="800000"/>
                </a:ln>
                <a:solidFill>
                  <a:srgbClr val="FFFF00"/>
                </a:solidFill>
                <a:latin typeface="微软雅黑" pitchFamily="34" charset="-122"/>
                <a:ea typeface="微软雅黑" pitchFamily="34" charset="-122"/>
              </a:endParaRPr>
            </a:p>
          </p:txBody>
        </p:sp>
      </p:grpSp>
      <p:sp>
        <p:nvSpPr>
          <p:cNvPr id="143" name="矩形 142"/>
          <p:cNvSpPr/>
          <p:nvPr/>
        </p:nvSpPr>
        <p:spPr>
          <a:xfrm>
            <a:off x="6238274" y="3317142"/>
            <a:ext cx="3631359" cy="1815882"/>
          </a:xfrm>
          <a:prstGeom prst="rect">
            <a:avLst/>
          </a:prstGeom>
        </p:spPr>
        <p:txBody>
          <a:bodyPr wrap="square">
            <a:spAutoFit/>
          </a:bodyPr>
          <a:lstStyle/>
          <a:p>
            <a:r>
              <a:rPr lang="zh-CN" altLang="en-US" sz="1600" dirty="0"/>
              <a:t>开展“两学一做”学习教育，是落实党章关于加强党员教育管理要求、面向全体党员深化党内教育的重要实践，是推动党内教育从“关键少数”向广大党员拓展、从集中性教育向经常性教育延伸的重要举措，是加强党的思想政治建设的重要部署。</a:t>
            </a:r>
          </a:p>
        </p:txBody>
      </p:sp>
    </p:spTree>
    <p:extLst>
      <p:ext uri="{BB962C8B-B14F-4D97-AF65-F5344CB8AC3E}">
        <p14:creationId xmlns:p14="http://schemas.microsoft.com/office/powerpoint/2010/main" val="3957286791"/>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2000"/>
                                        <p:tgtEl>
                                          <p:spTgt spid="121"/>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wipe(left)">
                                      <p:cBhvr>
                                        <p:cTn id="11" dur="500"/>
                                        <p:tgtEl>
                                          <p:spTgt spid="122"/>
                                        </p:tgtEl>
                                      </p:cBhvr>
                                    </p:animEffect>
                                  </p:childTnLst>
                                </p:cTn>
                              </p:par>
                            </p:childTnLst>
                          </p:cTn>
                        </p:par>
                        <p:par>
                          <p:cTn id="12" fill="hold">
                            <p:stCondLst>
                              <p:cond delay="2500"/>
                            </p:stCondLst>
                            <p:childTnLst>
                              <p:par>
                                <p:cTn id="13" presetID="2" presetClass="entr" presetSubtype="8" fill="hold" nodeType="afterEffect">
                                  <p:stCondLst>
                                    <p:cond delay="0"/>
                                  </p:stCondLst>
                                  <p:childTnLst>
                                    <p:set>
                                      <p:cBhvr>
                                        <p:cTn id="14" dur="1" fill="hold">
                                          <p:stCondLst>
                                            <p:cond delay="0"/>
                                          </p:stCondLst>
                                        </p:cTn>
                                        <p:tgtEl>
                                          <p:spTgt spid="127"/>
                                        </p:tgtEl>
                                        <p:attrNameLst>
                                          <p:attrName>style.visibility</p:attrName>
                                        </p:attrNameLst>
                                      </p:cBhvr>
                                      <p:to>
                                        <p:strVal val="visible"/>
                                      </p:to>
                                    </p:set>
                                    <p:anim calcmode="lin" valueType="num">
                                      <p:cBhvr additive="base">
                                        <p:cTn id="15" dur="500" fill="hold"/>
                                        <p:tgtEl>
                                          <p:spTgt spid="127"/>
                                        </p:tgtEl>
                                        <p:attrNameLst>
                                          <p:attrName>ppt_x</p:attrName>
                                        </p:attrNameLst>
                                      </p:cBhvr>
                                      <p:tavLst>
                                        <p:tav tm="0">
                                          <p:val>
                                            <p:strVal val="0-#ppt_w/2"/>
                                          </p:val>
                                        </p:tav>
                                        <p:tav tm="100000">
                                          <p:val>
                                            <p:strVal val="#ppt_x"/>
                                          </p:val>
                                        </p:tav>
                                      </p:tavLst>
                                    </p:anim>
                                    <p:anim calcmode="lin" valueType="num">
                                      <p:cBhvr additive="base">
                                        <p:cTn id="16" dur="500" fill="hold"/>
                                        <p:tgtEl>
                                          <p:spTgt spid="12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30"/>
                                        </p:tgtEl>
                                        <p:attrNameLst>
                                          <p:attrName>style.visibility</p:attrName>
                                        </p:attrNameLst>
                                      </p:cBhvr>
                                      <p:to>
                                        <p:strVal val="visible"/>
                                      </p:to>
                                    </p:set>
                                    <p:anim calcmode="lin" valueType="num">
                                      <p:cBhvr additive="base">
                                        <p:cTn id="19" dur="500" fill="hold"/>
                                        <p:tgtEl>
                                          <p:spTgt spid="130"/>
                                        </p:tgtEl>
                                        <p:attrNameLst>
                                          <p:attrName>ppt_x</p:attrName>
                                        </p:attrNameLst>
                                      </p:cBhvr>
                                      <p:tavLst>
                                        <p:tav tm="0">
                                          <p:val>
                                            <p:strVal val="0-#ppt_w/2"/>
                                          </p:val>
                                        </p:tav>
                                        <p:tav tm="100000">
                                          <p:val>
                                            <p:strVal val="#ppt_x"/>
                                          </p:val>
                                        </p:tav>
                                      </p:tavLst>
                                    </p:anim>
                                    <p:anim calcmode="lin" valueType="num">
                                      <p:cBhvr additive="base">
                                        <p:cTn id="20" dur="500" fill="hold"/>
                                        <p:tgtEl>
                                          <p:spTgt spid="130"/>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23" presetClass="entr" presetSubtype="32" fill="hold" nodeType="afterEffect">
                                  <p:stCondLst>
                                    <p:cond delay="0"/>
                                  </p:stCondLst>
                                  <p:childTnLst>
                                    <p:set>
                                      <p:cBhvr>
                                        <p:cTn id="23" dur="1" fill="hold">
                                          <p:stCondLst>
                                            <p:cond delay="0"/>
                                          </p:stCondLst>
                                        </p:cTn>
                                        <p:tgtEl>
                                          <p:spTgt spid="133"/>
                                        </p:tgtEl>
                                        <p:attrNameLst>
                                          <p:attrName>style.visibility</p:attrName>
                                        </p:attrNameLst>
                                      </p:cBhvr>
                                      <p:to>
                                        <p:strVal val="visible"/>
                                      </p:to>
                                    </p:set>
                                    <p:anim calcmode="lin" valueType="num">
                                      <p:cBhvr>
                                        <p:cTn id="24" dur="500" fill="hold"/>
                                        <p:tgtEl>
                                          <p:spTgt spid="133"/>
                                        </p:tgtEl>
                                        <p:attrNameLst>
                                          <p:attrName>ppt_w</p:attrName>
                                        </p:attrNameLst>
                                      </p:cBhvr>
                                      <p:tavLst>
                                        <p:tav tm="0">
                                          <p:val>
                                            <p:strVal val="4*#ppt_w"/>
                                          </p:val>
                                        </p:tav>
                                        <p:tav tm="100000">
                                          <p:val>
                                            <p:strVal val="#ppt_w"/>
                                          </p:val>
                                        </p:tav>
                                      </p:tavLst>
                                    </p:anim>
                                    <p:anim calcmode="lin" valueType="num">
                                      <p:cBhvr>
                                        <p:cTn id="25" dur="500" fill="hold"/>
                                        <p:tgtEl>
                                          <p:spTgt spid="133"/>
                                        </p:tgtEl>
                                        <p:attrNameLst>
                                          <p:attrName>ppt_h</p:attrName>
                                        </p:attrNameLst>
                                      </p:cBhvr>
                                      <p:tavLst>
                                        <p:tav tm="0">
                                          <p:val>
                                            <p:strVal val="4*#ppt_h"/>
                                          </p:val>
                                        </p:tav>
                                        <p:tav tm="100000">
                                          <p:val>
                                            <p:strVal val="#ppt_h"/>
                                          </p:val>
                                        </p:tav>
                                      </p:tavLst>
                                    </p:anim>
                                  </p:childTnLst>
                                </p:cTn>
                              </p:par>
                              <p:par>
                                <p:cTn id="26" presetID="8" presetClass="emph" presetSubtype="0" fill="hold" nodeType="withEffect">
                                  <p:stCondLst>
                                    <p:cond delay="0"/>
                                  </p:stCondLst>
                                  <p:childTnLst>
                                    <p:animRot by="21600000">
                                      <p:cBhvr>
                                        <p:cTn id="27" dur="500" fill="hold"/>
                                        <p:tgtEl>
                                          <p:spTgt spid="133"/>
                                        </p:tgtEl>
                                        <p:attrNameLst>
                                          <p:attrName>r</p:attrName>
                                        </p:attrNameLst>
                                      </p:cBhvr>
                                    </p:animRot>
                                  </p:childTnLst>
                                </p:cTn>
                              </p:par>
                            </p:childTnLst>
                          </p:cTn>
                        </p:par>
                        <p:par>
                          <p:cTn id="28" fill="hold">
                            <p:stCondLst>
                              <p:cond delay="3500"/>
                            </p:stCondLst>
                            <p:childTnLst>
                              <p:par>
                                <p:cTn id="29" presetID="23" presetClass="entr" presetSubtype="32" fill="hold" nodeType="afterEffect">
                                  <p:stCondLst>
                                    <p:cond delay="0"/>
                                  </p:stCondLst>
                                  <p:childTnLst>
                                    <p:set>
                                      <p:cBhvr>
                                        <p:cTn id="30" dur="1" fill="hold">
                                          <p:stCondLst>
                                            <p:cond delay="0"/>
                                          </p:stCondLst>
                                        </p:cTn>
                                        <p:tgtEl>
                                          <p:spTgt spid="138"/>
                                        </p:tgtEl>
                                        <p:attrNameLst>
                                          <p:attrName>style.visibility</p:attrName>
                                        </p:attrNameLst>
                                      </p:cBhvr>
                                      <p:to>
                                        <p:strVal val="visible"/>
                                      </p:to>
                                    </p:set>
                                    <p:anim calcmode="lin" valueType="num">
                                      <p:cBhvr>
                                        <p:cTn id="31" dur="500" fill="hold"/>
                                        <p:tgtEl>
                                          <p:spTgt spid="138"/>
                                        </p:tgtEl>
                                        <p:attrNameLst>
                                          <p:attrName>ppt_w</p:attrName>
                                        </p:attrNameLst>
                                      </p:cBhvr>
                                      <p:tavLst>
                                        <p:tav tm="0">
                                          <p:val>
                                            <p:strVal val="4*#ppt_w"/>
                                          </p:val>
                                        </p:tav>
                                        <p:tav tm="100000">
                                          <p:val>
                                            <p:strVal val="#ppt_w"/>
                                          </p:val>
                                        </p:tav>
                                      </p:tavLst>
                                    </p:anim>
                                    <p:anim calcmode="lin" valueType="num">
                                      <p:cBhvr>
                                        <p:cTn id="32" dur="500" fill="hold"/>
                                        <p:tgtEl>
                                          <p:spTgt spid="138"/>
                                        </p:tgtEl>
                                        <p:attrNameLst>
                                          <p:attrName>ppt_h</p:attrName>
                                        </p:attrNameLst>
                                      </p:cBhvr>
                                      <p:tavLst>
                                        <p:tav tm="0">
                                          <p:val>
                                            <p:strVal val="4*#ppt_h"/>
                                          </p:val>
                                        </p:tav>
                                        <p:tav tm="100000">
                                          <p:val>
                                            <p:strVal val="#ppt_h"/>
                                          </p:val>
                                        </p:tav>
                                      </p:tavLst>
                                    </p:anim>
                                  </p:childTnLst>
                                </p:cTn>
                              </p:par>
                              <p:par>
                                <p:cTn id="33" presetID="8" presetClass="emph" presetSubtype="0" fill="hold" nodeType="withEffect">
                                  <p:stCondLst>
                                    <p:cond delay="0"/>
                                  </p:stCondLst>
                                  <p:childTnLst>
                                    <p:animRot by="21600000">
                                      <p:cBhvr>
                                        <p:cTn id="34" dur="500" fill="hold"/>
                                        <p:tgtEl>
                                          <p:spTgt spid="138"/>
                                        </p:tgtEl>
                                        <p:attrNameLst>
                                          <p:attrName>r</p:attrName>
                                        </p:attrNameLst>
                                      </p:cBhvr>
                                    </p:animRot>
                                  </p:childTnLst>
                                </p:cTn>
                              </p:par>
                            </p:childTnLst>
                          </p:cTn>
                        </p:par>
                        <p:par>
                          <p:cTn id="35" fill="hold">
                            <p:stCondLst>
                              <p:cond delay="4000"/>
                            </p:stCondLst>
                            <p:childTnLst>
                              <p:par>
                                <p:cTn id="36" presetID="47" presetClass="entr" presetSubtype="0" fill="hold" grpId="0" nodeType="afterEffect">
                                  <p:stCondLst>
                                    <p:cond delay="0"/>
                                  </p:stCondLst>
                                  <p:childTnLst>
                                    <p:set>
                                      <p:cBhvr>
                                        <p:cTn id="37" dur="1" fill="hold">
                                          <p:stCondLst>
                                            <p:cond delay="0"/>
                                          </p:stCondLst>
                                        </p:cTn>
                                        <p:tgtEl>
                                          <p:spTgt spid="123"/>
                                        </p:tgtEl>
                                        <p:attrNameLst>
                                          <p:attrName>style.visibility</p:attrName>
                                        </p:attrNameLst>
                                      </p:cBhvr>
                                      <p:to>
                                        <p:strVal val="visible"/>
                                      </p:to>
                                    </p:set>
                                    <p:animEffect transition="in" filter="fade">
                                      <p:cBhvr>
                                        <p:cTn id="38" dur="1000"/>
                                        <p:tgtEl>
                                          <p:spTgt spid="123"/>
                                        </p:tgtEl>
                                      </p:cBhvr>
                                    </p:animEffect>
                                    <p:anim calcmode="lin" valueType="num">
                                      <p:cBhvr>
                                        <p:cTn id="39" dur="1000" fill="hold"/>
                                        <p:tgtEl>
                                          <p:spTgt spid="123"/>
                                        </p:tgtEl>
                                        <p:attrNameLst>
                                          <p:attrName>ppt_x</p:attrName>
                                        </p:attrNameLst>
                                      </p:cBhvr>
                                      <p:tavLst>
                                        <p:tav tm="0">
                                          <p:val>
                                            <p:strVal val="#ppt_x"/>
                                          </p:val>
                                        </p:tav>
                                        <p:tav tm="100000">
                                          <p:val>
                                            <p:strVal val="#ppt_x"/>
                                          </p:val>
                                        </p:tav>
                                      </p:tavLst>
                                    </p:anim>
                                    <p:anim calcmode="lin" valueType="num">
                                      <p:cBhvr>
                                        <p:cTn id="40" dur="1000" fill="hold"/>
                                        <p:tgtEl>
                                          <p:spTgt spid="12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10" presetClass="entr" presetSubtype="0" fill="hold" nodeType="afterEffect">
                                  <p:stCondLst>
                                    <p:cond delay="0"/>
                                  </p:stCondLst>
                                  <p:childTnLst>
                                    <p:set>
                                      <p:cBhvr>
                                        <p:cTn id="43" dur="1" fill="hold">
                                          <p:stCondLst>
                                            <p:cond delay="0"/>
                                          </p:stCondLst>
                                        </p:cTn>
                                        <p:tgtEl>
                                          <p:spTgt spid="124"/>
                                        </p:tgtEl>
                                        <p:attrNameLst>
                                          <p:attrName>style.visibility</p:attrName>
                                        </p:attrNameLst>
                                      </p:cBhvr>
                                      <p:to>
                                        <p:strVal val="visible"/>
                                      </p:to>
                                    </p:set>
                                    <p:animEffect transition="in" filter="fade">
                                      <p:cBhvr>
                                        <p:cTn id="44" dur="500"/>
                                        <p:tgtEl>
                                          <p:spTgt spid="124"/>
                                        </p:tgtEl>
                                      </p:cBhvr>
                                    </p:animEffect>
                                  </p:childTnLst>
                                </p:cTn>
                              </p:par>
                            </p:childTnLst>
                          </p:cTn>
                        </p:par>
                        <p:par>
                          <p:cTn id="45" fill="hold">
                            <p:stCondLst>
                              <p:cond delay="5500"/>
                            </p:stCondLst>
                            <p:childTnLst>
                              <p:par>
                                <p:cTn id="46" presetID="22" presetClass="entr" presetSubtype="8" fill="hold" grpId="0" nodeType="afterEffect">
                                  <p:stCondLst>
                                    <p:cond delay="0"/>
                                  </p:stCondLst>
                                  <p:childTnLst>
                                    <p:set>
                                      <p:cBhvr>
                                        <p:cTn id="47" dur="1" fill="hold">
                                          <p:stCondLst>
                                            <p:cond delay="0"/>
                                          </p:stCondLst>
                                        </p:cTn>
                                        <p:tgtEl>
                                          <p:spTgt spid="143"/>
                                        </p:tgtEl>
                                        <p:attrNameLst>
                                          <p:attrName>style.visibility</p:attrName>
                                        </p:attrNameLst>
                                      </p:cBhvr>
                                      <p:to>
                                        <p:strVal val="visible"/>
                                      </p:to>
                                    </p:set>
                                    <p:animEffect transition="in" filter="wipe(left)">
                                      <p:cBhvr>
                                        <p:cTn id="48"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3" grpId="0"/>
      <p:bldP spid="1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305689" cy="6863232"/>
          </a:xfrm>
          <a:prstGeom prst="rect">
            <a:avLst/>
          </a:prstGeom>
        </p:spPr>
      </p:pic>
      <p:sp>
        <p:nvSpPr>
          <p:cNvPr id="2" name="椭圆 1"/>
          <p:cNvSpPr/>
          <p:nvPr/>
        </p:nvSpPr>
        <p:spPr>
          <a:xfrm>
            <a:off x="5163227" y="648621"/>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标题 4"/>
          <p:cNvSpPr txBox="1">
            <a:spLocks/>
          </p:cNvSpPr>
          <p:nvPr/>
        </p:nvSpPr>
        <p:spPr>
          <a:xfrm>
            <a:off x="4748080" y="3327859"/>
            <a:ext cx="3204360" cy="8722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4800" b="1" dirty="0" smtClean="0">
                <a:solidFill>
                  <a:srgbClr val="FF0000"/>
                </a:solidFill>
                <a:latin typeface="微软雅黑" panose="020B0503020204020204" pitchFamily="34" charset="-122"/>
                <a:ea typeface="微软雅黑" panose="020B0503020204020204" pitchFamily="34" charset="-122"/>
              </a:rPr>
              <a:t>两学一做</a:t>
            </a:r>
          </a:p>
        </p:txBody>
      </p:sp>
      <p:sp>
        <p:nvSpPr>
          <p:cNvPr id="24" name="椭圆 23"/>
          <p:cNvSpPr>
            <a:spLocks noChangeAspect="1"/>
          </p:cNvSpPr>
          <p:nvPr/>
        </p:nvSpPr>
        <p:spPr>
          <a:xfrm>
            <a:off x="6368264" y="512726"/>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368264" y="512726"/>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6368264" y="512726"/>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6368264" y="512726"/>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6368264" y="512726"/>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6368264" y="512726"/>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6368264" y="512726"/>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6368264" y="512726"/>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6368264" y="512726"/>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a:spLocks noChangeAspect="1"/>
          </p:cNvSpPr>
          <p:nvPr/>
        </p:nvSpPr>
        <p:spPr>
          <a:xfrm>
            <a:off x="6368264" y="512726"/>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4"/>
          <p:cNvSpPr txBox="1">
            <a:spLocks/>
          </p:cNvSpPr>
          <p:nvPr/>
        </p:nvSpPr>
        <p:spPr>
          <a:xfrm>
            <a:off x="5216128" y="2456942"/>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chemeClr val="bg1"/>
                </a:solidFill>
                <a:latin typeface="微软雅黑" panose="020B0503020204020204" pitchFamily="34" charset="-122"/>
                <a:ea typeface="微软雅黑" panose="020B0503020204020204" pitchFamily="34" charset="-122"/>
              </a:rPr>
              <a:t>第二章</a:t>
            </a:r>
          </a:p>
        </p:txBody>
      </p:sp>
      <p:sp>
        <p:nvSpPr>
          <p:cNvPr id="36" name="椭圆 35"/>
          <p:cNvSpPr/>
          <p:nvPr/>
        </p:nvSpPr>
        <p:spPr>
          <a:xfrm>
            <a:off x="5266983" y="752377"/>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p:nvPr/>
        </p:nvCxnSpPr>
        <p:spPr>
          <a:xfrm>
            <a:off x="4611034" y="4200076"/>
            <a:ext cx="3340614" cy="0"/>
          </a:xfrm>
          <a:prstGeom prst="line">
            <a:avLst/>
          </a:prstGeom>
          <a:ln>
            <a:solidFill>
              <a:srgbClr val="2C363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9"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圆角矩形 72"/>
          <p:cNvSpPr/>
          <p:nvPr/>
        </p:nvSpPr>
        <p:spPr>
          <a:xfrm>
            <a:off x="4460048" y="4333357"/>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4172016" y="4285669"/>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标题 4"/>
          <p:cNvSpPr txBox="1">
            <a:spLocks/>
          </p:cNvSpPr>
          <p:nvPr/>
        </p:nvSpPr>
        <p:spPr>
          <a:xfrm>
            <a:off x="4820088" y="4478667"/>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学习教育</a:t>
            </a:r>
            <a:r>
              <a:rPr lang="zh-CN" altLang="en-US" sz="2400" b="1" dirty="0" smtClean="0">
                <a:solidFill>
                  <a:schemeClr val="bg1"/>
                </a:solidFill>
                <a:latin typeface="微软雅黑" panose="020B0503020204020204" pitchFamily="34" charset="-122"/>
                <a:ea typeface="微软雅黑" panose="020B0503020204020204" pitchFamily="34" charset="-122"/>
              </a:rPr>
              <a:t>的总体要求</a:t>
            </a:r>
            <a:endParaRPr lang="zh-CN" altLang="en-US" sz="1050" b="1" dirty="0" smtClean="0">
              <a:solidFill>
                <a:schemeClr val="bg1"/>
              </a:solidFill>
              <a:latin typeface="微软雅黑" pitchFamily="34" charset="-122"/>
              <a:ea typeface="微软雅黑" pitchFamily="34" charset="-122"/>
            </a:endParaRPr>
          </a:p>
          <a:p>
            <a:pPr algn="l"/>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76" name="右箭头 75"/>
          <p:cNvSpPr/>
          <p:nvPr/>
        </p:nvSpPr>
        <p:spPr>
          <a:xfrm>
            <a:off x="7844424" y="4466506"/>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7"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flipH="1">
            <a:off x="9007498" y="-18168"/>
            <a:ext cx="3310944" cy="6899564"/>
          </a:xfrm>
          <a:prstGeom prst="rect">
            <a:avLst/>
          </a:prstGeom>
          <a:noFill/>
          <a:extLst>
            <a:ext uri="{909E8E84-426E-40DD-AFC4-6F175D3DCCD1}">
              <a14:hiddenFill xmlns:a14="http://schemas.microsoft.com/office/drawing/2010/main">
                <a:solidFill>
                  <a:srgbClr val="FFFFFF"/>
                </a:solidFill>
              </a14:hiddenFill>
            </a:ext>
          </a:extLst>
        </p:spPr>
      </p:pic>
      <p:pic>
        <p:nvPicPr>
          <p:cNvPr id="78" name="图片 7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48080" y="416086"/>
            <a:ext cx="3503330" cy="2680807"/>
          </a:xfrm>
          <a:prstGeom prst="rect">
            <a:avLst/>
          </a:prstGeom>
        </p:spPr>
      </p:pic>
    </p:spTree>
    <p:extLst>
      <p:ext uri="{BB962C8B-B14F-4D97-AF65-F5344CB8AC3E}">
        <p14:creationId xmlns:p14="http://schemas.microsoft.com/office/powerpoint/2010/main" val="2182795388"/>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1000"/>
                                        <p:tgtEl>
                                          <p:spTgt spid="77"/>
                                        </p:tgtEl>
                                      </p:cBhvr>
                                    </p:animEffect>
                                  </p:childTnLst>
                                </p:cTn>
                              </p:par>
                            </p:childTnLst>
                          </p:cTn>
                        </p:par>
                        <p:par>
                          <p:cTn id="8" fill="hold">
                            <p:stCondLst>
                              <p:cond delay="1000"/>
                            </p:stCondLst>
                            <p:childTnLst>
                              <p:par>
                                <p:cTn id="9" presetID="53" presetClass="entr" presetSubtype="16"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53" presetClass="entr" presetSubtype="16" fill="hold" grpId="0" nodeType="withEffect">
                                  <p:stCondLst>
                                    <p:cond delay="1000"/>
                                  </p:stCondLst>
                                  <p:iterate type="lt">
                                    <p:tmPct val="0"/>
                                  </p:iterate>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par>
                                <p:cTn id="25" presetID="53" presetClass="entr" presetSubtype="16" fill="hold" grpId="0" nodeType="withEffect">
                                  <p:stCondLst>
                                    <p:cond delay="2000"/>
                                  </p:stCondLst>
                                  <p:iterate type="lt">
                                    <p:tmPct val="0"/>
                                  </p:iterate>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16" presetClass="entr" presetSubtype="21" fill="hold" nodeType="withEffect">
                                  <p:stCondLst>
                                    <p:cond delay="2000"/>
                                  </p:stCondLst>
                                  <p:childTnLst>
                                    <p:set>
                                      <p:cBhvr>
                                        <p:cTn id="31" dur="1" fill="hold">
                                          <p:stCondLst>
                                            <p:cond delay="0"/>
                                          </p:stCondLst>
                                        </p:cTn>
                                        <p:tgtEl>
                                          <p:spTgt spid="37"/>
                                        </p:tgtEl>
                                        <p:attrNameLst>
                                          <p:attrName>style.visibility</p:attrName>
                                        </p:attrNameLst>
                                      </p:cBhvr>
                                      <p:to>
                                        <p:strVal val="visible"/>
                                      </p:to>
                                    </p:set>
                                    <p:animEffect transition="in" filter="barn(inVertical)">
                                      <p:cBhvr>
                                        <p:cTn id="32" dur="500"/>
                                        <p:tgtEl>
                                          <p:spTgt spid="37"/>
                                        </p:tgtEl>
                                      </p:cBhvr>
                                    </p:animEffect>
                                  </p:childTnLst>
                                </p:cTn>
                              </p:par>
                            </p:childTnLst>
                          </p:cTn>
                        </p:par>
                        <p:par>
                          <p:cTn id="33" fill="hold">
                            <p:stCondLst>
                              <p:cond delay="4500"/>
                            </p:stCondLst>
                            <p:childTnLst>
                              <p:par>
                                <p:cTn id="34" presetID="10" presetClass="entr" presetSubtype="0" fill="hold" grpId="1"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1"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0" presetClass="entr" presetSubtype="0" fill="hold" grpId="1"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childTnLst>
                          </p:cTn>
                        </p:par>
                        <p:par>
                          <p:cTn id="64" fill="hold">
                            <p:stCondLst>
                              <p:cond delay="5000"/>
                            </p:stCondLst>
                            <p:childTnLst>
                              <p:par>
                                <p:cTn id="65"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6" dur="2000" fill="hold"/>
                                        <p:tgtEl>
                                          <p:spTgt spid="24"/>
                                        </p:tgtEl>
                                        <p:attrNameLst>
                                          <p:attrName>ppt_x</p:attrName>
                                          <p:attrName>ppt_y</p:attrName>
                                        </p:attrNameLst>
                                      </p:cBhvr>
                                      <p:rCtr x="17" y="18981"/>
                                    </p:animMotion>
                                  </p:childTnLst>
                                </p:cTn>
                              </p:par>
                              <p:par>
                                <p:cTn id="67"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68" dur="2000" fill="hold"/>
                                        <p:tgtEl>
                                          <p:spTgt spid="25"/>
                                        </p:tgtEl>
                                        <p:attrNameLst>
                                          <p:attrName>ppt_x</p:attrName>
                                          <p:attrName>ppt_y</p:attrName>
                                        </p:attrNameLst>
                                      </p:cBhvr>
                                      <p:rCtr x="17" y="18981"/>
                                    </p:animMotion>
                                  </p:childTnLst>
                                </p:cTn>
                              </p:par>
                              <p:par>
                                <p:cTn id="69"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0" dur="2000" fill="hold"/>
                                        <p:tgtEl>
                                          <p:spTgt spid="26"/>
                                        </p:tgtEl>
                                        <p:attrNameLst>
                                          <p:attrName>ppt_x</p:attrName>
                                          <p:attrName>ppt_y</p:attrName>
                                        </p:attrNameLst>
                                      </p:cBhvr>
                                      <p:rCtr x="17" y="18981"/>
                                    </p:animMotion>
                                  </p:childTnLst>
                                </p:cTn>
                              </p:par>
                              <p:par>
                                <p:cTn id="71"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2" dur="2000" fill="hold"/>
                                        <p:tgtEl>
                                          <p:spTgt spid="27"/>
                                        </p:tgtEl>
                                        <p:attrNameLst>
                                          <p:attrName>ppt_x</p:attrName>
                                          <p:attrName>ppt_y</p:attrName>
                                        </p:attrNameLst>
                                      </p:cBhvr>
                                      <p:rCtr x="17" y="18981"/>
                                    </p:animMotion>
                                  </p:childTnLst>
                                </p:cTn>
                              </p:par>
                              <p:par>
                                <p:cTn id="73"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4" dur="2000" fill="hold"/>
                                        <p:tgtEl>
                                          <p:spTgt spid="28"/>
                                        </p:tgtEl>
                                        <p:attrNameLst>
                                          <p:attrName>ppt_x</p:attrName>
                                          <p:attrName>ppt_y</p:attrName>
                                        </p:attrNameLst>
                                      </p:cBhvr>
                                      <p:rCtr x="17" y="18981"/>
                                    </p:animMotion>
                                  </p:childTnLst>
                                </p:cTn>
                              </p:par>
                              <p:par>
                                <p:cTn id="75"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6" dur="2000" fill="hold"/>
                                        <p:tgtEl>
                                          <p:spTgt spid="29"/>
                                        </p:tgtEl>
                                        <p:attrNameLst>
                                          <p:attrName>ppt_x</p:attrName>
                                          <p:attrName>ppt_y</p:attrName>
                                        </p:attrNameLst>
                                      </p:cBhvr>
                                      <p:rCtr x="17" y="18981"/>
                                    </p:animMotion>
                                  </p:childTnLst>
                                </p:cTn>
                              </p:par>
                              <p:par>
                                <p:cTn id="77"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78" dur="2000" fill="hold"/>
                                        <p:tgtEl>
                                          <p:spTgt spid="30"/>
                                        </p:tgtEl>
                                        <p:attrNameLst>
                                          <p:attrName>ppt_x</p:attrName>
                                          <p:attrName>ppt_y</p:attrName>
                                        </p:attrNameLst>
                                      </p:cBhvr>
                                      <p:rCtr x="17" y="18981"/>
                                    </p:animMotion>
                                  </p:childTnLst>
                                </p:cTn>
                              </p:par>
                              <p:par>
                                <p:cTn id="79"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0" dur="2000" fill="hold"/>
                                        <p:tgtEl>
                                          <p:spTgt spid="31"/>
                                        </p:tgtEl>
                                        <p:attrNameLst>
                                          <p:attrName>ppt_x</p:attrName>
                                          <p:attrName>ppt_y</p:attrName>
                                        </p:attrNameLst>
                                      </p:cBhvr>
                                      <p:rCtr x="17" y="18981"/>
                                    </p:animMotion>
                                  </p:childTnLst>
                                </p:cTn>
                              </p:par>
                              <p:par>
                                <p:cTn id="81"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2" dur="2000" fill="hold"/>
                                        <p:tgtEl>
                                          <p:spTgt spid="32"/>
                                        </p:tgtEl>
                                        <p:attrNameLst>
                                          <p:attrName>ppt_x</p:attrName>
                                          <p:attrName>ppt_y</p:attrName>
                                        </p:attrNameLst>
                                      </p:cBhvr>
                                      <p:rCtr x="17" y="18981"/>
                                    </p:animMotion>
                                  </p:childTnLst>
                                </p:cTn>
                              </p:par>
                              <p:par>
                                <p:cTn id="83"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84" dur="2000" fill="hold"/>
                                        <p:tgtEl>
                                          <p:spTgt spid="33"/>
                                        </p:tgtEl>
                                        <p:attrNameLst>
                                          <p:attrName>ppt_x</p:attrName>
                                          <p:attrName>ppt_y</p:attrName>
                                        </p:attrNameLst>
                                      </p:cBhvr>
                                      <p:rCtr x="17" y="18981"/>
                                    </p:animMotion>
                                  </p:childTnLst>
                                </p:cTn>
                              </p:par>
                              <p:par>
                                <p:cTn id="85" presetID="2" presetClass="entr" presetSubtype="8" fill="hold" grpId="0" nodeType="withEffect">
                                  <p:stCondLst>
                                    <p:cond delay="50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0-#ppt_w/2"/>
                                          </p:val>
                                        </p:tav>
                                        <p:tav tm="100000">
                                          <p:val>
                                            <p:strVal val="#ppt_x"/>
                                          </p:val>
                                        </p:tav>
                                      </p:tavLst>
                                    </p:anim>
                                    <p:anim calcmode="lin" valueType="num">
                                      <p:cBhvr additive="base">
                                        <p:cTn id="88" dur="500" fill="hold"/>
                                        <p:tgtEl>
                                          <p:spTgt spid="73"/>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500"/>
                                  </p:stCondLst>
                                  <p:childTnLst>
                                    <p:set>
                                      <p:cBhvr>
                                        <p:cTn id="90" dur="1" fill="hold">
                                          <p:stCondLst>
                                            <p:cond delay="0"/>
                                          </p:stCondLst>
                                        </p:cTn>
                                        <p:tgtEl>
                                          <p:spTgt spid="74"/>
                                        </p:tgtEl>
                                        <p:attrNameLst>
                                          <p:attrName>style.visibility</p:attrName>
                                        </p:attrNameLst>
                                      </p:cBhvr>
                                      <p:to>
                                        <p:strVal val="visible"/>
                                      </p:to>
                                    </p:set>
                                    <p:anim calcmode="lin" valueType="num">
                                      <p:cBhvr additive="base">
                                        <p:cTn id="91" dur="500" fill="hold"/>
                                        <p:tgtEl>
                                          <p:spTgt spid="74"/>
                                        </p:tgtEl>
                                        <p:attrNameLst>
                                          <p:attrName>ppt_x</p:attrName>
                                        </p:attrNameLst>
                                      </p:cBhvr>
                                      <p:tavLst>
                                        <p:tav tm="0">
                                          <p:val>
                                            <p:strVal val="0-#ppt_w/2"/>
                                          </p:val>
                                        </p:tav>
                                        <p:tav tm="100000">
                                          <p:val>
                                            <p:strVal val="#ppt_x"/>
                                          </p:val>
                                        </p:tav>
                                      </p:tavLst>
                                    </p:anim>
                                    <p:anim calcmode="lin" valueType="num">
                                      <p:cBhvr additive="base">
                                        <p:cTn id="92" dur="500" fill="hold"/>
                                        <p:tgtEl>
                                          <p:spTgt spid="74"/>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500"/>
                                  </p:stCondLst>
                                  <p:childTnLst>
                                    <p:set>
                                      <p:cBhvr>
                                        <p:cTn id="94" dur="1" fill="hold">
                                          <p:stCondLst>
                                            <p:cond delay="0"/>
                                          </p:stCondLst>
                                        </p:cTn>
                                        <p:tgtEl>
                                          <p:spTgt spid="75"/>
                                        </p:tgtEl>
                                        <p:attrNameLst>
                                          <p:attrName>style.visibility</p:attrName>
                                        </p:attrNameLst>
                                      </p:cBhvr>
                                      <p:to>
                                        <p:strVal val="visible"/>
                                      </p:to>
                                    </p:set>
                                    <p:anim calcmode="lin" valueType="num">
                                      <p:cBhvr additive="base">
                                        <p:cTn id="95" dur="500" fill="hold"/>
                                        <p:tgtEl>
                                          <p:spTgt spid="75"/>
                                        </p:tgtEl>
                                        <p:attrNameLst>
                                          <p:attrName>ppt_x</p:attrName>
                                        </p:attrNameLst>
                                      </p:cBhvr>
                                      <p:tavLst>
                                        <p:tav tm="0">
                                          <p:val>
                                            <p:strVal val="0-#ppt_w/2"/>
                                          </p:val>
                                        </p:tav>
                                        <p:tav tm="100000">
                                          <p:val>
                                            <p:strVal val="#ppt_x"/>
                                          </p:val>
                                        </p:tav>
                                      </p:tavLst>
                                    </p:anim>
                                    <p:anim calcmode="lin" valueType="num">
                                      <p:cBhvr additive="base">
                                        <p:cTn id="96" dur="500" fill="hold"/>
                                        <p:tgtEl>
                                          <p:spTgt spid="75"/>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500"/>
                                  </p:stCondLst>
                                  <p:childTnLst>
                                    <p:set>
                                      <p:cBhvr>
                                        <p:cTn id="98" dur="1" fill="hold">
                                          <p:stCondLst>
                                            <p:cond delay="0"/>
                                          </p:stCondLst>
                                        </p:cTn>
                                        <p:tgtEl>
                                          <p:spTgt spid="76"/>
                                        </p:tgtEl>
                                        <p:attrNameLst>
                                          <p:attrName>style.visibility</p:attrName>
                                        </p:attrNameLst>
                                      </p:cBhvr>
                                      <p:to>
                                        <p:strVal val="visible"/>
                                      </p:to>
                                    </p:set>
                                    <p:anim calcmode="lin" valueType="num">
                                      <p:cBhvr additive="base">
                                        <p:cTn id="99" dur="500" fill="hold"/>
                                        <p:tgtEl>
                                          <p:spTgt spid="76"/>
                                        </p:tgtEl>
                                        <p:attrNameLst>
                                          <p:attrName>ppt_x</p:attrName>
                                        </p:attrNameLst>
                                      </p:cBhvr>
                                      <p:tavLst>
                                        <p:tav tm="0">
                                          <p:val>
                                            <p:strVal val="0-#ppt_w/2"/>
                                          </p:val>
                                        </p:tav>
                                        <p:tav tm="100000">
                                          <p:val>
                                            <p:strVal val="#ppt_x"/>
                                          </p:val>
                                        </p:tav>
                                      </p:tavLst>
                                    </p:anim>
                                    <p:anim calcmode="lin" valueType="num">
                                      <p:cBhvr additive="base">
                                        <p:cTn id="100" dur="500" fill="hold"/>
                                        <p:tgtEl>
                                          <p:spTgt spid="76"/>
                                        </p:tgtEl>
                                        <p:attrNameLst>
                                          <p:attrName>ppt_y</p:attrName>
                                        </p:attrNameLst>
                                      </p:cBhvr>
                                      <p:tavLst>
                                        <p:tav tm="0">
                                          <p:val>
                                            <p:strVal val="#ppt_y"/>
                                          </p:val>
                                        </p:tav>
                                        <p:tav tm="100000">
                                          <p:val>
                                            <p:strVal val="#ppt_y"/>
                                          </p:val>
                                        </p:tav>
                                      </p:tavLst>
                                    </p:anim>
                                  </p:childTnLst>
                                </p:cTn>
                              </p:par>
                              <p:par>
                                <p:cTn id="101" presetID="10" presetClass="entr" presetSubtype="0" fill="hold" nodeType="with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fade">
                                      <p:cBhvr>
                                        <p:cTn id="103"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P spid="36" grpId="0" animBg="1"/>
      <p:bldP spid="73" grpId="0" animBg="1"/>
      <p:bldP spid="74" grpId="0" animBg="1"/>
      <p:bldP spid="75" grpId="0"/>
      <p:bldP spid="7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1551"/>
            <a:ext cx="12343068" cy="6945841"/>
          </a:xfrm>
          <a:prstGeom prst="rect">
            <a:avLst/>
          </a:prstGeom>
        </p:spPr>
      </p:pic>
      <p:pic>
        <p:nvPicPr>
          <p:cNvPr id="65" name="图片 6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846" y="-144515"/>
            <a:ext cx="1658692" cy="1269259"/>
          </a:xfrm>
          <a:prstGeom prst="rect">
            <a:avLst/>
          </a:prstGeom>
        </p:spPr>
      </p:pic>
      <p:sp>
        <p:nvSpPr>
          <p:cNvPr id="131" name="六边形 130"/>
          <p:cNvSpPr/>
          <p:nvPr/>
        </p:nvSpPr>
        <p:spPr>
          <a:xfrm rot="5400000">
            <a:off x="5178283" y="1364414"/>
            <a:ext cx="1302732" cy="112304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34" name="六边形 133"/>
          <p:cNvSpPr/>
          <p:nvPr/>
        </p:nvSpPr>
        <p:spPr>
          <a:xfrm rot="5400000">
            <a:off x="5778700" y="2437247"/>
            <a:ext cx="1302732" cy="1123045"/>
          </a:xfrm>
          <a:prstGeom prst="hexag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37" name="六边形 136"/>
          <p:cNvSpPr/>
          <p:nvPr/>
        </p:nvSpPr>
        <p:spPr>
          <a:xfrm rot="5400000">
            <a:off x="5178283" y="3511078"/>
            <a:ext cx="1302732" cy="112304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39" name="直接连接符 138"/>
          <p:cNvCxnSpPr/>
          <p:nvPr/>
        </p:nvCxnSpPr>
        <p:spPr>
          <a:xfrm>
            <a:off x="1713403" y="1925437"/>
            <a:ext cx="3311090"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组合 139"/>
          <p:cNvGrpSpPr/>
          <p:nvPr/>
        </p:nvGrpSpPr>
        <p:grpSpPr>
          <a:xfrm>
            <a:off x="6533560" y="1508140"/>
            <a:ext cx="3225685" cy="830997"/>
            <a:chOff x="6567113" y="1810921"/>
            <a:chExt cx="3225685" cy="830997"/>
          </a:xfrm>
        </p:grpSpPr>
        <p:sp>
          <p:nvSpPr>
            <p:cNvPr id="141" name="文本框 69"/>
            <p:cNvSpPr txBox="1"/>
            <p:nvPr/>
          </p:nvSpPr>
          <p:spPr>
            <a:xfrm>
              <a:off x="6567113" y="1810921"/>
              <a:ext cx="916058" cy="830997"/>
            </a:xfrm>
            <a:prstGeom prst="rect">
              <a:avLst/>
            </a:prstGeom>
            <a:noFill/>
          </p:spPr>
          <p:txBody>
            <a:bodyPr wrap="square" rtlCol="0">
              <a:spAutoFit/>
            </a:bodyPr>
            <a:lstStyle/>
            <a:p>
              <a:pPr algn="ctr"/>
              <a:r>
                <a:rPr lang="en-US" altLang="zh-CN" sz="4800" dirty="0" smtClean="0">
                  <a:solidFill>
                    <a:schemeClr val="bg1">
                      <a:lumMod val="50000"/>
                    </a:schemeClr>
                  </a:solidFill>
                  <a:latin typeface="Impact MT Std" pitchFamily="34" charset="0"/>
                  <a:ea typeface="微软雅黑" panose="020B0503020204020204" pitchFamily="34" charset="-122"/>
                </a:rPr>
                <a:t>01</a:t>
              </a:r>
              <a:endParaRPr lang="zh-CN" altLang="en-US" sz="4800" dirty="0">
                <a:solidFill>
                  <a:schemeClr val="bg1">
                    <a:lumMod val="50000"/>
                  </a:schemeClr>
                </a:solidFill>
                <a:latin typeface="Impact MT Std" pitchFamily="34" charset="0"/>
                <a:ea typeface="微软雅黑" panose="020B0503020204020204" pitchFamily="34" charset="-122"/>
              </a:endParaRPr>
            </a:p>
          </p:txBody>
        </p:sp>
        <p:sp>
          <p:nvSpPr>
            <p:cNvPr id="143" name="文本框 9"/>
            <p:cNvSpPr txBox="1"/>
            <p:nvPr/>
          </p:nvSpPr>
          <p:spPr>
            <a:xfrm>
              <a:off x="7463485" y="1964514"/>
              <a:ext cx="2329313" cy="646331"/>
            </a:xfrm>
            <a:prstGeom prst="rect">
              <a:avLst/>
            </a:prstGeom>
            <a:noFill/>
          </p:spPr>
          <p:txBody>
            <a:bodyPr wrap="square" rtlCol="0">
              <a:spAutoFit/>
            </a:bodyPr>
            <a:lstStyle/>
            <a:p>
              <a:pPr algn="just" defTabSz="729417">
                <a:defRPr/>
              </a:pPr>
              <a:r>
                <a:rPr lang="zh-CN" altLang="en-US" b="1" dirty="0">
                  <a:latin typeface="微软雅黑" pitchFamily="34" charset="-122"/>
                  <a:ea typeface="微软雅黑" pitchFamily="34" charset="-122"/>
                </a:rPr>
                <a:t>坚定理想信念，提高党性觉悟</a:t>
              </a:r>
              <a:endParaRPr lang="zh-CN" altLang="en-US" b="1" kern="0" dirty="0">
                <a:solidFill>
                  <a:schemeClr val="tx1">
                    <a:lumMod val="65000"/>
                    <a:lumOff val="35000"/>
                  </a:schemeClr>
                </a:solidFill>
                <a:latin typeface="微软雅黑" pitchFamily="34" charset="-122"/>
                <a:ea typeface="微软雅黑" pitchFamily="34" charset="-122"/>
              </a:endParaRPr>
            </a:p>
          </p:txBody>
        </p:sp>
      </p:grpSp>
      <p:cxnSp>
        <p:nvCxnSpPr>
          <p:cNvPr id="145" name="直接连接符 144"/>
          <p:cNvCxnSpPr/>
          <p:nvPr/>
        </p:nvCxnSpPr>
        <p:spPr>
          <a:xfrm>
            <a:off x="7236376" y="2980860"/>
            <a:ext cx="3311090"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6" name="组合 145"/>
          <p:cNvGrpSpPr/>
          <p:nvPr/>
        </p:nvGrpSpPr>
        <p:grpSpPr>
          <a:xfrm>
            <a:off x="2434080" y="2520193"/>
            <a:ext cx="3245371" cy="1323439"/>
            <a:chOff x="2467633" y="2822974"/>
            <a:chExt cx="3245371" cy="1323439"/>
          </a:xfrm>
        </p:grpSpPr>
        <p:sp>
          <p:nvSpPr>
            <p:cNvPr id="147" name="文本框 75"/>
            <p:cNvSpPr txBox="1"/>
            <p:nvPr/>
          </p:nvSpPr>
          <p:spPr>
            <a:xfrm>
              <a:off x="4796946" y="2868142"/>
              <a:ext cx="916058" cy="830997"/>
            </a:xfrm>
            <a:prstGeom prst="rect">
              <a:avLst/>
            </a:prstGeom>
            <a:noFill/>
          </p:spPr>
          <p:txBody>
            <a:bodyPr wrap="square" rtlCol="0">
              <a:spAutoFit/>
            </a:bodyPr>
            <a:lstStyle/>
            <a:p>
              <a:pPr algn="ctr"/>
              <a:r>
                <a:rPr lang="en-US" altLang="zh-CN" sz="4800" dirty="0" smtClean="0">
                  <a:solidFill>
                    <a:schemeClr val="bg1">
                      <a:lumMod val="50000"/>
                    </a:schemeClr>
                  </a:solidFill>
                  <a:latin typeface="Impact MT Std" pitchFamily="34" charset="0"/>
                  <a:ea typeface="微软雅黑" panose="020B0503020204020204" pitchFamily="34" charset="-122"/>
                </a:rPr>
                <a:t>02</a:t>
              </a:r>
              <a:endParaRPr lang="zh-CN" altLang="en-US" sz="4800" dirty="0">
                <a:solidFill>
                  <a:schemeClr val="bg1">
                    <a:lumMod val="50000"/>
                  </a:schemeClr>
                </a:solidFill>
                <a:latin typeface="Impact MT Std" pitchFamily="34" charset="0"/>
                <a:ea typeface="微软雅黑" panose="020B0503020204020204" pitchFamily="34" charset="-122"/>
              </a:endParaRPr>
            </a:p>
          </p:txBody>
        </p:sp>
        <p:sp>
          <p:nvSpPr>
            <p:cNvPr id="149" name="文本框 77"/>
            <p:cNvSpPr txBox="1"/>
            <p:nvPr/>
          </p:nvSpPr>
          <p:spPr>
            <a:xfrm>
              <a:off x="2467633" y="2822974"/>
              <a:ext cx="2329313" cy="1323439"/>
            </a:xfrm>
            <a:prstGeom prst="rect">
              <a:avLst/>
            </a:prstGeom>
            <a:noFill/>
          </p:spPr>
          <p:txBody>
            <a:bodyPr wrap="square" rtlCol="0">
              <a:spAutoFit/>
            </a:bodyPr>
            <a:lstStyle/>
            <a:p>
              <a:pPr algn="just" defTabSz="729417">
                <a:defRPr/>
              </a:pPr>
              <a:r>
                <a:rPr lang="zh-CN" altLang="en-US" sz="2000" b="1" dirty="0">
                  <a:latin typeface="微软雅黑" pitchFamily="34" charset="-122"/>
                  <a:ea typeface="微软雅黑" pitchFamily="34" charset="-122"/>
                </a:rPr>
                <a:t>增强政治意识、大局意识、核心意识、看齐意识，坚定正确政治方向</a:t>
              </a:r>
              <a:endParaRPr lang="zh-CN" altLang="en-US" sz="2000" b="1" kern="0" dirty="0">
                <a:solidFill>
                  <a:schemeClr val="tx1">
                    <a:lumMod val="65000"/>
                    <a:lumOff val="35000"/>
                  </a:schemeClr>
                </a:solidFill>
                <a:latin typeface="微软雅黑" pitchFamily="34" charset="-122"/>
                <a:ea typeface="微软雅黑" pitchFamily="34" charset="-122"/>
              </a:endParaRPr>
            </a:p>
          </p:txBody>
        </p:sp>
      </p:grpSp>
      <p:cxnSp>
        <p:nvCxnSpPr>
          <p:cNvPr id="151" name="直接连接符 150"/>
          <p:cNvCxnSpPr/>
          <p:nvPr/>
        </p:nvCxnSpPr>
        <p:spPr>
          <a:xfrm>
            <a:off x="1713403" y="4067434"/>
            <a:ext cx="3311090"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2" name="组合 151"/>
          <p:cNvGrpSpPr/>
          <p:nvPr/>
        </p:nvGrpSpPr>
        <p:grpSpPr>
          <a:xfrm>
            <a:off x="6533560" y="3610765"/>
            <a:ext cx="3157255" cy="1015663"/>
            <a:chOff x="6567113" y="3913546"/>
            <a:chExt cx="3157255" cy="1015663"/>
          </a:xfrm>
        </p:grpSpPr>
        <p:sp>
          <p:nvSpPr>
            <p:cNvPr id="153" name="文本框 101"/>
            <p:cNvSpPr txBox="1"/>
            <p:nvPr/>
          </p:nvSpPr>
          <p:spPr>
            <a:xfrm>
              <a:off x="6567113" y="3971938"/>
              <a:ext cx="916058" cy="830997"/>
            </a:xfrm>
            <a:prstGeom prst="rect">
              <a:avLst/>
            </a:prstGeom>
            <a:noFill/>
          </p:spPr>
          <p:txBody>
            <a:bodyPr wrap="square" rtlCol="0">
              <a:spAutoFit/>
            </a:bodyPr>
            <a:lstStyle/>
            <a:p>
              <a:pPr algn="ctr"/>
              <a:r>
                <a:rPr lang="en-US" altLang="zh-CN" sz="4800" dirty="0" smtClean="0">
                  <a:solidFill>
                    <a:schemeClr val="bg1">
                      <a:lumMod val="50000"/>
                    </a:schemeClr>
                  </a:solidFill>
                  <a:latin typeface="Impact MT Std" pitchFamily="34" charset="0"/>
                  <a:ea typeface="微软雅黑" panose="020B0503020204020204" pitchFamily="34" charset="-122"/>
                </a:rPr>
                <a:t>03</a:t>
              </a:r>
              <a:endParaRPr lang="zh-CN" altLang="en-US" sz="4800" dirty="0">
                <a:solidFill>
                  <a:schemeClr val="bg1">
                    <a:lumMod val="50000"/>
                  </a:schemeClr>
                </a:solidFill>
                <a:latin typeface="Impact MT Std" pitchFamily="34" charset="0"/>
                <a:ea typeface="微软雅黑" panose="020B0503020204020204" pitchFamily="34" charset="-122"/>
              </a:endParaRPr>
            </a:p>
          </p:txBody>
        </p:sp>
        <p:sp>
          <p:nvSpPr>
            <p:cNvPr id="155" name="文本框 103"/>
            <p:cNvSpPr txBox="1"/>
            <p:nvPr/>
          </p:nvSpPr>
          <p:spPr>
            <a:xfrm>
              <a:off x="7395055" y="3913546"/>
              <a:ext cx="2329313" cy="1015663"/>
            </a:xfrm>
            <a:prstGeom prst="rect">
              <a:avLst/>
            </a:prstGeom>
            <a:noFill/>
          </p:spPr>
          <p:txBody>
            <a:bodyPr wrap="square" rtlCol="0">
              <a:spAutoFit/>
            </a:bodyPr>
            <a:lstStyle/>
            <a:p>
              <a:pPr algn="just" defTabSz="729417">
                <a:defRPr/>
              </a:pPr>
              <a:r>
                <a:rPr lang="zh-CN" altLang="en-US" sz="2000" b="1" dirty="0">
                  <a:latin typeface="微软雅黑" pitchFamily="34" charset="-122"/>
                  <a:ea typeface="微软雅黑" pitchFamily="34" charset="-122"/>
                </a:rPr>
                <a:t>树立清风正气，严守政治纪律政治规矩</a:t>
              </a:r>
              <a:endParaRPr lang="zh-CN" altLang="en-US" sz="2000" b="1" kern="0" dirty="0">
                <a:solidFill>
                  <a:schemeClr val="tx1">
                    <a:lumMod val="65000"/>
                    <a:lumOff val="35000"/>
                  </a:schemeClr>
                </a:solidFill>
                <a:latin typeface="微软雅黑" pitchFamily="34" charset="-122"/>
                <a:ea typeface="微软雅黑" pitchFamily="34" charset="-122"/>
              </a:endParaRPr>
            </a:p>
          </p:txBody>
        </p:sp>
      </p:grpSp>
      <p:cxnSp>
        <p:nvCxnSpPr>
          <p:cNvPr id="157" name="直接连接符 156"/>
          <p:cNvCxnSpPr/>
          <p:nvPr/>
        </p:nvCxnSpPr>
        <p:spPr>
          <a:xfrm>
            <a:off x="7236376" y="5140765"/>
            <a:ext cx="3311090"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8" name="组合 157"/>
          <p:cNvGrpSpPr/>
          <p:nvPr/>
        </p:nvGrpSpPr>
        <p:grpSpPr>
          <a:xfrm>
            <a:off x="1941475" y="4487229"/>
            <a:ext cx="3750651" cy="1323439"/>
            <a:chOff x="1962353" y="2519309"/>
            <a:chExt cx="3750651" cy="1323439"/>
          </a:xfrm>
        </p:grpSpPr>
        <p:sp>
          <p:nvSpPr>
            <p:cNvPr id="159" name="文本框 75"/>
            <p:cNvSpPr txBox="1"/>
            <p:nvPr/>
          </p:nvSpPr>
          <p:spPr>
            <a:xfrm>
              <a:off x="4796946" y="2868142"/>
              <a:ext cx="916058" cy="830997"/>
            </a:xfrm>
            <a:prstGeom prst="rect">
              <a:avLst/>
            </a:prstGeom>
            <a:noFill/>
          </p:spPr>
          <p:txBody>
            <a:bodyPr wrap="square" rtlCol="0">
              <a:spAutoFit/>
            </a:bodyPr>
            <a:lstStyle/>
            <a:p>
              <a:pPr algn="ctr"/>
              <a:r>
                <a:rPr lang="en-US" altLang="zh-CN" sz="4800" dirty="0" smtClean="0">
                  <a:solidFill>
                    <a:schemeClr val="bg1">
                      <a:lumMod val="50000"/>
                    </a:schemeClr>
                  </a:solidFill>
                  <a:latin typeface="Impact MT Std" pitchFamily="34" charset="0"/>
                  <a:ea typeface="微软雅黑" panose="020B0503020204020204" pitchFamily="34" charset="-122"/>
                </a:rPr>
                <a:t>04</a:t>
              </a:r>
              <a:endParaRPr lang="zh-CN" altLang="en-US" sz="4800" dirty="0">
                <a:solidFill>
                  <a:schemeClr val="bg1">
                    <a:lumMod val="50000"/>
                  </a:schemeClr>
                </a:solidFill>
                <a:latin typeface="Impact MT Std" pitchFamily="34" charset="0"/>
                <a:ea typeface="微软雅黑" panose="020B0503020204020204" pitchFamily="34" charset="-122"/>
              </a:endParaRPr>
            </a:p>
          </p:txBody>
        </p:sp>
        <p:sp>
          <p:nvSpPr>
            <p:cNvPr id="161" name="文本框 77"/>
            <p:cNvSpPr txBox="1"/>
            <p:nvPr/>
          </p:nvSpPr>
          <p:spPr>
            <a:xfrm>
              <a:off x="1962353" y="2519309"/>
              <a:ext cx="2854945" cy="1323439"/>
            </a:xfrm>
            <a:prstGeom prst="rect">
              <a:avLst/>
            </a:prstGeom>
            <a:noFill/>
          </p:spPr>
          <p:txBody>
            <a:bodyPr wrap="square" rtlCol="0">
              <a:spAutoFit/>
            </a:bodyPr>
            <a:lstStyle/>
            <a:p>
              <a:pPr algn="just" defTabSz="729417">
                <a:defRPr/>
              </a:pPr>
              <a:r>
                <a:rPr lang="zh-CN" altLang="en-US" sz="2000" b="1" dirty="0">
                  <a:latin typeface="微软雅黑" pitchFamily="34" charset="-122"/>
                  <a:ea typeface="微软雅黑" pitchFamily="34" charset="-122"/>
                </a:rPr>
                <a:t>强化宗旨观念，勇于担当作为，在生产、工作、学习和社会生活中起先锋模范作用</a:t>
              </a:r>
              <a:endParaRPr lang="zh-CN" altLang="en-US" sz="2000" b="1" kern="0" dirty="0">
                <a:solidFill>
                  <a:schemeClr val="tx1">
                    <a:lumMod val="65000"/>
                    <a:lumOff val="35000"/>
                  </a:schemeClr>
                </a:solidFill>
                <a:latin typeface="微软雅黑" pitchFamily="34" charset="-122"/>
                <a:ea typeface="微软雅黑" pitchFamily="34" charset="-122"/>
              </a:endParaRPr>
            </a:p>
          </p:txBody>
        </p:sp>
      </p:grpSp>
      <p:sp>
        <p:nvSpPr>
          <p:cNvPr id="164" name="六边形 163"/>
          <p:cNvSpPr/>
          <p:nvPr/>
        </p:nvSpPr>
        <p:spPr>
          <a:xfrm rot="5400000">
            <a:off x="5763199" y="4584531"/>
            <a:ext cx="1302732" cy="1123045"/>
          </a:xfrm>
          <a:prstGeom prst="hexag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5222100" y="1723289"/>
            <a:ext cx="1261884" cy="523220"/>
          </a:xfrm>
          <a:prstGeom prst="rect">
            <a:avLst/>
          </a:prstGeom>
        </p:spPr>
        <p:txBody>
          <a:bodyPr wrap="none">
            <a:spAutoFit/>
          </a:bodyPr>
          <a:lstStyle/>
          <a:p>
            <a:pPr defTabSz="729417">
              <a:defRPr/>
            </a:pPr>
            <a:r>
              <a:rPr lang="zh-CN" altLang="en-US" sz="2800" b="1" kern="0"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进一步</a:t>
            </a:r>
            <a:endParaRPr lang="id-ID" altLang="zh-CN" sz="2800" b="1" kern="0"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1" name="矩形 60"/>
          <p:cNvSpPr/>
          <p:nvPr/>
        </p:nvSpPr>
        <p:spPr>
          <a:xfrm>
            <a:off x="5799124" y="2737159"/>
            <a:ext cx="1261884" cy="523220"/>
          </a:xfrm>
          <a:prstGeom prst="rect">
            <a:avLst/>
          </a:prstGeom>
        </p:spPr>
        <p:txBody>
          <a:bodyPr wrap="none">
            <a:spAutoFit/>
          </a:bodyPr>
          <a:lstStyle/>
          <a:p>
            <a:pPr defTabSz="729417">
              <a:defRPr/>
            </a:pPr>
            <a:r>
              <a:rPr lang="zh-CN" altLang="en-US" sz="2800" b="1" kern="0"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进一步</a:t>
            </a:r>
            <a:endParaRPr lang="id-ID" altLang="zh-CN" sz="2800" b="1" kern="0"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2" name="矩形 61"/>
          <p:cNvSpPr/>
          <p:nvPr/>
        </p:nvSpPr>
        <p:spPr>
          <a:xfrm>
            <a:off x="5186975" y="3823045"/>
            <a:ext cx="1261884" cy="523220"/>
          </a:xfrm>
          <a:prstGeom prst="rect">
            <a:avLst/>
          </a:prstGeom>
        </p:spPr>
        <p:txBody>
          <a:bodyPr wrap="none">
            <a:spAutoFit/>
          </a:bodyPr>
          <a:lstStyle/>
          <a:p>
            <a:pPr defTabSz="729417">
              <a:defRPr/>
            </a:pPr>
            <a:r>
              <a:rPr lang="zh-CN" altLang="en-US" sz="2800" b="1" kern="0"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进一步</a:t>
            </a:r>
            <a:endParaRPr lang="id-ID" altLang="zh-CN" sz="2800" b="1" kern="0"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3" name="矩形 62"/>
          <p:cNvSpPr/>
          <p:nvPr/>
        </p:nvSpPr>
        <p:spPr>
          <a:xfrm>
            <a:off x="5770490" y="4884443"/>
            <a:ext cx="1261884" cy="523220"/>
          </a:xfrm>
          <a:prstGeom prst="rect">
            <a:avLst/>
          </a:prstGeom>
        </p:spPr>
        <p:txBody>
          <a:bodyPr wrap="none">
            <a:spAutoFit/>
          </a:bodyPr>
          <a:lstStyle/>
          <a:p>
            <a:pPr defTabSz="729417">
              <a:defRPr/>
            </a:pPr>
            <a:r>
              <a:rPr lang="zh-CN" altLang="en-US" sz="2800" b="1" kern="0"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进一步</a:t>
            </a:r>
            <a:endParaRPr lang="id-ID" altLang="zh-CN" sz="2800" b="1" kern="0"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6" name="矩形 65"/>
          <p:cNvSpPr/>
          <p:nvPr/>
        </p:nvSpPr>
        <p:spPr>
          <a:xfrm>
            <a:off x="1830322" y="195485"/>
            <a:ext cx="5599610" cy="461665"/>
          </a:xfrm>
          <a:prstGeom prst="rect">
            <a:avLst/>
          </a:prstGeom>
        </p:spPr>
        <p:txBody>
          <a:bodyPr wrap="none">
            <a:spAutoFit/>
          </a:bodyPr>
          <a:lstStyle/>
          <a:p>
            <a:r>
              <a:rPr lang="zh-CN" altLang="en-US" sz="2400" b="1" dirty="0">
                <a:latin typeface="微软雅黑" pitchFamily="34" charset="-122"/>
                <a:ea typeface="微软雅黑" pitchFamily="34" charset="-122"/>
              </a:rPr>
              <a:t>基础</a:t>
            </a:r>
            <a:r>
              <a:rPr lang="zh-CN" altLang="en-US" sz="2400" b="1" dirty="0" smtClean="0">
                <a:latin typeface="微软雅黑" pitchFamily="34" charset="-122"/>
                <a:ea typeface="微软雅黑" pitchFamily="34" charset="-122"/>
              </a:rPr>
              <a:t>在学 关键</a:t>
            </a:r>
            <a:r>
              <a:rPr lang="zh-CN" altLang="en-US" sz="2400" b="1" dirty="0">
                <a:latin typeface="微软雅黑" pitchFamily="34" charset="-122"/>
                <a:ea typeface="微软雅黑" pitchFamily="34" charset="-122"/>
              </a:rPr>
              <a:t>在</a:t>
            </a:r>
            <a:r>
              <a:rPr lang="zh-CN" altLang="en-US" sz="2400" b="1" dirty="0" smtClean="0">
                <a:latin typeface="微软雅黑" pitchFamily="34" charset="-122"/>
                <a:ea typeface="微软雅黑" pitchFamily="34" charset="-122"/>
              </a:rPr>
              <a:t>做 实现四个“进一步”</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1652903969"/>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wipe(right)">
                                      <p:cBhvr>
                                        <p:cTn id="11" dur="500"/>
                                        <p:tgtEl>
                                          <p:spTgt spid="139"/>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140"/>
                                        </p:tgtEl>
                                        <p:attrNameLst>
                                          <p:attrName>style.visibility</p:attrName>
                                        </p:attrNameLst>
                                      </p:cBhvr>
                                      <p:to>
                                        <p:strVal val="visible"/>
                                      </p:to>
                                    </p:set>
                                    <p:anim calcmode="lin" valueType="num">
                                      <p:cBhvr additive="base">
                                        <p:cTn id="15" dur="500"/>
                                        <p:tgtEl>
                                          <p:spTgt spid="140"/>
                                        </p:tgtEl>
                                        <p:attrNameLst>
                                          <p:attrName>ppt_x</p:attrName>
                                        </p:attrNameLst>
                                      </p:cBhvr>
                                      <p:tavLst>
                                        <p:tav tm="0">
                                          <p:val>
                                            <p:strVal val="#ppt_x-#ppt_w*1.125000"/>
                                          </p:val>
                                        </p:tav>
                                        <p:tav tm="100000">
                                          <p:val>
                                            <p:strVal val="#ppt_x"/>
                                          </p:val>
                                        </p:tav>
                                      </p:tavLst>
                                    </p:anim>
                                    <p:animEffect transition="in" filter="wipe(right)">
                                      <p:cBhvr>
                                        <p:cTn id="16" dur="500"/>
                                        <p:tgtEl>
                                          <p:spTgt spid="140"/>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45"/>
                                        </p:tgtEl>
                                        <p:attrNameLst>
                                          <p:attrName>style.visibility</p:attrName>
                                        </p:attrNameLst>
                                      </p:cBhvr>
                                      <p:to>
                                        <p:strVal val="visible"/>
                                      </p:to>
                                    </p:set>
                                    <p:animEffect transition="in" filter="wipe(left)">
                                      <p:cBhvr>
                                        <p:cTn id="20" dur="500"/>
                                        <p:tgtEl>
                                          <p:spTgt spid="145"/>
                                        </p:tgtEl>
                                      </p:cBhvr>
                                    </p:animEffect>
                                  </p:childTnLst>
                                </p:cTn>
                              </p:par>
                            </p:childTnLst>
                          </p:cTn>
                        </p:par>
                        <p:par>
                          <p:cTn id="21" fill="hold">
                            <p:stCondLst>
                              <p:cond delay="2000"/>
                            </p:stCondLst>
                            <p:childTnLst>
                              <p:par>
                                <p:cTn id="22" presetID="12" presetClass="entr" presetSubtype="2" fill="hold" nodeType="afterEffect">
                                  <p:stCondLst>
                                    <p:cond delay="0"/>
                                  </p:stCondLst>
                                  <p:childTnLst>
                                    <p:set>
                                      <p:cBhvr>
                                        <p:cTn id="23" dur="1" fill="hold">
                                          <p:stCondLst>
                                            <p:cond delay="0"/>
                                          </p:stCondLst>
                                        </p:cTn>
                                        <p:tgtEl>
                                          <p:spTgt spid="146"/>
                                        </p:tgtEl>
                                        <p:attrNameLst>
                                          <p:attrName>style.visibility</p:attrName>
                                        </p:attrNameLst>
                                      </p:cBhvr>
                                      <p:to>
                                        <p:strVal val="visible"/>
                                      </p:to>
                                    </p:set>
                                    <p:anim calcmode="lin" valueType="num">
                                      <p:cBhvr additive="base">
                                        <p:cTn id="24" dur="500"/>
                                        <p:tgtEl>
                                          <p:spTgt spid="146"/>
                                        </p:tgtEl>
                                        <p:attrNameLst>
                                          <p:attrName>ppt_x</p:attrName>
                                        </p:attrNameLst>
                                      </p:cBhvr>
                                      <p:tavLst>
                                        <p:tav tm="0">
                                          <p:val>
                                            <p:strVal val="#ppt_x+#ppt_w*1.125000"/>
                                          </p:val>
                                        </p:tav>
                                        <p:tav tm="100000">
                                          <p:val>
                                            <p:strVal val="#ppt_x"/>
                                          </p:val>
                                        </p:tav>
                                      </p:tavLst>
                                    </p:anim>
                                    <p:animEffect transition="in" filter="wipe(left)">
                                      <p:cBhvr>
                                        <p:cTn id="25" dur="500"/>
                                        <p:tgtEl>
                                          <p:spTgt spid="146"/>
                                        </p:tgtEl>
                                      </p:cBhvr>
                                    </p:animEffect>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51"/>
                                        </p:tgtEl>
                                        <p:attrNameLst>
                                          <p:attrName>style.visibility</p:attrName>
                                        </p:attrNameLst>
                                      </p:cBhvr>
                                      <p:to>
                                        <p:strVal val="visible"/>
                                      </p:to>
                                    </p:set>
                                    <p:animEffect transition="in" filter="wipe(right)">
                                      <p:cBhvr>
                                        <p:cTn id="29" dur="500"/>
                                        <p:tgtEl>
                                          <p:spTgt spid="151"/>
                                        </p:tgtEl>
                                      </p:cBhvr>
                                    </p:animEffect>
                                  </p:childTnLst>
                                </p:cTn>
                              </p:par>
                            </p:childTnLst>
                          </p:cTn>
                        </p:par>
                        <p:par>
                          <p:cTn id="30" fill="hold">
                            <p:stCondLst>
                              <p:cond delay="3000"/>
                            </p:stCondLst>
                            <p:childTnLst>
                              <p:par>
                                <p:cTn id="31" presetID="12" presetClass="entr" presetSubtype="8" fill="hold" nodeType="afterEffect">
                                  <p:stCondLst>
                                    <p:cond delay="0"/>
                                  </p:stCondLst>
                                  <p:childTnLst>
                                    <p:set>
                                      <p:cBhvr>
                                        <p:cTn id="32" dur="1" fill="hold">
                                          <p:stCondLst>
                                            <p:cond delay="0"/>
                                          </p:stCondLst>
                                        </p:cTn>
                                        <p:tgtEl>
                                          <p:spTgt spid="152"/>
                                        </p:tgtEl>
                                        <p:attrNameLst>
                                          <p:attrName>style.visibility</p:attrName>
                                        </p:attrNameLst>
                                      </p:cBhvr>
                                      <p:to>
                                        <p:strVal val="visible"/>
                                      </p:to>
                                    </p:set>
                                    <p:anim calcmode="lin" valueType="num">
                                      <p:cBhvr additive="base">
                                        <p:cTn id="33" dur="500"/>
                                        <p:tgtEl>
                                          <p:spTgt spid="152"/>
                                        </p:tgtEl>
                                        <p:attrNameLst>
                                          <p:attrName>ppt_x</p:attrName>
                                        </p:attrNameLst>
                                      </p:cBhvr>
                                      <p:tavLst>
                                        <p:tav tm="0">
                                          <p:val>
                                            <p:strVal val="#ppt_x-#ppt_w*1.125000"/>
                                          </p:val>
                                        </p:tav>
                                        <p:tav tm="100000">
                                          <p:val>
                                            <p:strVal val="#ppt_x"/>
                                          </p:val>
                                        </p:tav>
                                      </p:tavLst>
                                    </p:anim>
                                    <p:animEffect transition="in" filter="wipe(right)">
                                      <p:cBhvr>
                                        <p:cTn id="34" dur="500"/>
                                        <p:tgtEl>
                                          <p:spTgt spid="152"/>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157"/>
                                        </p:tgtEl>
                                        <p:attrNameLst>
                                          <p:attrName>style.visibility</p:attrName>
                                        </p:attrNameLst>
                                      </p:cBhvr>
                                      <p:to>
                                        <p:strVal val="visible"/>
                                      </p:to>
                                    </p:set>
                                    <p:animEffect transition="in" filter="wipe(left)">
                                      <p:cBhvr>
                                        <p:cTn id="38" dur="500"/>
                                        <p:tgtEl>
                                          <p:spTgt spid="157"/>
                                        </p:tgtEl>
                                      </p:cBhvr>
                                    </p:animEffect>
                                  </p:childTnLst>
                                </p:cTn>
                              </p:par>
                            </p:childTnLst>
                          </p:cTn>
                        </p:par>
                        <p:par>
                          <p:cTn id="39" fill="hold">
                            <p:stCondLst>
                              <p:cond delay="4000"/>
                            </p:stCondLst>
                            <p:childTnLst>
                              <p:par>
                                <p:cTn id="40" presetID="12" presetClass="entr" presetSubtype="2" fill="hold" nodeType="afterEffect">
                                  <p:stCondLst>
                                    <p:cond delay="0"/>
                                  </p:stCondLst>
                                  <p:childTnLst>
                                    <p:set>
                                      <p:cBhvr>
                                        <p:cTn id="41" dur="1" fill="hold">
                                          <p:stCondLst>
                                            <p:cond delay="0"/>
                                          </p:stCondLst>
                                        </p:cTn>
                                        <p:tgtEl>
                                          <p:spTgt spid="158"/>
                                        </p:tgtEl>
                                        <p:attrNameLst>
                                          <p:attrName>style.visibility</p:attrName>
                                        </p:attrNameLst>
                                      </p:cBhvr>
                                      <p:to>
                                        <p:strVal val="visible"/>
                                      </p:to>
                                    </p:set>
                                    <p:anim calcmode="lin" valueType="num">
                                      <p:cBhvr additive="base">
                                        <p:cTn id="42" dur="500"/>
                                        <p:tgtEl>
                                          <p:spTgt spid="158"/>
                                        </p:tgtEl>
                                        <p:attrNameLst>
                                          <p:attrName>ppt_x</p:attrName>
                                        </p:attrNameLst>
                                      </p:cBhvr>
                                      <p:tavLst>
                                        <p:tav tm="0">
                                          <p:val>
                                            <p:strVal val="#ppt_x+#ppt_w*1.125000"/>
                                          </p:val>
                                        </p:tav>
                                        <p:tav tm="100000">
                                          <p:val>
                                            <p:strVal val="#ppt_x"/>
                                          </p:val>
                                        </p:tav>
                                      </p:tavLst>
                                    </p:anim>
                                    <p:animEffect transition="in" filter="wipe(left)">
                                      <p:cBhvr>
                                        <p:cTn id="43" dur="500"/>
                                        <p:tgtEl>
                                          <p:spTgt spid="158"/>
                                        </p:tgtEl>
                                      </p:cBhvr>
                                    </p:animEffect>
                                  </p:childTnLst>
                                </p:cTn>
                              </p:par>
                              <p:par>
                                <p:cTn id="44" presetID="10" presetClass="entr" presetSubtype="0"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D95BDE1A-F9D1-460E-959A-12EEA66A40BC"/>
  <p:tag name="ISPRING_SCORM_RATE_SLIDES" val="1"/>
  <p:tag name="ISPRINGONLINEFOLDERID" val="0"/>
  <p:tag name="ISPRINGONLINEFOLDERPATH" val="Content List"/>
  <p:tag name="ISPRINGCLOUDFOLDERID" val="0"/>
  <p:tag name="ISPRINGCLOUDFOLDERPATH" val="Repository"/>
  <p:tag name="ISPRING_PLAYERS_CUSTOMIZATION" val="UEsDBBQAAgAIALWgmk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C1oJpIh0F6iu0DAAACEQAAJwAAAHVuaXZlcnNhbC9mbGFzaF9wdWJsaXNoaW5nX3NldHRpbmdzLnhtbNVY727aSBD/zlOsfOrH4qSXXFJkiKLEKKgEOOzctTqdosUe8F7Wu653DaWf7mn6YH2Sm/UCgUJa0x6nnFAEnp35zf8Zb7yLDyknU8gVk6LpHNePHAIikjETk6ZzF7ZfnjtEaSpiyqWApiOkQy5aNS8rRpypJACtkVURhBGqkemmk2idNVx3NpvVmcpycyp5oRFf1SOZulkOCoSG3M04neOXnmegnAVCBQD8S6VYiLVqNUI8i3Qr44IDYTFaLphxivI2pypxXMs2otHDJJeFiK8klznJJ6Om89P5pfkseSzUNUtBmJioFhINWTdoHDNjBeUB+wgkATZJ0NyzE4fMWKyTpvPqxKAgt7uNUmJb16lBuZIYA6EX8CloGlNN7aPVp+GDVkuCJcVzQVMWhXhCjP9N5zq8D7qda/++1w/94P4mvO1aG/YQCv234R5CYSfs+vvwV4W/eTfwh91O78192O93w87gUQojuhEQz92MmIeRlUUewSpgnk6KdCQo41ijX4RRgcYq5zSfQCjbDJM4plyBQ/7KYPJrQTnTc2yGI2yGB4DsUmUQ6aFJW9PReQHOI5wFRMMwl6uSOH29Komz8w3XXav90a2dVnpUaxolWDxIK03z3HXSkm0sxYZr5pmMJI9XDkE6grhHU1hrieCBiTZyHjtkjEng6Oplzih3CNPoerQSVsVIaabL1muvcxLEwhkB5DbYCkWU0FxtRHwVdVP4UeuPntSg/rShsKSnWH+XBY/JXBaEswcgWhJMc5HirwTIejORcS7TkortroniDI2bMphBfFFF0TtUkRYoibMl46CthvcF+0hGMJY54gKd4iRCOlMWv74XcEaVegSlSxtf2Bbp9K79ty+MgzSeUhHtCY61AWmmD4JP50RIvZTDcES0UFAmJWZxeVbFt/r3p0GxtOA2zf92MtagD5iSw2jZJzHftKCy2oROy0Y0zVVCYwsyTInFxIMIJwsTBVQFjKggUvA5oRFOb2XaespkoZBiG9hCq++30MoTJsqnCU5B1JjHkFeCPDp+9fPJ6S9n568bdffz359eflVosdcGnBp1drFdPbk4q0l9sT6/IfSVJbol25Z5ago13lK6+8VgscC2R7znmtWzexOVC/M5LqLAvxxe3ZChH9x1w6BRpRh6EvtORwmW09i8RlaR6d+FmA6/Cutg6P9WyQzMS6V28INKcP1KfrypwjW0C3qwtpwrmYADfWIHFI50zlKGVfm/aM+nOuXHO/s/6c4fek+0rX2g7gSaRwlm9GBV8Oyn3yHD+5wiZp9WN7uNq5zn7rw0m5OUCZZiHM16X920W6cnR3g53HlUqyHa5v8tWrV/AFBLAwQUAAIACAC1oJpIOio/TroCAABYCgAAIQAAAHVuaXZlcnNhbC9mbGFzaF9za2luX3NldHRpbmdzLnhtbJVW207jMBB95yuq7nvDXstKphKUroTUXRAg3p1kmlh17MielO3fr+04xG4bmu0IqZ45x3P1FKK3TCwuJhOSSS7VMyAyUWir6XQTll9P0wZRilkmBYLAmZCqony6+PTLfUjikOdYcgdqLGdDM+jdzN1nDMX7+D63MkTIZFVTsV/LQs5Smm0LJRuRnw2t3NegOBNbg7z8OV+uBh1wpvEeoYpiWl1ZGUepFWgNNqQfKytnWZymwDtPl+4zktO7+jj7A9qOaYaOdvPZyhCtpgXERb66sTKMF+b2uCtzKx8TEP6igX79YmUQyukeVHz53TcrgwxZN/X/zEitZGELGnM+buI7h0uam+dno7q0cpZgE7KOznbBl8fleheA/Nfw3RP7XJXkj7auBwvBNj3lsEDVAEm6U2vTpXx7aNC8j84eanrMo4n5kTYaFhvKtYf1yh74BG9M5CHKa3rIq+RNBcs24BAZG3rCcnnrlkWIfdcFMSrYeWWfSqDskX9MYY+QgbJHPnOWw4Pg++MIDk0tqevyLfX9DBrgyVEHjBkENcfch9KdOqt1tbaPVwexekWHqWQOC23jeWEV2NaRxOnamJKjoIigO1ZQZFL8trh077LRJDkw+Gk7PVsEGXI4NXIuRrOow3q588XZgpD2h6FPrj1P0Ozx6ylFpFlZmR8mPZ14nnkopjDT5DTDbkoDB3UvNjLgON9DpIqqLagXKflYN0Ii6LHXy/Z9DcFJEtSAJKerTPwlp8ovmioFtTJdY6C7KsfKFliyouTmD18ZvEF+wBiwtlQszX2Csve5DBR+CICqrOymtj20lqrhyDjsgHtroHApD+VGtJnSoYG7wTVsMBw5rxk1k35Z9LMSL5FAfwL/asKKLj6wjBh7pKl2mUUvv9vEwdXRcu4Wmp2+cJe5sx+m6GZjPy6hUdr/KP8BUEsDBBQAAgAIALWgmkiyWIUAwgMAABMQAAAmAAAAdW5pdmVyc2FsL2h0bWxfcHVibGlzaGluZ19zZXR0aW5ncy54bWzVV+FuGjkQ/s9TWHvqz7JJL21StBBFyUZBpcDB5q7VqYrMemDdeO092wulv+5p7sHuSW6MgYSSpEub9O6EIrLjmW9mvpnxsNHxp1yQKWjDlWwG+/W9gIBMFeNy0gwuk/PnRwExlkpGhZLQDKQKyHGrFhXlSHCTDcFaVDUEYaRpFLYZZNYWjTCczWZ1bgrtTpUoLeKbeqrysNBgQFrQYSHoHL/svAATLBEqAOBfruTSrFWrERJ5pLeKlQIIZxi55C4pKi5sLoLQa41oej3RqpTsVAmliZ6MmsFPRyfus9LxSGc8B+koMS0UOrFtUMa4C4KKIf8MJAM+yTDaw4OAzDizWTN4ceBQUDvcRllg+8ypQzlVSIG0S/gcLGXUUv/o/Vn4ZM1K4EVsLmnO0wRPiEu/GZwlV8NO+yy+6vaSeHh1kbzt+Bh2MErid8kORkk76cS76FeFv3jfjweddvfNVdLrdZJ2/8YKGd0gJAo3GYuQWVXqFNaERTYr85GkXGCLfkGjAYtNLqieQKLOORZxTIWBgHwsYPJLSQW3c5yFPZyFa4DixBSQ2oErWzOwuoTgBs4DYmBYy3VLvHy9bonDo43UQ+/9Jq07o4yotTTNsHlQtggtCm+LVmpjJTdSc89kpARbJzRGlgXmcqI5FQHhFnNL16fWMWDPuUD+ne1+fSztVnJpRrXZ4HDNo2vltPV7V1kwH3xyXnSf6m+qFIzMVUkEvwZiFcHClTn+lwG5PR5krFW+kApqLDGCMyBTDjNgx1UcvUcXeYmWeFkUAqz38EfJP5MRjJVGXKBTvFpQzo3Hr+8EXFBjbkDpKsZnvunb3bP43TOXIGVTKtMdwbHakBf2SfDpnEhlV3ZIR0pLA4uiMM4WZ1Vyq397GQzPS+HL/NjFuAX9hCV5Gi+7FOarEVR2m9HpYhDdcC2gcQQ5lsRj4kGKNwOXJVQFTKkkSoo5oSnex8aN9ZSr0qDED7CHNt8eobcnXC6eJrjp0aNmoCtB7u2/+Png5avDo9eNevj3n389f9Bouan6gjp3flWd3rsKq1l9sRC/YvTAWtyyPVc6d43KtpzeveqXK2n7io9CtxDu3i2LFfhjVsswPhmcXpBBPLzsJMNGlfJ2FU6STTNskLH7qVfFpneZIMFxFdX+IP61UhjIdKUGj4eV4HqV8nhTRWvgV27/1rqtFAJe0RN/5eAlLXjOsc/+FwN3X+9//6z+kHl7+Lecn8bHmjegOs2wRk9W13//hnpUwv5LHPin9RvSxitRFN758llD+eaLfKv2D1BLAwQUAAIACAC1oJpIghPHdJYBAAAiBgAAHwAAAHVuaXZlcnNhbC9odG1sX3NraW5fc2V0dGluZ3MuanONlMtuwjAQRfd8BXK3FaJPaHeoUKkSi0plV3VhwhAiHNuyTQpF/Hsz5hU7k1LPJr46uvOIPNtWuzwsYe3n9tZ/+/t7ePcaoObMCq5DXTToOerMimwGkywHkUlgEVIgMufCwknfnRHKmUnvOt18oK+tGDJF0PqUoCIaArQUWBDgNwWuKfEnbO7Q2L6pyqinK+eU7CRKOpCuI5XJuWfY1as/1R4jWBVgLqBznkBg2vOniTw7PvQwqlyics3lZqxS1ZnyZJkatZKzpvyLjQZT/vTlHug+9V5GgZ3IrHtzkMeJR32MZlIbsBYOeR9HGCQs+BRExbfrzx9oYFxvKKKLzGbuSA9uMKq05inUptQfYISYLL1q0+xh1DkHa7cn7m4xAkLwDZia1fAeIwCVXul//EBtVIoTqaH1mZ9Qofgsk+khdReD5LBYtG2a3rlRX/6QBU9IRU9oQT2/vGl5xKAlQHfUgrw2yjum7AQlSiKHokBNgAW9SFy8SPD+2WbcOZ4s8nI/lOuxnAM3SzATpURZ/telQuNcrd0vUEsDBBQAAgAIAIOomk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IOomkg/s0yobgAAAHMAAAAcAAAAdW5pdmVyc2FsL2xvY2FsX3NldHRpbmdzLnhtbA3KPQ6DMAxA4Z1TWJ7K0B82BgIDUscu0ANYwUKRHBslaVVu32zvSd8w/aLAl1MOpg672wOB1dsWdHf4Xp/XHiEX0o3ElB2qIUxjM4h5koVLqTDDIXRyWjnWKPyiWOUS6jHM9kmZ4eLtOFu8j80f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IOomkiTuv/qSAgAAJQgAAApAAAAdW5pdmVyc2FsL3NraW5fY3VzdG9taXphdGlvbl9zZXR0aW5ncy54bWy1Wutu4koS/n+eosXqSGelVbiYW1YMK1+axBpiONhJZna1Qg3uBCu2m7UbZjjixz7NPtg+yVa37WATIHZmFk+icXXVV9V16wsZxC9eqG9izgLvD8I9FtqUcy98joe/IDRYMp9F04jGlMf1A+XRC132zQyfmKABNeYkdEnk6mI0HjbQSH5Qv6f2jT68tbV2C/XauIX7yMAdHcauFeNa0WHMaDX1Qf0IIsGN6JKG/DTqoF4YfStghjGNuBm69PtQKXLnh4ozuImI6wFfPOy2xbPPtO6NtnhQu9npdfC+pSqK0kV6x2gajX2vd91Tmwg32p2Gstf6LaWloGan07zu7pu9VkeBt9F1F1Da+LqL2r12u2XsW7gF0khVNaOl73vKdbOpgjbcv9b3o5HWazRQs9lU2sa+01VGWgMBtwIYqtIXDlQMRVO6e1VTm30FjfSRNmrvsYG7egf1W7jbaOzbmqY0GgfnHmaXd9eBWno6mTvfATwZgpOjIrfqJ5JrsNxEETA7NFj7hFMUkoB+qtkevFKks00UU/Tbkq13f66lGSqzOePPDCtSEyKQBdrwFNigLocyPmlZvjTydOS5n2qLDecsvFqykIO5VyGLAuLXhn9KsiedWxlJtqVRFbknsqQHdT35KSuW6oKMhueS0JIFaxLuxuyZXS3I8uU5YpvQLWXmaremke+FL8DduO7p+KIi34u5yWlQsA/3xVNebA0dK6bCvC4WTylJnyyon2lsyE8FuYPK9z1yJLr1Yo9LUbUpnkuia/JMiwHoq+K5LBOClmLUeuJ5X4jT7xzYFdEAWhfZfbKjUVFJ0jAvSrH1Zl01n9YRexbOLsq9H+hXOZ9B/wmfhYUN8ZQSEhMUCktFKXWbnL9xxJi+HveSQQBaILj55pKSJORUm+uTu6lqfZ2PJzeTuWbe1IZ6UpVIlOVvrW7/e7PThc6VypVEsu/U8biIhSRYp1EOy3Jmk/EcAPF4buEvTm0oflcWndw7Y9PCtWH6n8oA0xl+qA3F7zKi97MZtpy5PTYNPDftuTVxpF/G2MFGbfiVbdCKbCniDG09+g3xFUXQnr2Iotj3XDkgWrYXbmgJfcbkTjWt+QzbzszUHXNi1YY2i6LdXyQy2fAVJM+KxMj1YrLwqSvVQorIcdFeQLvcoSH4x1cecLKAeOFVGe0z9dG0bubOZDK259gyMkptiEMXGRERmqoDzVQbzwAjIrCSf0x8LrNPIiDV9yuD3Jo3t2P4cYQht97zyocf/gFrphhCMqVhCUFIHDyDrLPtx8nMED4EhYigNYnjbyxyC0mTD10JbNPSJ5CaupPDdwRMhg2B98IlpA5d8hJ4d9i21Rs81yZfIMehNicVhSafoSQ/VxT6im2oIWyXELPUB/NGFRUhyjArkKwGl0Tku79DZLkEOeHNrcc2MVCEh6FMZDXGV5U12fj3ewikqY7PVHsCDM6Wb8/eloIpkQvLXAld0IZ0bIjs+v3e/Pt8pJpjbMwh3YzJ49yRXVIoDcgOhYwj4m5JuKRoQZdkA5WwgzHXc+WYiLw04V8b7w9EeNp/fk1bl2XgL79+wKRCwzthGWyYQRlsU9b8Pe3CbekMPmiIyPWzVpRxwIdNsHVsqTNz8nNCFHvBxk+69M8I1KtxVYP1rh0/7q/yYfs/GGMnLVgzoaNpHqskhGElFksOLJ5+JUHTGoG6adLPoeGLM2olAGuSYlgM/QDMA3iuYMgDeLQaxCPWbNOBzdYjXYjTRwlhWatJ1E7HW5wRfQpH9NdSXdAnBvsln5JtspGBtUuGv0yUc1ulwtLimM4YDLcA8zlJKkD1vUCcocrB3t/hzBXJalCYzyPb+K6sbt97kSsC+HkT0Lf7sKeIBZLqkzjL62RR+tsPGpJMcZbonVbbQLwWaOlY5erzhyJmY3Wm38511dKxOFGIevbLy0F1CJ+MHXs+VjWBAGUSEL5cwSr8JM555bGSE4GBRyrgpZO3KYmWq//++z/lYY7sSagopf61Kg4Uv+ia+BXvHxbjNP5nCRxH1Yqi8qWkYHqgykTLn68cExL0pxxZSLIsBSwQV1ylVEMJpGFUHUfVb++gSmxZFGwTwV6wIsidOvsMjU/u9WvDOxK9QON0GPOrAknPi9zklW04HHE33PdCWlH8h1ciMXnHnM5Vw5Bnf6hR31u+JMuvCweY9JoP+ey5Cp5+q1rQnY8gqevx6phyccu6FrSE5P3QELYn17pXwuFCxSfQw3nhfibkEfOn4mbr7VUuMIiLOEjjIY/EkT57y3PEK/YtjV3Klaccc07BhKnYKw6fiB+nzAfiMftM1I6b500px4wPzId1QU+mk+cvDhyL6bomr37zEq+0N7bDOSsdOkw0Rzzmt+h3/oY/Rzzmt8WiMoGD3Vubjofyotl9nEaiPD0XvBToRPSAiYayT6UmZm9FHmHCWFzMxrmZpIQiZ8BcOpSro+MFNC1oQctbXD9j8iB83cDcCZnFTs47Fl88FAYOCVy/nMED7nGfnk9vOQ8owryv5fsvldw4SL5AOHZGQkV8t6afanAUIcuV6PVxDaUYn2rCncmXNOfk1llHEw0tJymtuSwayI4uG3ollaHo49VUsaTeLwsN6m/8NKhfitAghT0fwHATLGiEIQc86HNphIrEPPsquwx7kHvSI7kzo3kAvgLsEE5JWSXkCIXEkhurrFqSl/w47C6559Mt9VOeHCHnnMvzH8RQHZeTW+Vj+sTz6Z1SKldB2uwOuVhsgjn6WSl5Jis0/uJIxaLjZBHL2Z/oVtn6k1N2YknKGrXI93yPZvwo7PUTuoD3nPsH9fxKC03qzTetxzQQBbyzf3jwP1BLAwQUAAIACACDqJpIDPl6uWINAADpOQAAFwAAAHVuaXZlcnNhbC91bml2ZXJzYWwucG5n7ZtpWFJ5F8Ax09y10nDKtG3U1FBnNNwQ00wby7QarZHCpbIdDckV0NwqTa00K00z0yy3nJrEcN8YddByw1JCY4TALUUkQPSlwuJ95p0P7/fL83B5Luf+/2f7nXvOh3uveLi7qCqtVQKBQKq7XXfuB4FkwSDQsisK8uJ/2mx7ieIfGfR+F0dQWacOS3yyPHDH3h0gUEWq8ryfnPhcMcj1MBoEUmv6/JUhoYqOgUDWuN07dxwMOzpBhaF0ftWU910cS09/FQ954Hjw+sm0k/s9PDwe7vhltaKnw9oNR7rlGhPXuDc73/SbeHMvnDI3GW7ifHk8sQadE8bETiGEp6H8MA6DPPkoF/dW9ImeOrVgh18Y0iNFy8hr+y4dFn42+91xNKFdvSe1eBpeNz+jbPHKrB4kqyI51HvKG7kkp4aOvO8r9naBxWipGtuoSF1gpnIwpyi1uBJFU1rTvVVWSnT2J4+q90/KMm7YFLhLKdQe8L9/oaWPR8ObIlwfS2/1tM1h9GrxNlZzQIGP9AJt+ThlRcwBRy65Gbr6u2DEsUjDSOqyy2ufXpA5qJnOcEQ3LO05a7kBoQBulJOya6Vso5zrSte1V2tV499kwSSSAfTGgwpaUtbsVD1UBTJS+gWdV/VNhWCtBiROeeTS9/jFXJYZWfZQYYuqMy2hcZycI5GMV2kYxSlJ+fBAvgQB0pIrqHqF+KYCqyq2LD6o4XusHZqjg2T2L7+R8ADl5Dd3oksimUMoaDlKu+Ap6wWJvnqpG3ES8s2QWnGQRhwJ38Phu8HfgQDaumy30+vKPLPIZ4ESSSQkTilP2oUiGWOwg/OOUxAL8DdDkLJiyzYipJKjYb4BEa0Z8zDvw6DH7Zo3P3+VRMPAjvEe0i70Rmco339w3wJ8V3lJxf1yca4IGhDpXGlrQByuOnR7zJ4z/Ovd+A9fJfU5ynmORdIunK5vl/Pw9LirTP7m/ytKtNgyBbB0rlQUwBucN5wyFGzXPIGak0h8u+I9Nh6UdsHSd3RZkaEhOZ7xzf8PZxwIn5MqlatN4kimbUqz0MSuU3oGjZRInjIB3ADcANwA3ADcANwA3ADcANwA3ADcANwA3ADcANwA3ADcANwA3ADcANwA3ADcANwA3ADcANwA3ADcANwA3ADcANwA3ADcANwA3ADcANwA3ADcANz+H9yG2RQknsqna//X49len1H6EfHTP1B6bjkaUV0Yt7SBFf5fmTtltVjYoEJOk1z64t/i8rB0K4Vu+eM31fx1/xbAvU18qOqJkwlLD3b3/Q+mSpTA5ci6d7DwmWO8D6/zqYl6OELkx+EYuItOrM0JzDhbu79i6K4G7GjH0qJHFmYwni2TU2uz+ASOjJpu8WT6cgVj5vRpJk7FPVwtIoQQxp8ZnYxVt9fQT1FYDZUpCThMmk2nadhVQnUkRh46M9ySBAYf1qdYH6p5UUDfz6tqRtOMiOrhIjdSIE74euT9NJ10ydnwUPIrT9LsQENVHVRxKYZ/xBg5mPKNMvbBRSHTOiWT6E5jLSh2wnIwpA0bQiA0/32R4su+nSPIimXy5JslZpO0i9xidO2jwioM+unzKNbtIW74+8dwPNkq/M6CWF2v6dMxjmnDRSJ0uUQPYa8s5ggukfN7QcDbEe3eksyUprxKZfCIW3b/MrsQ30nmtXhJzN3P3S9rQUa6o8+n+tjcYs5F9EfVJE7CD9t4YYjikDffYG8cHiKt2/TVEt6gw5FN6DahCcOA5qZLyS7JpQewZ4oKAoL/nBDDsTImRGE7r4qG0mcE2H9ZcHz4BtRsypaFvIBP2eE3QUHAz4eywkyoEHEys1Zu24gmQo2/GtLZVN/zaN8gQu24E2+BdoA3/ubZXmZC6CqIPf/vm1RvJJY72ZWJxFUJP+SnvotF4Bf5zNw6XijdHEMT/KxbN1WHiYTVns+C86Itzpcv6nXx3gTm1vCsH/EeC68t0njWFP1mJz9hYZQuLZ3clv1VZZ8DhXb8hUV5KTOMOfeptC52wquphaSHrxaKNw8V2hvZJcciKxc/NqkvKutweZg6AbrHhXo0VY9Hg/YGR1K350yRs6BTohvpLCwbR1/kYSdLg275EqlZWhJKs7vrb+nZEsvD7t16wfEntI+KyUM3sax7MaPBWtV0a4bcrFVmMcm9y0AdBvWxKUy075rH9J7JXqA+N4Q/fF5G9y4/dRRH4fTTvBUIj88i0SatFOLxxZbShKTgC0cXt2lzH4zVcc1hFUglMGekTzQ27L6I20soYvLnBlGLkTljjS1rj7mlHr40cRFlKKmeICNZTKmou6p9byXSW5Cyejzr6gizK7fO22wqsszThsL3x/6Fn3prWF5O9B8tLMeybpdZQ+iWe/Z9HENgfosyzejXqmYw/9SyKGS2QTMmOGh6AJL0VgSuXANhrAgQLKvjM7JCSSe2vCaqgIUJ9rX94QNWF119fE0bQonfqyhgmDhVO6hpwp4/gZv0yvMXhG5G7NkXZqxQHcFlU0W7DAdC1axg+CerCPaFxcu4A4Ki6ArG0FnW7dLwzuBuZDnKbuFlUHAPJ5XUO1bmYNnYZ7fzGt22biaQTLHH7nlzyMaeM4jahkiOfWbqTG6g/krQ9l3R6WSa9IvKzJeS1JAY4qrtOh9ShGWeD7D0i1AUzNsFaf6VPyIOZz45V/7KymNzRyCYP9u43eZ2f1szeHfKDJMp1fqIXk4K3arTDWWT6Z590x3p9llfY0sdfP1pWk5SMPWtazMlPkkgZOUKEivk382ak9Q6RTV5S/f1xvp+9O2KC54GDQGocQXVvuf7mpzvwa9xSvnYVs44sTcwwhHmZduKuxY8A6s7yH5F+SNERR2bwxLtcn1SXprSMGD6+5TSHf7YvRVxK4vYuJ6MNBbTtq/dGZtSQEcHjvg/bGflJAR7tNYmEWtNTtev1yi8Qqz1ynTm6+PG4Wa8wITPxT9cu+4QeibqwAE47LBu1nVS25SCPCbXhlUmWtPjFtVK60oaYj1pVviRSwve3VvL6XBCUrqj1LA52BH/6smIe5RShElGf09HXpnPnZM/QFo/KpNnDWR7Zda92vVex/ARb12mCTm0Fhla1XdXlboZ8Rd0vapJYzz0cgHK4Xzgl6YyPKSyBbeON8Ax84IwmGc4bsMk/uA8O7Wg4wE7++zL1+HpFE5uUcieDYfuUsy7LCdtsevpOhdx5yM+hB+Xu1lx2pyG+sme9rjR+XPwQ19c8DTFbSEH14/dT7m29QBCFhGfcp2x68Y99bCtiF52U63b7TKiyWm7xWiP3FBdCEPx2QJ+Ib83JT5sfHiIlgWWFOwWlSgRl5JlOnVUSU64PSTVeCcDvo2dhpXt0Uobg2jZzCLOsrR1BXZCLwh7qtBYXQhJesnik/pgdAQ6W72ry3afFqS9tXu6qifIc0X5KoaCZkC8/wI6egy32SJZqFmPhR8tUYtY/5Gvn6NkLHSsVzCnz12PZnZ5arTSSa/KI91HGqG8gMWRKvjPX++4bfX5Lqnb5ZItR/wjfu0IcQq9ZzBpm5iVE5eqlSSo9uHVQsh+ZwhFpNTcuy9NEQjv3yjTjwPM584mcz5U/GIheum+EtLe3F3xJlRYKnpeZBnLmr1t2cTRRu2R3A3SzD4KuGOLosnLAZ1N7OX8wpvzp9/yMhq0VrXqTwmihO7PmcdR1HL3ahKtnE9d00N5ETKfYq3WU3yEQcovu3pnTbdbAUZrArMYrgjPCYzYOmBV6xPb/0lQfMx0tRtpF+ETz8C5dMcFNqnkhxxSmJOfpM+nxzRPEa24/O6tOXjWp3vv0e94zKi58TdPfD1J3e0tMEUdt6fUSXLstzY13HbTIAuS+nLKgCysrS0IiEgpP9VBmf80Te9rcCQQDBoegEw+t0DNpRaoKquuZ39Wy+xWCuvWai468qwopOiPTKdr9JOj73OWJ/84cJ6X0CjpsJV+w6MdmVlzyOxBRXGpwyopz0bHsNPvWxiNPuLxc/vm3wQurIsoyTiSnRnzkoHr2M22hl1sY1jX3NqGHBP3rs3MuC898Pmses8Ek1vof5TR8nl/D8o7lPVhWCYJchieSakYHRt62eUfoZKqBqZXnkSFy+gKh2vwJZg9meLGAQ1fMv+crA9+sQULZ9r+DfUwwMXysfZqZ/C5LZg14oVH9o+f2+Ra2DK4UEjnhOcHfAnq8AVVhGAhyamzAcIfqlSavBs8Q/soHg+6r1NPFBV1Ya7m6ceElXVgm8x8nh3/Mo00O5ybqWk29laDrSD2omkRoiuqQ2gnl8SkiEsCRwj2zvh2x13rmw6ocNNQmpN01aWZQc0y6BQTR8qJxeBFiTaPhaVKYFLUMh73WpLUIKcrH5eEX7VmPEVGalId/Drjtvxzxn1YB2PZJqRsXOqbxJhiGk5IbiuIlhqIQbJZKgfLCAKRuP/C2qoeGSPrEqTeRYyZkDfyRojLF9kYn97+j2VvRRw/rn/k/psX1zt9X1Mmb7Svl0QM8tTDz0+TCh92cx0iqLVXvg+aIds9rP2j5sEQtunCPKeLOliJildx85d+7zAoP6ZdNUOvUA8ve33ynchYtcYCJP7sdnbfWeboe+k/UEsDBBQAAgAIAIOomkjXo5xjSwAAAGoAAAAbAAAAdW5pdmVyc2FsL3VuaXZlcnNhbC5wbmcueG1ss7GvyM1RKEstKs7Mz7NVMtQzULK34+WyKShKLctMLVeoAIoBBSFASaESyDVCcMszU0oybJXMzcwRYhmpmekZJbZKpuamcEF9oJEAUEsBAgAAFAACAAgAtaCaSBUOrShkBAAABxEAAB0AAAAAAAAAAQAAAAAAAAAAAHVuaXZlcnNhbC9jb21tb25fbWVzc2FnZXMubG5nUEsBAgAAFAACAAgAtaCaSIdBeortAwAAAhEAACcAAAAAAAAAAQAAAAAAnwQAAHVuaXZlcnNhbC9mbGFzaF9wdWJsaXNoaW5nX3NldHRpbmdzLnhtbFBLAQIAABQAAgAIALWgmkg6Kj9OugIAAFgKAAAhAAAAAAAAAAEAAAAAANEIAAB1bml2ZXJzYWwvZmxhc2hfc2tpbl9zZXR0aW5ncy54bWxQSwECAAAUAAIACAC1oJpIsliFAMIDAAATEAAAJgAAAAAAAAABAAAAAADKCwAAdW5pdmVyc2FsL2h0bWxfcHVibGlzaGluZ19zZXR0aW5ncy54bWxQSwECAAAUAAIACAC1oJpIghPHdJYBAAAiBgAAHwAAAAAAAAABAAAAAADQDwAAdW5pdmVyc2FsL2h0bWxfc2tpbl9zZXR0aW5ncy5qc1BLAQIAABQAAgAIAIOomkg9PC/RwQAAAOUBAAAaAAAAAAAAAAEAAAAAAKMRAAB1bml2ZXJzYWwvaTE4bl9wcmVzZXRzLnhtbFBLAQIAABQAAgAIAIOomkg/s0yobgAAAHMAAAAcAAAAAAAAAAEAAAAAAJwSAAB1bml2ZXJzYWwvbG9jYWxfc2V0dGluZ3MueG1sUEsBAgAAFAACAAgARJRXRyO0Tvv7AgAAsAgAABQAAAAAAAAAAQAAAAAARBMAAHVuaXZlcnNhbC9wbGF5ZXIueG1sUEsBAgAAFAACAAgAg6iaSJO6/+pICAAAlCAAACkAAAAAAAAAAQAAAAAAcRYAAHVuaXZlcnNhbC9za2luX2N1c3RvbWl6YXRpb25fc2V0dGluZ3MueG1sUEsBAgAAFAACAAgAg6iaSAz5erliDQAA6TkAABcAAAAAAAAAAAAAAAAAAB8AAHVuaXZlcnNhbC91bml2ZXJzYWwucG5nUEsBAgAAFAACAAgAg6iaSNejnGNLAAAAagAAABsAAAAAAAAAAQAAAAAAlywAAHVuaXZlcnNhbC91bml2ZXJzYWwucG5nLnhtbFBLBQYAAAAACwALAEkDAAAbLQAAAAA="/>
  <p:tag name="ISPRING_OUTPUT_FOLDER" val="C:\用户\Desktop"/>
  <p:tag name="ISPRING_PRESENTATION_TITLE" val="两学一做4"/>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TotalTime>
  <Words>3348</Words>
  <Application>Microsoft Office PowerPoint</Application>
  <PresentationFormat>自定义</PresentationFormat>
  <Paragraphs>237</Paragraphs>
  <Slides>34</Slides>
  <Notes>32</Notes>
  <HiddenSlides>0</HiddenSlides>
  <MMClips>2</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34</vt:i4>
      </vt:variant>
    </vt:vector>
  </HeadingPairs>
  <TitlesOfParts>
    <vt:vector size="48" baseType="lpstr">
      <vt:lpstr>DIN-BoldItalic</vt:lpstr>
      <vt:lpstr>Impact MT Std</vt:lpstr>
      <vt:lpstr>黑体</vt:lpstr>
      <vt:lpstr>华文彩云</vt:lpstr>
      <vt:lpstr>宋体</vt:lpstr>
      <vt:lpstr>微软雅黑</vt:lpstr>
      <vt:lpstr>Arial</vt:lpstr>
      <vt:lpstr>Arial Black</vt:lpstr>
      <vt:lpstr>Calibri</vt:lpstr>
      <vt:lpstr>Calibri Light</vt:lpstr>
      <vt:lpstr>Open Sans</vt:lpstr>
      <vt:lpstr>Wingdings</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Admin</cp:lastModifiedBy>
  <cp:revision>156</cp:revision>
  <dcterms:created xsi:type="dcterms:W3CDTF">2015-10-15T11:58:20Z</dcterms:created>
  <dcterms:modified xsi:type="dcterms:W3CDTF">2016-11-06T09:47:13Z</dcterms:modified>
  <cp:category>锐旗设计；https://9ppt.taobao.com</cp:category>
</cp:coreProperties>
</file>